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3"/>
    <p:sldId id="455" r:id="rId4"/>
    <p:sldId id="309" r:id="rId5"/>
    <p:sldId id="458" r:id="rId6"/>
    <p:sldId id="459" r:id="rId7"/>
    <p:sldId id="460" r:id="rId8"/>
    <p:sldId id="461" r:id="rId9"/>
    <p:sldId id="462" r:id="rId10"/>
    <p:sldId id="463" r:id="rId11"/>
    <p:sldId id="465" r:id="rId12"/>
    <p:sldId id="466" r:id="rId13"/>
    <p:sldId id="468" r:id="rId14"/>
    <p:sldId id="469" r:id="rId15"/>
    <p:sldId id="470" r:id="rId16"/>
    <p:sldId id="471" r:id="rId17"/>
    <p:sldId id="472" r:id="rId18"/>
    <p:sldId id="473" r:id="rId19"/>
    <p:sldId id="474" r:id="rId20"/>
    <p:sldId id="479" r:id="rId21"/>
    <p:sldId id="476" r:id="rId22"/>
    <p:sldId id="475" r:id="rId23"/>
    <p:sldId id="478" r:id="rId24"/>
    <p:sldId id="477" r:id="rId25"/>
    <p:sldId id="485" r:id="rId26"/>
    <p:sldId id="486" r:id="rId27"/>
    <p:sldId id="456" r:id="rId2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00"/>
    <a:srgbClr val="CADE50"/>
    <a:srgbClr val="D98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558"/>
      </p:cViewPr>
      <p:guideLst>
        <p:guide orient="horz" pos="169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BC1B8-025D-4DB9-BDBE-7959494660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68736-7EE1-42A7-92A2-3CDF19B9C4C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878-459A-4EA2-99BE-10329D7497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6BD2-B3D8-4FD2-B581-8C310CCA5B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878-459A-4EA2-99BE-10329D7497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6BD2-B3D8-4FD2-B581-8C310CCA5B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878-459A-4EA2-99BE-10329D7497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6BD2-B3D8-4FD2-B581-8C310CCA5B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878-459A-4EA2-99BE-10329D7497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6BD2-B3D8-4FD2-B581-8C310CCA5B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878-459A-4EA2-99BE-10329D7497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6BD2-B3D8-4FD2-B581-8C310CCA5B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878-459A-4EA2-99BE-10329D7497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6BD2-B3D8-4FD2-B581-8C310CCA5B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878-459A-4EA2-99BE-10329D7497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6BD2-B3D8-4FD2-B581-8C310CCA5B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878-459A-4EA2-99BE-10329D7497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6BD2-B3D8-4FD2-B581-8C310CCA5B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878-459A-4EA2-99BE-10329D7497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6BD2-B3D8-4FD2-B581-8C310CCA5B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878-459A-4EA2-99BE-10329D7497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6BD2-B3D8-4FD2-B581-8C310CCA5B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8878-459A-4EA2-99BE-10329D7497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6BD2-B3D8-4FD2-B581-8C310CCA5B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8878-459A-4EA2-99BE-10329D7497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E6BD2-B3D8-4FD2-B581-8C310CCA5BC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599642"/>
            <a:ext cx="9144000" cy="15121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1793268"/>
            <a:ext cx="8964488" cy="1102519"/>
          </a:xfrm>
        </p:spPr>
        <p:txBody>
          <a:bodyPr>
            <a:noAutofit/>
          </a:bodyPr>
          <a:lstStyle/>
          <a:p>
            <a:r>
              <a:rPr lang="zh-CN" sz="4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区域终身学习发展共同体项目</a:t>
            </a:r>
            <a:br>
              <a:rPr lang="zh-CN" sz="4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</a:br>
            <a:r>
              <a:rPr lang="en-US" altLang="zh-CN" sz="4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2021</a:t>
            </a:r>
            <a:r>
              <a:rPr lang="zh-CN" altLang="en-US" sz="4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年度</a:t>
            </a:r>
            <a:r>
              <a:rPr lang="zh-CN" sz="4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工作要点计划</a:t>
            </a:r>
            <a:endParaRPr lang="zh-CN" altLang="en-US" sz="4800" b="1" dirty="0">
              <a:solidFill>
                <a:schemeClr val="tx2">
                  <a:lumMod val="20000"/>
                  <a:lumOff val="8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" name="图片 4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33571" y="3790677"/>
            <a:ext cx="3738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中国成协网络教育中心  李荣华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          2021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325245"/>
            <a:ext cx="8500745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八、评估优秀共同体及示范特色实验点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1.制订优秀共同体及示范特色实验点评估标准（10月）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2.开展优秀共同体及示范点评估工作（12月）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325245"/>
            <a:ext cx="8500745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九、撰写共同体阶段性总结报告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1.撰写年度中期总结报告并提交项目组（7月）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2.撰写年终总结报告并提交项目组（12月）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1275606"/>
            <a:ext cx="4427984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7884368" y="1275606"/>
            <a:ext cx="1259632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427984" y="1221600"/>
            <a:ext cx="3502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终  身  学  习  公  共  服  务  平  台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44570" y="2038985"/>
            <a:ext cx="412623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项目组年度工作要点计划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网络教育中心年度工作要点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重点服务项目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会议事项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038225"/>
            <a:ext cx="8500745" cy="3907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一、整合</a:t>
            </a:r>
            <a:r>
              <a:rPr lang="en-US" alt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类资源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1.专家资源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：整合社区教育领域专家资源，从事相关评估评审标准建立、课程体系研发、课题研究、项目指导等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2.课程资源：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整合各地特色课程资源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en-US" alt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高端培训项目资源：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国家教育行政学院、中国教育学会、中国家庭教育学会、民政部培训中心等家庭教育、社区建设、养老护理等培训项目资源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751205"/>
            <a:ext cx="8500745" cy="3907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二、搭建</a:t>
            </a:r>
            <a:r>
              <a:rPr lang="en-US" alt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5</a:t>
            </a:r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类平台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研讨交流平台：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学习活动周研讨交流平台等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课题研究平台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：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区域终身学习一体化发展研究等课题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区域合作平台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：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如区域终身学习发展共同体项目等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4.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项目实验平台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：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如全国终身学习重点实验项目等，组织各地申报和参加实验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5.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成果展示平台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：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如编辑出版案例集、论文集，全民终身学习公共服务网络平台、学习活动周网络平台、终身学习一体化发展平台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109980"/>
            <a:ext cx="7143750" cy="1691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三、创建</a:t>
            </a:r>
            <a:r>
              <a:rPr lang="en-US" alt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10</a:t>
            </a:r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个基地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与各地合作创建</a:t>
            </a:r>
            <a:r>
              <a:rPr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中国成协终身学习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特色示范</a:t>
            </a:r>
            <a:r>
              <a:rPr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基地</a:t>
            </a:r>
            <a:r>
              <a: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，开展深度合作，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共建示范基地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109980"/>
            <a:ext cx="7143750" cy="2799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四、建立</a:t>
            </a:r>
            <a:r>
              <a:rPr lang="en-US" alt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项标准体系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社区教育工作者基础能力培训课程体系</a:t>
            </a:r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发展</a:t>
            </a:r>
            <a:r>
              <a: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共同体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相关</a:t>
            </a:r>
            <a:r>
              <a: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评估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评审</a:t>
            </a:r>
            <a:r>
              <a: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标准</a:t>
            </a:r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学习</a:t>
            </a:r>
            <a:r>
              <a: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活动周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相关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评估评审标准</a:t>
            </a:r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966470"/>
            <a:ext cx="7143750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五、建设运营</a:t>
            </a:r>
            <a:r>
              <a:rPr lang="en-US" alt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</a:t>
            </a:r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个网络平台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全民终身学习公共服务平台</a:t>
            </a:r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终身学习一体化发展平台</a:t>
            </a:r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学习活动周平台</a:t>
            </a:r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4.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宁波终身学习公共服务平台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109980"/>
            <a:ext cx="7845425" cy="316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六、协助协会做好</a:t>
            </a:r>
            <a:r>
              <a:rPr lang="en-US" alt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项工作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全民学习活动周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中国成协建会</a:t>
            </a:r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40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周年庆典活动</a:t>
            </a:r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学习型城市建设</a:t>
            </a:r>
            <a:endParaRPr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109980"/>
            <a:ext cx="7980045" cy="316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七、为各区域做好</a:t>
            </a:r>
            <a:r>
              <a:rPr lang="en-US" alt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项服务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培训服务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活动服务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平台服务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1275606"/>
            <a:ext cx="4427984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7884368" y="1275606"/>
            <a:ext cx="1259632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427984" y="1221600"/>
            <a:ext cx="3502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终  身  学  习  公  共  服  务  平  台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44570" y="2038985"/>
            <a:ext cx="412623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项目组年度工作要点计划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网络教育中心年度工作要点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重点服务项目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会议事项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1275606"/>
            <a:ext cx="4427984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7884368" y="1275606"/>
            <a:ext cx="1259632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427984" y="1221600"/>
            <a:ext cx="3502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终  身  学  习  公  共  服  务  平  台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44570" y="2038985"/>
            <a:ext cx="412623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项目组年度工作要点计划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网络教育中心年度工作要点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重点服务项目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会议事项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109980"/>
            <a:ext cx="7980045" cy="316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一、培训服务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全国社区教育管理者高级研修班（线下）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区域社区教育工作者订制培训班（线上线下混合）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社区教育工作者基础能力全员系统培训班（线上）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109980"/>
            <a:ext cx="7980045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二、活动服务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学习活动周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服务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项目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区域发展共同体服务项目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社区教育实验\示范\特色\品牌等建设服务项目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109980"/>
            <a:ext cx="7980045" cy="2799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三、平台服务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各地终身学习网络平台建设服务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社区网络党校平台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建设服务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共同体分平台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建设服务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1275606"/>
            <a:ext cx="4427984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7884368" y="1275606"/>
            <a:ext cx="1259632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427984" y="1221600"/>
            <a:ext cx="3502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终  身  学  习  公  共  服  务  平  台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44570" y="2038985"/>
            <a:ext cx="412623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项目组年度工作要点计划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网络教育中心年度工作要点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重点服务项目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charset="0"/>
              <a:buChar char="n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会议事项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109980"/>
            <a:ext cx="7980045" cy="4215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请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认真阅读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共同体项目管理办法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明天上午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共同体交流研讨会有关事宜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今天下午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组长会议有关事宜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382270"/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11560" y="224771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zh-CN" altLang="en-US" sz="60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谢谢聆听！！！</a:t>
            </a:r>
            <a:endParaRPr lang="zh-CN" altLang="en-US" sz="60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16000" y="1400810"/>
            <a:ext cx="7459980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一、制订项目组及共同体年度工作要点计划</a:t>
            </a:r>
            <a:r>
              <a:rPr lang="zh-CN" sz="28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  </a:t>
            </a:r>
            <a:endParaRPr lang="zh-CN" sz="2800" b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1.项目组年度要点计划（1-3月）  </a:t>
            </a:r>
            <a:endParaRPr lang="zh-CN" sz="2400" b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2.各共同体年度要点计划（1-3月）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966470"/>
            <a:ext cx="8500745" cy="3476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二、</a:t>
            </a:r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组织共同体队伍培训</a:t>
            </a:r>
            <a:endParaRPr lang="zh-CN" sz="28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1.组织家庭教育项目类共同体队伍培训（5月）</a:t>
            </a:r>
            <a:endParaRPr lang="zh-CN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2.组织老年教育项目类共同体队伍培训（6月）</a:t>
            </a:r>
            <a:endParaRPr lang="zh-CN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3.组织社区（乡村）治理项目类共同体队伍培训（7月）</a:t>
            </a:r>
            <a:endParaRPr lang="zh-CN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4.组织互联网+社区教育项目类共同体队伍培训（9月）</a:t>
            </a:r>
            <a:endParaRPr lang="zh-CN" sz="24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253490"/>
            <a:ext cx="8500745" cy="23685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三、开展课题研究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1.项目组撰写“区域终身学习一体化发展研究”总课题材料，申报中国成协“十四五”重点规划课题（4-5月）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2.组织各共同体开展总课题下相关子课题研究（</a:t>
            </a:r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6</a:t>
            </a:r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468755"/>
            <a:ext cx="8500745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四、指导各共同体工作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1.组织专家现场指导各共同体工作（4-11月）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2.组织各共同体向专家（远程）汇报交流工作（4-11月）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325245"/>
            <a:ext cx="8500745" cy="2799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五、建设终身学习一体化发展平台及共同体分站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1.总站建设：收集和发布各共同体及实验点工作动态及成果（4-12月）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2.共同体分站建设：发动各共同体开通和建设共同体分站（4-10月）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966470"/>
            <a:ext cx="8500745" cy="38461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六、开展研讨交流活动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1.督促各共同体组织成员单位，开展一体化研讨交流活动（4-12月）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2.召开项目组2021年度工作计划会（4月）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3.召开项目组2021年度中期工作总结会（8月）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4.召开学习活动周研讨交流会</a:t>
            </a:r>
            <a:r>
              <a:rPr 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（暂定5月）</a:t>
            </a:r>
            <a:endParaRPr 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28184" y="106042"/>
            <a:ext cx="2631207" cy="33116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7200" y="1325245"/>
            <a:ext cx="8500745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82270"/>
            <a:r>
              <a:rPr 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七、发展第二批项目实验点</a:t>
            </a:r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1.组织第二批项目实验点申报工作（8月）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82270"/>
            <a:r>
              <a:rPr 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2.召开第二批项目实验点第一次工作会议（9月）</a:t>
            </a:r>
            <a:endParaRPr lang="zh-CN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1779</Words>
  <Application>WPS 演示</Application>
  <PresentationFormat>全屏显示(16:9)</PresentationFormat>
  <Paragraphs>191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Arial</vt:lpstr>
      <vt:lpstr>宋体</vt:lpstr>
      <vt:lpstr>Wingdings</vt:lpstr>
      <vt:lpstr>华文新魏</vt:lpstr>
      <vt:lpstr>黑体</vt:lpstr>
      <vt:lpstr>Wingdings</vt:lpstr>
      <vt:lpstr>Calibri</vt:lpstr>
      <vt:lpstr>微软雅黑</vt:lpstr>
      <vt:lpstr>Arial Unicode MS</vt:lpstr>
      <vt:lpstr>华文行楷</vt:lpstr>
      <vt:lpstr>Office 主题</vt:lpstr>
      <vt:lpstr>区域终身学习发展共同体项目 2021年度工作要点计划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谢谢聆听！！！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搭建终身学习公共服务平台 建设学习型城市</dc:title>
  <dc:creator>李荣华</dc:creator>
  <cp:lastModifiedBy>Administrator</cp:lastModifiedBy>
  <cp:revision>341</cp:revision>
  <dcterms:created xsi:type="dcterms:W3CDTF">2015-09-15T02:59:00Z</dcterms:created>
  <dcterms:modified xsi:type="dcterms:W3CDTF">2021-04-14T00:29:18Z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