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36" r:id="rId3"/>
    <p:sldId id="440" r:id="rId5"/>
    <p:sldId id="359" r:id="rId6"/>
    <p:sldId id="437" r:id="rId7"/>
    <p:sldId id="438" r:id="rId8"/>
    <p:sldId id="439" r:id="rId9"/>
    <p:sldId id="343" r:id="rId10"/>
    <p:sldId id="358" r:id="rId11"/>
    <p:sldId id="443" r:id="rId12"/>
    <p:sldId id="444" r:id="rId13"/>
    <p:sldId id="445" r:id="rId14"/>
    <p:sldId id="446" r:id="rId15"/>
    <p:sldId id="456" r:id="rId16"/>
    <p:sldId id="461" r:id="rId17"/>
    <p:sldId id="486" r:id="rId18"/>
    <p:sldId id="449" r:id="rId19"/>
    <p:sldId id="450" r:id="rId20"/>
    <p:sldId id="451" r:id="rId21"/>
    <p:sldId id="452" r:id="rId22"/>
    <p:sldId id="457" r:id="rId23"/>
    <p:sldId id="462" r:id="rId24"/>
    <p:sldId id="454" r:id="rId25"/>
    <p:sldId id="460" r:id="rId26"/>
    <p:sldId id="458" r:id="rId27"/>
    <p:sldId id="328" r:id="rId28"/>
    <p:sldId id="441" r:id="rId29"/>
    <p:sldId id="419" r:id="rId30"/>
    <p:sldId id="420" r:id="rId31"/>
    <p:sldId id="463" r:id="rId32"/>
    <p:sldId id="464" r:id="rId33"/>
    <p:sldId id="465" r:id="rId34"/>
    <p:sldId id="466" r:id="rId35"/>
    <p:sldId id="469" r:id="rId36"/>
    <p:sldId id="467" r:id="rId37"/>
    <p:sldId id="468" r:id="rId38"/>
    <p:sldId id="471" r:id="rId39"/>
    <p:sldId id="470" r:id="rId40"/>
    <p:sldId id="472" r:id="rId41"/>
    <p:sldId id="348" r:id="rId42"/>
  </p:sldIdLst>
  <p:sldSz cx="9144000" cy="5143500" type="screen16x9"/>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CDDD"/>
    <a:srgbClr val="000000"/>
    <a:srgbClr val="163F11"/>
    <a:srgbClr val="B89208"/>
    <a:srgbClr val="CC9900"/>
    <a:srgbClr val="C8AC44"/>
    <a:srgbClr val="D0B85E"/>
    <a:srgbClr val="AF9433"/>
    <a:srgbClr val="BFBFBF"/>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6" autoAdjust="0"/>
    <p:restoredTop sz="94660"/>
  </p:normalViewPr>
  <p:slideViewPr>
    <p:cSldViewPr>
      <p:cViewPr varScale="1">
        <p:scale>
          <a:sx n="101" d="100"/>
          <a:sy n="101" d="100"/>
        </p:scale>
        <p:origin x="139" y="62"/>
      </p:cViewPr>
      <p:guideLst>
        <p:guide orient="horz" pos="165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157F8A-52EA-40A9-98B2-ED5DB5A5D97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4ABCC0-7EEC-4F3C-A575-848E678DC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noTextEdit="1"/>
          </p:cNvSpPr>
          <p:nvPr>
            <p:ph type="sldImg"/>
          </p:nvPr>
        </p:nvSpPr>
        <p:spPr>
          <a:ln>
            <a:solidFill>
              <a:srgbClr val="000000"/>
            </a:solidFill>
            <a:miter/>
          </a:ln>
        </p:spPr>
      </p:sp>
      <p:sp>
        <p:nvSpPr>
          <p:cNvPr id="18434"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1843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幻灯片图像占位符 1"/>
          <p:cNvSpPr>
            <a:spLocks noGrp="1" noRot="1" noChangeAspect="1" noTextEdit="1"/>
          </p:cNvSpPr>
          <p:nvPr>
            <p:ph type="sldImg"/>
          </p:nvPr>
        </p:nvSpPr>
        <p:spPr>
          <a:ln>
            <a:miter/>
          </a:ln>
        </p:spPr>
      </p:sp>
      <p:sp>
        <p:nvSpPr>
          <p:cNvPr id="60418"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6041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algn="r"/>
            <a:fld id="{9A0DB2DC-4C9A-4742-B13C-FB6460FD3503}" type="slidenum">
              <a:rPr lang="en-US" altLang="en-US" sz="1200" dirty="0">
                <a:latin typeface="Arial" panose="020B0604020202020204" pitchFamily="34" charset="0"/>
              </a:rPr>
            </a:fld>
            <a:endParaRPr lang="en-US" altLang="en-US" sz="12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
    <p:bg>
      <p:bgPr>
        <a:blipFill rotWithShape="0">
          <a:blip r:embed="rId2"/>
          <a:stretch>
            <a:fillRect/>
          </a:stretch>
        </a:blipFill>
        <a:effectLst/>
      </p:bgPr>
    </p:bg>
    <p:spTree>
      <p:nvGrpSpPr>
        <p:cNvPr id="1" name=""/>
        <p:cNvGrpSpPr/>
        <p:nvPr/>
      </p:nvGrpSpPr>
      <p:grpSpPr>
        <a:xfrm>
          <a:off x="0" y="0"/>
          <a:ext cx="0" cy="0"/>
          <a:chOff x="0" y="0"/>
          <a:chExt cx="0" cy="0"/>
        </a:xfrm>
      </p:grpSpPr>
      <p:sp>
        <p:nvSpPr>
          <p:cNvPr id="3" name="灯片编号占位符 3"/>
          <p:cNvSpPr>
            <a:spLocks noGrp="1"/>
          </p:cNvSpPr>
          <p:nvPr>
            <p:ph type="sldNum" sz="quarter" idx="4"/>
          </p:nvPr>
        </p:nvSpPr>
        <p:spPr>
          <a:xfrm>
            <a:off x="707231" y="4754166"/>
            <a:ext cx="406004" cy="211931"/>
          </a:xfrm>
          <a:prstGeom prst="rect">
            <a:avLst/>
          </a:prstGeom>
        </p:spPr>
        <p:txBody>
          <a:bodyPr wrap="square" lIns="0" tIns="0" rIns="0" bIns="0"/>
          <a:p>
            <a:pPr algn="ctr" fontAlgn="base">
              <a:buNone/>
            </a:pPr>
            <a:fld id="{9A0DB2DC-4C9A-4742-B13C-FB6460FD3503}" type="slidenum">
              <a:rPr lang="zh-CN" altLang="en-US" strike="noStrike" noProof="1" dirty="0">
                <a:latin typeface="Copperplate Gothic Bold" panose="020E0705020206020404" pitchFamily="34" charset="0"/>
                <a:ea typeface="微软雅黑" panose="020B0503020204020204" charset="-122"/>
                <a:cs typeface="+mn-cs"/>
              </a:rPr>
            </a:fld>
            <a:endParaRPr lang="zh-CN" altLang="en-US" strike="noStrike" noProof="1" dirty="0">
              <a:latin typeface="Copperplate Gothic Bold" panose="020E0705020206020404" pitchFamily="34" charset="0"/>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7AC63B0-EA04-4F1C-A6B0-33C89BD3A8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429D0C-D463-46CD-8F65-07A475C61F6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10.png"/><Relationship Id="rId20" Type="http://schemas.openxmlformats.org/officeDocument/2006/relationships/image" Target="../media/image9.png"/><Relationship Id="rId2" Type="http://schemas.openxmlformats.org/officeDocument/2006/relationships/slideLayout" Target="../slideLayouts/slideLayout2.xml"/><Relationship Id="rId19" Type="http://schemas.openxmlformats.org/officeDocument/2006/relationships/image" Target="../media/image8.png"/><Relationship Id="rId18" Type="http://schemas.openxmlformats.org/officeDocument/2006/relationships/image" Target="../media/image7.png"/><Relationship Id="rId17" Type="http://schemas.microsoft.com/office/2007/relationships/hdphoto" Target="../media/image6.wdp"/><Relationship Id="rId16" Type="http://schemas.openxmlformats.org/officeDocument/2006/relationships/image" Target="../media/image5.png"/><Relationship Id="rId15" Type="http://schemas.openxmlformats.org/officeDocument/2006/relationships/image" Target="../media/image4.png"/><Relationship Id="rId14" Type="http://schemas.microsoft.com/office/2007/relationships/hdphoto" Target="../media/image3.wdp"/><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AC63B0-EA04-4F1C-A6B0-33C89BD3A8B5}"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429D0C-D463-46CD-8F65-07A475C61F6A}" type="slidenum">
              <a:rPr lang="zh-CN" altLang="en-US" smtClean="0"/>
            </a:fld>
            <a:endParaRPr lang="zh-CN" altLang="en-US"/>
          </a:p>
        </p:txBody>
      </p:sp>
      <p:pic>
        <p:nvPicPr>
          <p:cNvPr id="7" name="Picture 2" descr="C:\Users\lenovo36\Desktop\图片1.png"/>
          <p:cNvPicPr>
            <a:picLocks noChangeAspect="1" noChangeArrowheads="1"/>
          </p:cNvPicPr>
          <p:nvPr userDrawn="1"/>
        </p:nvPicPr>
        <p:blipFill>
          <a:blip r:embed="rId13">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9137650" cy="51323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lenovo36\Desktop\Nipic_11772468_20130225171720395162.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l="19765" t="22125" r="55464"/>
          <a:stretch>
            <a:fillRect/>
          </a:stretch>
        </p:blipFill>
        <p:spPr bwMode="auto">
          <a:xfrm>
            <a:off x="8236212" y="-205308"/>
            <a:ext cx="985035"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lenovo36\Desktop\图片2.png"/>
          <p:cNvPicPr>
            <a:picLocks noChangeAspect="1" noChangeArrowheads="1"/>
          </p:cNvPicPr>
          <p:nvPr userDrawn="1"/>
        </p:nvPicPr>
        <p:blipFill>
          <a:blip r:embed="rId16">
            <a:duotone>
              <a:prstClr val="black"/>
              <a:schemeClr val="accent5">
                <a:tint val="45000"/>
                <a:satMod val="400000"/>
              </a:schemeClr>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392486" y="3851400"/>
            <a:ext cx="2778453" cy="1302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lenovo36\Desktop\图片3.png"/>
          <p:cNvPicPr>
            <a:picLocks noChangeAspect="1" noChangeArrowheads="1"/>
          </p:cNvPicPr>
          <p:nvPr userDrawn="1"/>
        </p:nvPicPr>
        <p:blipFill rotWithShape="1">
          <a:blip r:embed="rId18">
            <a:duotone>
              <a:prstClr val="black"/>
              <a:schemeClr val="accent5">
                <a:tint val="45000"/>
                <a:satMod val="400000"/>
              </a:schemeClr>
            </a:duotone>
            <a:extLst>
              <a:ext uri="{28A0092B-C50C-407E-A947-70E740481C1C}">
                <a14:useLocalDpi xmlns:a14="http://schemas.microsoft.com/office/drawing/2010/main" val="0"/>
              </a:ext>
            </a:extLst>
          </a:blip>
          <a:srcRect l="28169" r="2216"/>
          <a:stretch>
            <a:fillRect/>
          </a:stretch>
        </p:blipFill>
        <p:spPr bwMode="auto">
          <a:xfrm>
            <a:off x="-11468" y="357124"/>
            <a:ext cx="1359564" cy="6304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接连接符 10"/>
          <p:cNvCxnSpPr/>
          <p:nvPr userDrawn="1"/>
        </p:nvCxnSpPr>
        <p:spPr>
          <a:xfrm>
            <a:off x="1340953" y="968525"/>
            <a:ext cx="6606845" cy="0"/>
          </a:xfrm>
          <a:prstGeom prst="line">
            <a:avLst/>
          </a:prstGeom>
          <a:ln w="12700">
            <a:solidFill>
              <a:srgbClr val="3590A9">
                <a:alpha val="61961"/>
              </a:srgbClr>
            </a:solidFill>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grpSp>
        <p:nvGrpSpPr>
          <p:cNvPr id="13" name="组合 12"/>
          <p:cNvGrpSpPr/>
          <p:nvPr userDrawn="1"/>
        </p:nvGrpSpPr>
        <p:grpSpPr>
          <a:xfrm>
            <a:off x="-11468" y="-7904"/>
            <a:ext cx="9144000" cy="339611"/>
            <a:chOff x="0" y="0"/>
            <a:chExt cx="12206514" cy="460375"/>
          </a:xfrm>
        </p:grpSpPr>
        <p:pic>
          <p:nvPicPr>
            <p:cNvPr id="14" name="图片 1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308611" cy="457201"/>
            </a:xfrm>
            <a:prstGeom prst="rect">
              <a:avLst/>
            </a:prstGeom>
          </p:spPr>
        </p:pic>
        <p:pic>
          <p:nvPicPr>
            <p:cNvPr id="15" name="图片 14"/>
            <p:cNvPicPr>
              <a:picLocks noChangeAspect="1"/>
            </p:cNvPicPr>
            <p:nvPr/>
          </p:nvPicPr>
          <p:blipFill rotWithShape="1">
            <a:blip r:embed="rId20" cstate="print">
              <a:extLst>
                <a:ext uri="{28A0092B-C50C-407E-A947-70E740481C1C}">
                  <a14:useLocalDpi xmlns:a14="http://schemas.microsoft.com/office/drawing/2010/main" val="0"/>
                </a:ext>
              </a:extLst>
            </a:blip>
            <a:srcRect t="-1" b="-695"/>
            <a:stretch>
              <a:fillRect/>
            </a:stretch>
          </p:blipFill>
          <p:spPr>
            <a:xfrm>
              <a:off x="9270511" y="0"/>
              <a:ext cx="2936003" cy="460375"/>
            </a:xfrm>
            <a:prstGeom prst="rect">
              <a:avLst/>
            </a:prstGeom>
          </p:spPr>
        </p:pic>
      </p:grpSp>
      <p:pic>
        <p:nvPicPr>
          <p:cNvPr id="16" name="Picture 8" descr="K:\ppt\素材\png\熊猫\熊猫元素\21.png"/>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8496678" y="4236377"/>
            <a:ext cx="410152" cy="48807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4.jpeg"/><Relationship Id="rId7" Type="http://schemas.openxmlformats.org/officeDocument/2006/relationships/image" Target="../media/image53.jpe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jpeg"/><Relationship Id="rId1" Type="http://schemas.openxmlformats.org/officeDocument/2006/relationships/image" Target="../media/image61.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1.png"/><Relationship Id="rId2" Type="http://schemas.microsoft.com/office/2007/relationships/hdphoto" Target="../media/image3.wdp"/><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jpeg"/><Relationship Id="rId1" Type="http://schemas.openxmlformats.org/officeDocument/2006/relationships/image" Target="../media/image67.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0.jpeg"/><Relationship Id="rId1" Type="http://schemas.openxmlformats.org/officeDocument/2006/relationships/image" Target="../media/image79.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5.png"/><Relationship Id="rId1"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7.jpeg"/><Relationship Id="rId1" Type="http://schemas.openxmlformats.org/officeDocument/2006/relationships/image" Target="../media/image8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9.png"/><Relationship Id="rId2" Type="http://schemas.openxmlformats.org/officeDocument/2006/relationships/tags" Target="../tags/tag1.xml"/><Relationship Id="rId1" Type="http://schemas.openxmlformats.org/officeDocument/2006/relationships/image" Target="../media/image88.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cxnSp>
        <p:nvCxnSpPr>
          <p:cNvPr id="25" name="直接连接符 24"/>
          <p:cNvCxnSpPr/>
          <p:nvPr/>
        </p:nvCxnSpPr>
        <p:spPr>
          <a:xfrm>
            <a:off x="0" y="3280172"/>
            <a:ext cx="9144000" cy="0"/>
          </a:xfrm>
          <a:prstGeom prst="line">
            <a:avLst/>
          </a:prstGeom>
          <a:ln w="19050">
            <a:solidFill>
              <a:srgbClr val="28A9D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0" y="3596879"/>
            <a:ext cx="2915841" cy="9525"/>
          </a:xfrm>
          <a:prstGeom prst="line">
            <a:avLst/>
          </a:prstGeom>
          <a:ln w="3175">
            <a:solidFill>
              <a:srgbClr val="28A9D6"/>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0" y="3646885"/>
            <a:ext cx="2915841" cy="9525"/>
          </a:xfrm>
          <a:prstGeom prst="line">
            <a:avLst/>
          </a:prstGeom>
          <a:ln w="3175">
            <a:solidFill>
              <a:srgbClr val="28A9D6"/>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0" y="3695700"/>
            <a:ext cx="2915841" cy="9525"/>
          </a:xfrm>
          <a:prstGeom prst="line">
            <a:avLst/>
          </a:prstGeom>
          <a:ln w="3175">
            <a:solidFill>
              <a:srgbClr val="28A9D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192441" y="3596879"/>
            <a:ext cx="2915841" cy="9525"/>
          </a:xfrm>
          <a:prstGeom prst="line">
            <a:avLst/>
          </a:prstGeom>
          <a:ln w="3175">
            <a:solidFill>
              <a:srgbClr val="28A9D6"/>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6192441" y="3646885"/>
            <a:ext cx="2915841" cy="9525"/>
          </a:xfrm>
          <a:prstGeom prst="line">
            <a:avLst/>
          </a:prstGeom>
          <a:ln w="3175">
            <a:solidFill>
              <a:srgbClr val="28A9D6"/>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192441" y="3695700"/>
            <a:ext cx="2915841" cy="9525"/>
          </a:xfrm>
          <a:prstGeom prst="line">
            <a:avLst/>
          </a:prstGeom>
          <a:ln w="3175">
            <a:solidFill>
              <a:srgbClr val="28A9D6"/>
            </a:solidFill>
          </a:ln>
        </p:spPr>
        <p:style>
          <a:lnRef idx="1">
            <a:schemeClr val="accent1"/>
          </a:lnRef>
          <a:fillRef idx="0">
            <a:schemeClr val="accent1"/>
          </a:fillRef>
          <a:effectRef idx="0">
            <a:schemeClr val="accent1"/>
          </a:effectRef>
          <a:fontRef idx="minor">
            <a:schemeClr val="tx1"/>
          </a:fontRef>
        </p:style>
      </p:cxnSp>
      <p:sp>
        <p:nvSpPr>
          <p:cNvPr id="17420" name="TextBox 29"/>
          <p:cNvSpPr txBox="1"/>
          <p:nvPr/>
        </p:nvSpPr>
        <p:spPr>
          <a:xfrm>
            <a:off x="1990725" y="3324860"/>
            <a:ext cx="5162550" cy="321945"/>
          </a:xfrm>
          <a:prstGeom prst="rect">
            <a:avLst/>
          </a:prstGeom>
          <a:noFill/>
          <a:ln w="9525">
            <a:noFill/>
          </a:ln>
        </p:spPr>
        <p:txBody>
          <a:bodyPr wrap="square" anchor="t">
            <a:spAutoFit/>
          </a:bodyPr>
          <a:p>
            <a:r>
              <a:rPr lang="en-US" altLang="zh-CN" sz="1500" dirty="0">
                <a:solidFill>
                  <a:srgbClr val="002060"/>
                </a:solidFill>
                <a:latin typeface="微软雅黑" panose="020B0503020204020204" charset="-122"/>
                <a:ea typeface="微软雅黑" panose="020B0503020204020204" charset="-122"/>
              </a:rPr>
              <a:t>        </a:t>
            </a:r>
            <a:r>
              <a:rPr lang="zh-CN" altLang="en-US" sz="1500" dirty="0">
                <a:solidFill>
                  <a:srgbClr val="002060"/>
                </a:solidFill>
                <a:latin typeface="微软雅黑" panose="020B0503020204020204" charset="-122"/>
                <a:ea typeface="微软雅黑" panose="020B0503020204020204" charset="-122"/>
              </a:rPr>
              <a:t>成都开放大学（成都社区大学）   张俊辉</a:t>
            </a:r>
            <a:endParaRPr lang="zh-CN" altLang="en-US" sz="1500" dirty="0">
              <a:solidFill>
                <a:srgbClr val="002060"/>
              </a:solidFill>
              <a:latin typeface="微软雅黑" panose="020B0503020204020204" charset="-122"/>
              <a:ea typeface="微软雅黑" panose="020B0503020204020204" charset="-122"/>
            </a:endParaRPr>
          </a:p>
        </p:txBody>
      </p:sp>
      <p:sp>
        <p:nvSpPr>
          <p:cNvPr id="17421" name="TextBox 30"/>
          <p:cNvSpPr txBox="1"/>
          <p:nvPr/>
        </p:nvSpPr>
        <p:spPr>
          <a:xfrm>
            <a:off x="3599021" y="3785315"/>
            <a:ext cx="1649730" cy="321945"/>
          </a:xfrm>
          <a:prstGeom prst="rect">
            <a:avLst/>
          </a:prstGeom>
          <a:noFill/>
          <a:ln w="9525">
            <a:noFill/>
          </a:ln>
        </p:spPr>
        <p:txBody>
          <a:bodyPr wrap="none" anchor="t">
            <a:spAutoFit/>
          </a:bodyPr>
          <a:p>
            <a:r>
              <a:rPr lang="en-US" altLang="zh-CN" sz="1500" dirty="0">
                <a:solidFill>
                  <a:srgbClr val="002060"/>
                </a:solidFill>
                <a:latin typeface="微软雅黑" panose="020B0503020204020204" charset="-122"/>
                <a:ea typeface="微软雅黑" panose="020B0503020204020204" charset="-122"/>
              </a:rPr>
              <a:t>  2021</a:t>
            </a:r>
            <a:r>
              <a:rPr lang="zh-CN" altLang="en-US" sz="1500" dirty="0">
                <a:solidFill>
                  <a:srgbClr val="002060"/>
                </a:solidFill>
                <a:latin typeface="微软雅黑" panose="020B0503020204020204" charset="-122"/>
                <a:ea typeface="微软雅黑" panose="020B0503020204020204" charset="-122"/>
              </a:rPr>
              <a:t>年</a:t>
            </a:r>
            <a:r>
              <a:rPr lang="en-US" altLang="zh-CN" sz="1500" dirty="0">
                <a:solidFill>
                  <a:srgbClr val="002060"/>
                </a:solidFill>
                <a:latin typeface="微软雅黑" panose="020B0503020204020204" charset="-122"/>
                <a:ea typeface="微软雅黑" panose="020B0503020204020204" charset="-122"/>
              </a:rPr>
              <a:t>4</a:t>
            </a:r>
            <a:r>
              <a:rPr lang="zh-CN" altLang="en-US" sz="1500" dirty="0">
                <a:solidFill>
                  <a:srgbClr val="002060"/>
                </a:solidFill>
                <a:latin typeface="微软雅黑" panose="020B0503020204020204" charset="-122"/>
                <a:ea typeface="微软雅黑" panose="020B0503020204020204" charset="-122"/>
              </a:rPr>
              <a:t>月</a:t>
            </a:r>
            <a:r>
              <a:rPr lang="en-US" altLang="zh-CN" sz="1500" dirty="0">
                <a:solidFill>
                  <a:srgbClr val="002060"/>
                </a:solidFill>
                <a:latin typeface="微软雅黑" panose="020B0503020204020204" charset="-122"/>
                <a:ea typeface="微软雅黑" panose="020B0503020204020204" charset="-122"/>
              </a:rPr>
              <a:t>15</a:t>
            </a:r>
            <a:r>
              <a:rPr lang="zh-CN" altLang="en-US" sz="1500" dirty="0">
                <a:solidFill>
                  <a:srgbClr val="002060"/>
                </a:solidFill>
                <a:latin typeface="微软雅黑" panose="020B0503020204020204" charset="-122"/>
                <a:ea typeface="微软雅黑" panose="020B0503020204020204" charset="-122"/>
              </a:rPr>
              <a:t>日</a:t>
            </a:r>
            <a:endParaRPr lang="zh-CN" altLang="en-US" sz="1500" dirty="0">
              <a:solidFill>
                <a:srgbClr val="002060"/>
              </a:solidFill>
              <a:latin typeface="微软雅黑" panose="020B0503020204020204" charset="-122"/>
              <a:ea typeface="微软雅黑" panose="020B0503020204020204" charset="-122"/>
            </a:endParaRPr>
          </a:p>
        </p:txBody>
      </p:sp>
      <p:sp>
        <p:nvSpPr>
          <p:cNvPr id="17" name="TextBox 20"/>
          <p:cNvSpPr txBox="1">
            <a:spLocks noChangeArrowheads="1"/>
          </p:cNvSpPr>
          <p:nvPr/>
        </p:nvSpPr>
        <p:spPr bwMode="auto">
          <a:xfrm>
            <a:off x="1277620" y="1437640"/>
            <a:ext cx="6753225" cy="953135"/>
          </a:xfrm>
          <a:prstGeom prst="rect">
            <a:avLst/>
          </a:prstGeom>
          <a:noFill/>
          <a:ln>
            <a:noFill/>
          </a:ln>
        </p:spPr>
        <p:txBody>
          <a:bodyPr wrap="square">
            <a:spAutoFit/>
          </a:bodyPr>
          <a:lstStyle>
            <a:lvl1pPr eaLnBrk="0" hangingPunct="0">
              <a:defRPr sz="2100">
                <a:solidFill>
                  <a:schemeClr val="tx1"/>
                </a:solidFill>
                <a:latin typeface="Calibri" panose="020F0502020204030204" pitchFamily="34" charset="0"/>
                <a:ea typeface="宋体" panose="02010600030101010101" pitchFamily="2" charset="-122"/>
              </a:defRPr>
            </a:lvl1pPr>
            <a:lvl2pPr marL="742950" indent="-285750" eaLnBrk="0" hangingPunct="0">
              <a:defRPr sz="2100">
                <a:solidFill>
                  <a:schemeClr val="tx1"/>
                </a:solidFill>
                <a:latin typeface="Calibri" panose="020F0502020204030204" pitchFamily="34" charset="0"/>
                <a:ea typeface="宋体" panose="02010600030101010101" pitchFamily="2" charset="-122"/>
              </a:defRPr>
            </a:lvl2pPr>
            <a:lvl3pPr marL="1143000" indent="-228600" eaLnBrk="0" hangingPunct="0">
              <a:defRPr sz="2100">
                <a:solidFill>
                  <a:schemeClr val="tx1"/>
                </a:solidFill>
                <a:latin typeface="Calibri" panose="020F0502020204030204" pitchFamily="34" charset="0"/>
                <a:ea typeface="宋体" panose="02010600030101010101" pitchFamily="2" charset="-122"/>
              </a:defRPr>
            </a:lvl3pPr>
            <a:lvl4pPr marL="1600200" indent="-228600" eaLnBrk="0" hangingPunct="0">
              <a:defRPr sz="2100">
                <a:solidFill>
                  <a:schemeClr val="tx1"/>
                </a:solidFill>
                <a:latin typeface="Calibri" panose="020F0502020204030204" pitchFamily="34" charset="0"/>
                <a:ea typeface="宋体" panose="02010600030101010101" pitchFamily="2" charset="-122"/>
              </a:defRPr>
            </a:lvl4pPr>
            <a:lvl5pPr marL="2057400" indent="-228600" eaLnBrk="0" hangingPunct="0">
              <a:defRPr sz="2100">
                <a:solidFill>
                  <a:schemeClr val="tx1"/>
                </a:solidFill>
                <a:latin typeface="Calibri" panose="020F0502020204030204" pitchFamily="34" charset="0"/>
                <a:ea typeface="宋体" panose="02010600030101010101" pitchFamily="2" charset="-122"/>
              </a:defRPr>
            </a:lvl5pPr>
            <a:lvl6pPr marL="2514600" indent="-228600" defTabSz="1087755" eaLnBrk="0" fontAlgn="base" hangingPunct="0">
              <a:spcBef>
                <a:spcPct val="0"/>
              </a:spcBef>
              <a:spcAft>
                <a:spcPct val="0"/>
              </a:spcAft>
              <a:buFont typeface="Arial" panose="020B0604020202020204" pitchFamily="34" charset="0"/>
              <a:defRPr sz="2100">
                <a:solidFill>
                  <a:schemeClr val="tx1"/>
                </a:solidFill>
                <a:latin typeface="Calibri" panose="020F0502020204030204" pitchFamily="34" charset="0"/>
                <a:ea typeface="宋体" panose="02010600030101010101" pitchFamily="2" charset="-122"/>
              </a:defRPr>
            </a:lvl6pPr>
            <a:lvl7pPr marL="2971800" indent="-228600" defTabSz="1087755" eaLnBrk="0" fontAlgn="base" hangingPunct="0">
              <a:spcBef>
                <a:spcPct val="0"/>
              </a:spcBef>
              <a:spcAft>
                <a:spcPct val="0"/>
              </a:spcAft>
              <a:buFont typeface="Arial" panose="020B0604020202020204" pitchFamily="34" charset="0"/>
              <a:defRPr sz="2100">
                <a:solidFill>
                  <a:schemeClr val="tx1"/>
                </a:solidFill>
                <a:latin typeface="Calibri" panose="020F0502020204030204" pitchFamily="34" charset="0"/>
                <a:ea typeface="宋体" panose="02010600030101010101" pitchFamily="2" charset="-122"/>
              </a:defRPr>
            </a:lvl7pPr>
            <a:lvl8pPr marL="3429000" indent="-228600" defTabSz="1087755" eaLnBrk="0" fontAlgn="base" hangingPunct="0">
              <a:spcBef>
                <a:spcPct val="0"/>
              </a:spcBef>
              <a:spcAft>
                <a:spcPct val="0"/>
              </a:spcAft>
              <a:buFont typeface="Arial" panose="020B0604020202020204" pitchFamily="34" charset="0"/>
              <a:defRPr sz="2100">
                <a:solidFill>
                  <a:schemeClr val="tx1"/>
                </a:solidFill>
                <a:latin typeface="Calibri" panose="020F0502020204030204" pitchFamily="34" charset="0"/>
                <a:ea typeface="宋体" panose="02010600030101010101" pitchFamily="2" charset="-122"/>
              </a:defRPr>
            </a:lvl8pPr>
            <a:lvl9pPr marL="3886200" indent="-228600" defTabSz="1087755" eaLnBrk="0" fontAlgn="base" hangingPunct="0">
              <a:spcBef>
                <a:spcPct val="0"/>
              </a:spcBef>
              <a:spcAft>
                <a:spcPct val="0"/>
              </a:spcAft>
              <a:buFont typeface="Arial" panose="020B0604020202020204" pitchFamily="34" charset="0"/>
              <a:defRPr sz="2100">
                <a:solidFill>
                  <a:schemeClr val="tx1"/>
                </a:solidFill>
                <a:latin typeface="Calibri" panose="020F0502020204030204" pitchFamily="34" charset="0"/>
                <a:ea typeface="宋体"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defRPr/>
            </a:pPr>
            <a:r>
              <a:rPr kumimoji="0" lang="en-US" altLang="zh-CN" sz="3200" b="1" i="0" baseline="0" noProof="0" dirty="0" smtClean="0">
                <a:solidFill>
                  <a:schemeClr val="accent1"/>
                </a:solidFill>
                <a:effectLst>
                  <a:outerShdw blurRad="38100" dist="25400" dir="5400000" algn="ctr" rotWithShape="0">
                    <a:srgbClr val="6E747A">
                      <a:alpha val="43000"/>
                    </a:srgbClr>
                  </a:outerShdw>
                </a:effectLst>
                <a:uLnTx/>
                <a:uFillTx/>
                <a:latin typeface="华文琥珀" panose="02010800040101010101" charset="-122"/>
                <a:ea typeface="华文琥珀" panose="02010800040101010101" charset="-122"/>
                <a:cs typeface="+mn-cs"/>
              </a:rPr>
              <a:t>    </a:t>
            </a:r>
            <a:r>
              <a:rPr kumimoji="0" lang="zh-CN" altLang="en-US" sz="3200" b="1" i="0" baseline="0" noProof="0" dirty="0" smtClean="0">
                <a:solidFill>
                  <a:schemeClr val="accent1"/>
                </a:solidFill>
                <a:effectLst>
                  <a:outerShdw blurRad="38100" dist="25400" dir="5400000" algn="ctr" rotWithShape="0">
                    <a:srgbClr val="6E747A">
                      <a:alpha val="43000"/>
                    </a:srgbClr>
                  </a:outerShdw>
                </a:effectLst>
                <a:uLnTx/>
                <a:uFillTx/>
                <a:latin typeface="华文琥珀" panose="02010800040101010101" charset="-122"/>
                <a:ea typeface="华文琥珀" panose="02010800040101010101" charset="-122"/>
                <a:cs typeface="+mn-cs"/>
              </a:rPr>
              <a:t>区域协同 共建共享</a:t>
            </a:r>
            <a:endParaRPr kumimoji="0" lang="zh-CN" altLang="en-US" sz="2700" b="1" i="0" u="none" strike="noStrike" kern="1200" cap="none" spc="0" normalizeH="0" baseline="0" noProof="0" dirty="0" smtClean="0">
              <a:solidFill>
                <a:schemeClr val="accent4"/>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solidFill>
                  <a:schemeClr val="accent4"/>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   </a:t>
            </a:r>
            <a:r>
              <a:rPr kumimoji="0" lang="en-US" altLang="zh-CN" sz="2400" b="1" i="0" u="none" strike="noStrike" kern="1200" cap="none" spc="0" normalizeH="0" baseline="0" noProof="0" dirty="0">
                <a:solidFill>
                  <a:schemeClr val="tx2">
                    <a:lumMod val="60000"/>
                    <a:lumOff val="40000"/>
                  </a:schemeClr>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 ——</a:t>
            </a:r>
            <a:r>
              <a:rPr kumimoji="0" lang="zh-CN" altLang="en-US" sz="2400" b="1" i="0" u="none" strike="noStrike" kern="1200" cap="none" spc="0" normalizeH="0" baseline="0" noProof="0" dirty="0">
                <a:solidFill>
                  <a:schemeClr val="tx2">
                    <a:lumMod val="60000"/>
                    <a:lumOff val="40000"/>
                  </a:schemeClr>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成渝地区终身教育一体化发展实践与探索</a:t>
            </a:r>
            <a:endParaRPr kumimoji="0" lang="zh-CN" altLang="en-US" sz="2400" b="1" i="0" u="none" strike="noStrike" kern="1200" cap="none" spc="0" normalizeH="0" baseline="0" noProof="0" dirty="0">
              <a:solidFill>
                <a:schemeClr val="tx2">
                  <a:lumMod val="60000"/>
                  <a:lumOff val="40000"/>
                </a:schemeClr>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overrideClrMapping bg1="lt1" tx1="dk1" bg2="lt2" tx2="dk2" accent1="accent1" accent2="accent2" accent3="accent3" accent4="accent4" accent5="accent5" accent6="accent6" hlink="hlink" folHlink="folHlink"/>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1" name="矩形 4"/>
          <p:cNvSpPr/>
          <p:nvPr/>
        </p:nvSpPr>
        <p:spPr>
          <a:xfrm>
            <a:off x="2099072" y="475060"/>
            <a:ext cx="5562600" cy="553085"/>
          </a:xfrm>
          <a:prstGeom prst="rect">
            <a:avLst/>
          </a:prstGeom>
          <a:noFill/>
          <a:ln w="9525">
            <a:noFill/>
          </a:ln>
        </p:spPr>
        <p:txBody>
          <a:bodyPr anchor="t">
            <a:spAutoFit/>
          </a:bodyPr>
          <a:p>
            <a:r>
              <a:rPr lang="en-US" altLang="zh-CN" sz="1650" b="1" dirty="0">
                <a:solidFill>
                  <a:srgbClr val="C00000"/>
                </a:solidFill>
                <a:latin typeface="微软雅黑" panose="020B0503020204020204" charset="-122"/>
                <a:ea typeface="微软雅黑" panose="020B0503020204020204" charset="-122"/>
              </a:rPr>
              <a:t>2009</a:t>
            </a:r>
            <a:r>
              <a:rPr lang="zh-CN" altLang="en-US" sz="1650" b="1" dirty="0">
                <a:solidFill>
                  <a:srgbClr val="C00000"/>
                </a:solidFill>
                <a:latin typeface="微软雅黑" panose="020B0503020204020204" charset="-122"/>
                <a:ea typeface="微软雅黑" panose="020B0503020204020204" charset="-122"/>
              </a:rPr>
              <a:t>年</a:t>
            </a:r>
            <a:r>
              <a:rPr lang="zh-CN" altLang="en-US" sz="1650" b="1" dirty="0">
                <a:solidFill>
                  <a:srgbClr val="325B1B"/>
                </a:solidFill>
                <a:latin typeface="微软雅黑" panose="020B0503020204020204" charset="-122"/>
                <a:ea typeface="微软雅黑" panose="020B0503020204020204" charset="-122"/>
              </a:rPr>
              <a:t>成都市委市政府依托成都电大成立成都社区大学</a:t>
            </a:r>
            <a:endParaRPr lang="en-US" altLang="zh-CN" sz="1650" b="1" dirty="0">
              <a:solidFill>
                <a:srgbClr val="325B1B"/>
              </a:solidFill>
              <a:latin typeface="微软雅黑" panose="020B0503020204020204" charset="-122"/>
              <a:ea typeface="微软雅黑" panose="020B0503020204020204" charset="-122"/>
            </a:endParaRPr>
          </a:p>
          <a:p>
            <a:endParaRPr lang="zh-CN" altLang="en-US" sz="1350" b="1" dirty="0">
              <a:solidFill>
                <a:srgbClr val="F36B27"/>
              </a:solidFill>
              <a:latin typeface="Arial" panose="020B0604020202020204" pitchFamily="34" charset="0"/>
              <a:ea typeface="华康简标题宋" pitchFamily="49" charset="-122"/>
            </a:endParaRPr>
          </a:p>
        </p:txBody>
      </p:sp>
      <p:grpSp>
        <p:nvGrpSpPr>
          <p:cNvPr id="53252" name="组合 5"/>
          <p:cNvGrpSpPr/>
          <p:nvPr/>
        </p:nvGrpSpPr>
        <p:grpSpPr>
          <a:xfrm>
            <a:off x="2099072" y="465535"/>
            <a:ext cx="5370909" cy="338138"/>
            <a:chOff x="-1321020" y="2573202"/>
            <a:chExt cx="7864173" cy="3368057"/>
          </a:xfrm>
        </p:grpSpPr>
        <p:sp>
          <p:nvSpPr>
            <p:cNvPr id="12" name="左中括号 11"/>
            <p:cNvSpPr/>
            <p:nvPr/>
          </p:nvSpPr>
          <p:spPr>
            <a:xfrm>
              <a:off x="-1321020" y="2573202"/>
              <a:ext cx="210943" cy="3308756"/>
            </a:xfrm>
            <a:prstGeom prst="leftBracket">
              <a:avLst>
                <a:gd name="adj" fmla="val 0"/>
              </a:avLst>
            </a:prstGeom>
            <a:ln w="698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75" b="0" i="0" u="none" strike="noStrike" kern="1200" cap="none" spc="0" normalizeH="0" baseline="0" noProof="1">
                <a:ln>
                  <a:noFill/>
                </a:ln>
                <a:solidFill>
                  <a:schemeClr val="accent2"/>
                </a:solidFill>
                <a:effectLst/>
                <a:uLnTx/>
                <a:uFillTx/>
                <a:latin typeface="+mn-lt"/>
                <a:ea typeface="+mn-ea"/>
                <a:cs typeface="+mn-cs"/>
              </a:endParaRPr>
            </a:p>
          </p:txBody>
        </p:sp>
        <p:sp>
          <p:nvSpPr>
            <p:cNvPr id="13" name="左中括号 12"/>
            <p:cNvSpPr/>
            <p:nvPr/>
          </p:nvSpPr>
          <p:spPr>
            <a:xfrm flipH="1">
              <a:off x="6361846" y="2656214"/>
              <a:ext cx="181307" cy="3285045"/>
            </a:xfrm>
            <a:prstGeom prst="leftBracket">
              <a:avLst>
                <a:gd name="adj" fmla="val 0"/>
              </a:avLst>
            </a:prstGeom>
            <a:ln w="698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75" b="0" i="0" u="none" strike="noStrike" kern="1200" cap="none" spc="0" normalizeH="0" baseline="0" noProof="1">
                <a:ln>
                  <a:noFill/>
                </a:ln>
                <a:solidFill>
                  <a:schemeClr val="accent2"/>
                </a:solidFill>
                <a:effectLst/>
                <a:uLnTx/>
                <a:uFillTx/>
                <a:latin typeface="+mn-lt"/>
                <a:ea typeface="+mn-ea"/>
                <a:cs typeface="+mn-cs"/>
              </a:endParaRPr>
            </a:p>
          </p:txBody>
        </p:sp>
      </p:grpSp>
      <p:pic>
        <p:nvPicPr>
          <p:cNvPr id="7" name="Picture 4" descr="QQ图片20140717090032"/>
          <p:cNvPicPr>
            <a:picLocks noChangeAspect="1" noChangeArrowheads="1"/>
          </p:cNvPicPr>
          <p:nvPr/>
        </p:nvPicPr>
        <p:blipFill>
          <a:blip r:embed="rId1"/>
          <a:srcRect t="25695" r="1920"/>
          <a:stretch>
            <a:fillRect/>
          </a:stretch>
        </p:blipFill>
        <p:spPr bwMode="auto">
          <a:xfrm>
            <a:off x="1036320" y="803275"/>
            <a:ext cx="3138805" cy="4300855"/>
          </a:xfrm>
          <a:prstGeom prst="rect">
            <a:avLst/>
          </a:prstGeom>
          <a:ln>
            <a:noFill/>
          </a:ln>
          <a:effectLst>
            <a:outerShdw blurRad="292100" dist="139700" dir="2700000" algn="tl" rotWithShape="0">
              <a:srgbClr val="333333">
                <a:alpha val="65000"/>
              </a:srgbClr>
            </a:outerShdw>
          </a:effectLst>
        </p:spPr>
      </p:pic>
      <p:sp>
        <p:nvSpPr>
          <p:cNvPr id="53256" name="矩形 10"/>
          <p:cNvSpPr/>
          <p:nvPr/>
        </p:nvSpPr>
        <p:spPr>
          <a:xfrm>
            <a:off x="4452938" y="1359694"/>
            <a:ext cx="3124200" cy="3322955"/>
          </a:xfrm>
          <a:prstGeom prst="rect">
            <a:avLst/>
          </a:prstGeom>
          <a:noFill/>
          <a:ln w="9525">
            <a:noFill/>
          </a:ln>
        </p:spPr>
        <p:txBody>
          <a:bodyPr anchor="t">
            <a:spAutoFit/>
          </a:bodyPr>
          <a:p>
            <a:pPr algn="just">
              <a:lnSpc>
                <a:spcPct val="200000"/>
              </a:lnSpc>
            </a:pPr>
            <a:r>
              <a:rPr lang="zh-CN" altLang="zh-CN" sz="1500" dirty="0">
                <a:solidFill>
                  <a:srgbClr val="003300"/>
                </a:solidFill>
                <a:latin typeface="黑体" panose="02010609060101010101" pitchFamily="49" charset="-122"/>
                <a:ea typeface="黑体" panose="02010609060101010101" pitchFamily="49" charset="-122"/>
              </a:rPr>
              <a:t>建立以</a:t>
            </a:r>
            <a:r>
              <a:rPr lang="zh-CN" altLang="zh-CN" sz="1500" b="1" dirty="0">
                <a:solidFill>
                  <a:srgbClr val="003300"/>
                </a:solidFill>
                <a:latin typeface="黑体" panose="02010609060101010101" pitchFamily="49" charset="-122"/>
                <a:ea typeface="黑体" panose="02010609060101010101" pitchFamily="49" charset="-122"/>
              </a:rPr>
              <a:t>成都社区大学</a:t>
            </a:r>
            <a:r>
              <a:rPr lang="zh-CN" altLang="zh-CN" sz="1500" dirty="0">
                <a:solidFill>
                  <a:srgbClr val="003300"/>
                </a:solidFill>
                <a:latin typeface="黑体" panose="02010609060101010101" pitchFamily="49" charset="-122"/>
                <a:ea typeface="黑体" panose="02010609060101010101" pitchFamily="49" charset="-122"/>
              </a:rPr>
              <a:t>为龙头、以</a:t>
            </a:r>
            <a:r>
              <a:rPr lang="zh-CN" altLang="zh-CN" sz="1500" b="1" dirty="0">
                <a:solidFill>
                  <a:srgbClr val="003300"/>
                </a:solidFill>
                <a:latin typeface="黑体" panose="02010609060101010101" pitchFamily="49" charset="-122"/>
                <a:ea typeface="黑体" panose="02010609060101010101" pitchFamily="49" charset="-122"/>
              </a:rPr>
              <a:t>区（市）县社区教育学院</a:t>
            </a:r>
            <a:r>
              <a:rPr lang="zh-CN" altLang="zh-CN" sz="1500" dirty="0">
                <a:solidFill>
                  <a:srgbClr val="003300"/>
                </a:solidFill>
                <a:latin typeface="黑体" panose="02010609060101010101" pitchFamily="49" charset="-122"/>
                <a:ea typeface="黑体" panose="02010609060101010101" pitchFamily="49" charset="-122"/>
              </a:rPr>
              <a:t>为骨干，以</a:t>
            </a:r>
            <a:r>
              <a:rPr lang="zh-CN" altLang="zh-CN" sz="1500" b="1" dirty="0">
                <a:solidFill>
                  <a:srgbClr val="003300"/>
                </a:solidFill>
                <a:latin typeface="黑体" panose="02010609060101010101" pitchFamily="49" charset="-122"/>
                <a:ea typeface="黑体" panose="02010609060101010101" pitchFamily="49" charset="-122"/>
              </a:rPr>
              <a:t>街道（乡镇）社区教育学校、社区（村）</a:t>
            </a:r>
            <a:r>
              <a:rPr lang="zh-CN" altLang="en-US" sz="1500" b="1" dirty="0">
                <a:solidFill>
                  <a:srgbClr val="003300"/>
                </a:solidFill>
                <a:latin typeface="黑体" panose="02010609060101010101" pitchFamily="49" charset="-122"/>
                <a:ea typeface="黑体" panose="02010609060101010101" pitchFamily="49" charset="-122"/>
              </a:rPr>
              <a:t>教育工作站</a:t>
            </a:r>
            <a:r>
              <a:rPr lang="zh-CN" altLang="zh-CN" sz="1500" dirty="0">
                <a:solidFill>
                  <a:srgbClr val="003300"/>
                </a:solidFill>
                <a:latin typeface="黑体" panose="02010609060101010101" pitchFamily="49" charset="-122"/>
                <a:ea typeface="黑体" panose="02010609060101010101" pitchFamily="49" charset="-122"/>
              </a:rPr>
              <a:t>为基础的</a:t>
            </a:r>
            <a:r>
              <a:rPr lang="zh-CN" altLang="zh-CN" sz="1500" dirty="0">
                <a:solidFill>
                  <a:srgbClr val="FF0000"/>
                </a:solidFill>
                <a:latin typeface="黑体" panose="02010609060101010101" pitchFamily="49" charset="-122"/>
                <a:ea typeface="黑体" panose="02010609060101010101" pitchFamily="49" charset="-122"/>
              </a:rPr>
              <a:t>四级社区教育办学体系</a:t>
            </a:r>
            <a:r>
              <a:rPr lang="zh-CN" altLang="zh-CN" sz="1500" dirty="0">
                <a:solidFill>
                  <a:srgbClr val="003300"/>
                </a:solidFill>
                <a:latin typeface="黑体" panose="02010609060101010101" pitchFamily="49" charset="-122"/>
                <a:ea typeface="黑体" panose="02010609060101010101" pitchFamily="49" charset="-122"/>
              </a:rPr>
              <a:t>，并按照</a:t>
            </a:r>
            <a:r>
              <a:rPr lang="zh-CN" altLang="zh-CN" sz="1500" dirty="0">
                <a:solidFill>
                  <a:srgbClr val="FF0000"/>
                </a:solidFill>
                <a:latin typeface="黑体" panose="02010609060101010101" pitchFamily="49" charset="-122"/>
                <a:ea typeface="黑体" panose="02010609060101010101" pitchFamily="49" charset="-122"/>
              </a:rPr>
              <a:t>常住人口不低于</a:t>
            </a:r>
            <a:r>
              <a:rPr lang="en-US" altLang="zh-CN" sz="1500" dirty="0">
                <a:solidFill>
                  <a:srgbClr val="FF0000"/>
                </a:solidFill>
                <a:latin typeface="黑体" panose="02010609060101010101" pitchFamily="49" charset="-122"/>
                <a:ea typeface="黑体" panose="02010609060101010101" pitchFamily="49" charset="-122"/>
              </a:rPr>
              <a:t>1</a:t>
            </a:r>
            <a:r>
              <a:rPr lang="zh-CN" altLang="zh-CN" sz="1500" dirty="0">
                <a:solidFill>
                  <a:srgbClr val="FF0000"/>
                </a:solidFill>
                <a:latin typeface="黑体" panose="02010609060101010101" pitchFamily="49" charset="-122"/>
                <a:ea typeface="黑体" panose="02010609060101010101" pitchFamily="49" charset="-122"/>
              </a:rPr>
              <a:t>元</a:t>
            </a:r>
            <a:r>
              <a:rPr lang="zh-CN" altLang="zh-CN" sz="1500" dirty="0">
                <a:solidFill>
                  <a:srgbClr val="003300"/>
                </a:solidFill>
                <a:latin typeface="黑体" panose="02010609060101010101" pitchFamily="49" charset="-122"/>
                <a:ea typeface="黑体" panose="02010609060101010101" pitchFamily="49" charset="-122"/>
              </a:rPr>
              <a:t>的标准保障社区教育专项经费。</a:t>
            </a:r>
            <a:endParaRPr lang="zh-CN" altLang="en-US" sz="1500" dirty="0">
              <a:solidFill>
                <a:srgbClr val="003300"/>
              </a:solidFill>
              <a:latin typeface="黑体" panose="02010609060101010101" pitchFamily="49" charset="-122"/>
              <a:ea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5" name="TextBox 3"/>
          <p:cNvSpPr txBox="1"/>
          <p:nvPr/>
        </p:nvSpPr>
        <p:spPr>
          <a:xfrm>
            <a:off x="828675" y="696516"/>
            <a:ext cx="2456260" cy="696595"/>
          </a:xfrm>
          <a:prstGeom prst="rect">
            <a:avLst/>
          </a:prstGeom>
          <a:noFill/>
          <a:ln w="9525">
            <a:noFill/>
          </a:ln>
        </p:spPr>
        <p:txBody>
          <a:bodyPr lIns="74059" tIns="37029" rIns="74059" bIns="37029" anchor="t">
            <a:spAutoFit/>
          </a:bodyPr>
          <a:p>
            <a:pPr algn="r"/>
            <a:r>
              <a:rPr lang="zh-CN" altLang="en-US" sz="1350" b="1" dirty="0">
                <a:solidFill>
                  <a:srgbClr val="002600"/>
                </a:solidFill>
                <a:latin typeface="微软雅黑" panose="020B0503020204020204" charset="-122"/>
                <a:ea typeface="微软雅黑" panose="020B0503020204020204" charset="-122"/>
              </a:rPr>
              <a:t>成都社区教育课程建设</a:t>
            </a:r>
            <a:endParaRPr lang="en-US" altLang="zh-CN" sz="1350" b="1" dirty="0">
              <a:solidFill>
                <a:srgbClr val="002600"/>
              </a:solidFill>
              <a:latin typeface="微软雅黑" panose="020B0503020204020204" charset="-122"/>
              <a:ea typeface="微软雅黑" panose="020B0503020204020204" charset="-122"/>
            </a:endParaRPr>
          </a:p>
          <a:p>
            <a:pPr algn="r"/>
            <a:r>
              <a:rPr lang="zh-CN" altLang="en-US" sz="1350" b="1" dirty="0">
                <a:solidFill>
                  <a:srgbClr val="002600"/>
                </a:solidFill>
                <a:latin typeface="微软雅黑" panose="020B0503020204020204" charset="-122"/>
                <a:ea typeface="微软雅黑" panose="020B0503020204020204" charset="-122"/>
              </a:rPr>
              <a:t>指导性纲要出版</a:t>
            </a:r>
            <a:endParaRPr lang="en-US" altLang="zh-CN" sz="1350" b="1" dirty="0">
              <a:solidFill>
                <a:srgbClr val="002600"/>
              </a:solidFill>
              <a:latin typeface="微软雅黑" panose="020B0503020204020204" charset="-122"/>
              <a:ea typeface="微软雅黑" panose="020B0503020204020204" charset="-122"/>
            </a:endParaRPr>
          </a:p>
          <a:p>
            <a:pPr algn="r"/>
            <a:r>
              <a:rPr lang="zh-CN" altLang="en-US" sz="1350" b="1" dirty="0">
                <a:solidFill>
                  <a:srgbClr val="002600"/>
                </a:solidFill>
                <a:latin typeface="微软雅黑" panose="020B0503020204020204" charset="-122"/>
                <a:ea typeface="微软雅黑" panose="020B0503020204020204" charset="-122"/>
              </a:rPr>
              <a:t>“最成都</a:t>
            </a:r>
            <a:r>
              <a:rPr lang="en-US" altLang="zh-CN" sz="1350" b="1" dirty="0">
                <a:solidFill>
                  <a:srgbClr val="002600"/>
                </a:solidFill>
                <a:latin typeface="微软雅黑" panose="020B0503020204020204" charset="-122"/>
                <a:ea typeface="微软雅黑" panose="020B0503020204020204" charset="-122"/>
              </a:rPr>
              <a:t>·</a:t>
            </a:r>
            <a:r>
              <a:rPr lang="zh-CN" altLang="en-US" sz="1350" b="1" dirty="0">
                <a:solidFill>
                  <a:srgbClr val="002600"/>
                </a:solidFill>
                <a:latin typeface="微软雅黑" panose="020B0503020204020204" charset="-122"/>
                <a:ea typeface="微软雅黑" panose="020B0503020204020204" charset="-122"/>
              </a:rPr>
              <a:t>市民课堂”创立</a:t>
            </a:r>
            <a:endParaRPr lang="zh-CN" altLang="en-US" sz="1350" b="1" dirty="0">
              <a:solidFill>
                <a:srgbClr val="002600"/>
              </a:solidFill>
              <a:latin typeface="微软雅黑" panose="020B0503020204020204" charset="-122"/>
              <a:ea typeface="微软雅黑" panose="020B0503020204020204" charset="-122"/>
            </a:endParaRPr>
          </a:p>
        </p:txBody>
      </p:sp>
      <p:sp>
        <p:nvSpPr>
          <p:cNvPr id="54276" name="TextBox 4"/>
          <p:cNvSpPr txBox="1"/>
          <p:nvPr/>
        </p:nvSpPr>
        <p:spPr>
          <a:xfrm>
            <a:off x="3284935" y="3977878"/>
            <a:ext cx="1518920" cy="696595"/>
          </a:xfrm>
          <a:prstGeom prst="rect">
            <a:avLst/>
          </a:prstGeom>
          <a:noFill/>
          <a:ln w="9525">
            <a:noFill/>
          </a:ln>
        </p:spPr>
        <p:txBody>
          <a:bodyPr wrap="none" lIns="74059" tIns="37029" rIns="74059" bIns="37029" anchor="t">
            <a:spAutoFit/>
          </a:bodyPr>
          <a:p>
            <a:r>
              <a:rPr lang="zh-CN" altLang="en-US" sz="1350" b="1" dirty="0">
                <a:solidFill>
                  <a:srgbClr val="002600"/>
                </a:solidFill>
                <a:latin typeface="微软雅黑" panose="020B0503020204020204" charset="-122"/>
                <a:ea typeface="微软雅黑" panose="020B0503020204020204" charset="-122"/>
              </a:rPr>
              <a:t>《关于进一步加强</a:t>
            </a:r>
            <a:endParaRPr lang="zh-CN" altLang="en-US" sz="1350" b="1" dirty="0">
              <a:solidFill>
                <a:srgbClr val="002600"/>
              </a:solidFill>
              <a:latin typeface="微软雅黑" panose="020B0503020204020204" charset="-122"/>
              <a:ea typeface="微软雅黑" panose="020B0503020204020204" charset="-122"/>
            </a:endParaRPr>
          </a:p>
          <a:p>
            <a:r>
              <a:rPr lang="zh-CN" altLang="en-US" sz="1350" b="1" dirty="0">
                <a:solidFill>
                  <a:srgbClr val="002600"/>
                </a:solidFill>
                <a:latin typeface="微软雅黑" panose="020B0503020204020204" charset="-122"/>
                <a:ea typeface="微软雅黑" panose="020B0503020204020204" charset="-122"/>
              </a:rPr>
              <a:t>成都市社区教育的</a:t>
            </a:r>
            <a:endParaRPr lang="zh-CN" altLang="en-US" sz="1350" b="1" dirty="0">
              <a:solidFill>
                <a:srgbClr val="002600"/>
              </a:solidFill>
              <a:latin typeface="微软雅黑" panose="020B0503020204020204" charset="-122"/>
              <a:ea typeface="微软雅黑" panose="020B0503020204020204" charset="-122"/>
            </a:endParaRPr>
          </a:p>
          <a:p>
            <a:r>
              <a:rPr lang="zh-CN" altLang="en-US" sz="1350" b="1" dirty="0">
                <a:solidFill>
                  <a:srgbClr val="002600"/>
                </a:solidFill>
                <a:latin typeface="微软雅黑" panose="020B0503020204020204" charset="-122"/>
                <a:ea typeface="微软雅黑" panose="020B0503020204020204" charset="-122"/>
              </a:rPr>
              <a:t>实施意见》出台</a:t>
            </a:r>
            <a:endParaRPr lang="zh-CN" altLang="en-US" sz="1350" b="1" dirty="0">
              <a:solidFill>
                <a:srgbClr val="002600"/>
              </a:solidFill>
              <a:latin typeface="微软雅黑" panose="020B0503020204020204" charset="-122"/>
              <a:ea typeface="微软雅黑" panose="020B0503020204020204" charset="-122"/>
            </a:endParaRPr>
          </a:p>
        </p:txBody>
      </p:sp>
      <p:sp>
        <p:nvSpPr>
          <p:cNvPr id="54277" name="TextBox 5"/>
          <p:cNvSpPr txBox="1"/>
          <p:nvPr/>
        </p:nvSpPr>
        <p:spPr>
          <a:xfrm>
            <a:off x="3289697" y="854869"/>
            <a:ext cx="2033270" cy="488950"/>
          </a:xfrm>
          <a:prstGeom prst="rect">
            <a:avLst/>
          </a:prstGeom>
          <a:noFill/>
          <a:ln w="9525">
            <a:noFill/>
          </a:ln>
        </p:spPr>
        <p:txBody>
          <a:bodyPr wrap="none" lIns="74059" tIns="37029" rIns="74059" bIns="37029" anchor="t">
            <a:spAutoFit/>
          </a:bodyPr>
          <a:p>
            <a:r>
              <a:rPr lang="zh-CN" altLang="en-US" sz="1350" b="1" dirty="0">
                <a:solidFill>
                  <a:srgbClr val="FF0000"/>
                </a:solidFill>
                <a:latin typeface="微软雅黑" panose="020B0503020204020204" charset="-122"/>
                <a:ea typeface="微软雅黑" panose="020B0503020204020204" charset="-122"/>
              </a:rPr>
              <a:t>承办全国社区教育研讨会</a:t>
            </a:r>
            <a:endParaRPr lang="en-US" altLang="zh-CN" sz="1350" b="1" dirty="0">
              <a:solidFill>
                <a:srgbClr val="FF0000"/>
              </a:solidFill>
              <a:latin typeface="微软雅黑" panose="020B0503020204020204" charset="-122"/>
              <a:ea typeface="微软雅黑" panose="020B0503020204020204" charset="-122"/>
            </a:endParaRPr>
          </a:p>
          <a:p>
            <a:r>
              <a:rPr lang="zh-CN" altLang="en-US" sz="1350" b="1" dirty="0">
                <a:solidFill>
                  <a:srgbClr val="FF0000"/>
                </a:solidFill>
                <a:latin typeface="微软雅黑" panose="020B0503020204020204" charset="-122"/>
                <a:ea typeface="微软雅黑" panose="020B0503020204020204" charset="-122"/>
              </a:rPr>
              <a:t>举办全国终身学习周活动</a:t>
            </a:r>
            <a:endParaRPr lang="zh-CN" altLang="en-US" sz="1350" b="1" dirty="0">
              <a:solidFill>
                <a:srgbClr val="FF0000"/>
              </a:solidFill>
              <a:latin typeface="微软雅黑" panose="020B0503020204020204" charset="-122"/>
              <a:ea typeface="微软雅黑" panose="020B0503020204020204" charset="-122"/>
            </a:endParaRPr>
          </a:p>
        </p:txBody>
      </p:sp>
      <p:sp>
        <p:nvSpPr>
          <p:cNvPr id="54278" name="TextBox 6"/>
          <p:cNvSpPr txBox="1"/>
          <p:nvPr/>
        </p:nvSpPr>
        <p:spPr>
          <a:xfrm>
            <a:off x="5342255" y="3977640"/>
            <a:ext cx="2915285" cy="488950"/>
          </a:xfrm>
          <a:prstGeom prst="rect">
            <a:avLst/>
          </a:prstGeom>
          <a:noFill/>
          <a:ln w="9525">
            <a:noFill/>
          </a:ln>
        </p:spPr>
        <p:txBody>
          <a:bodyPr wrap="square" lIns="74059" tIns="37029" rIns="74059" bIns="37029" anchor="t">
            <a:spAutoFit/>
          </a:bodyPr>
          <a:p>
            <a:r>
              <a:rPr lang="zh-CN" altLang="en-US" sz="1350" b="1" dirty="0">
                <a:solidFill>
                  <a:srgbClr val="FF0000"/>
                </a:solidFill>
                <a:latin typeface="微软雅黑" panose="020B0503020204020204" charset="-122"/>
                <a:ea typeface="微软雅黑" panose="020B0503020204020204" charset="-122"/>
              </a:rPr>
              <a:t>出台成都市构建和完善覆盖城乡吸纳全民的终身教育体系的实施方案</a:t>
            </a:r>
            <a:endParaRPr lang="zh-CN" altLang="en-US" sz="1350" b="1" dirty="0">
              <a:solidFill>
                <a:srgbClr val="FF0000"/>
              </a:solidFill>
              <a:latin typeface="微软雅黑" panose="020B0503020204020204" charset="-122"/>
              <a:ea typeface="微软雅黑" panose="020B0503020204020204" charset="-122"/>
            </a:endParaRPr>
          </a:p>
        </p:txBody>
      </p:sp>
      <p:sp>
        <p:nvSpPr>
          <p:cNvPr id="54279" name="TextBox 7"/>
          <p:cNvSpPr txBox="1"/>
          <p:nvPr/>
        </p:nvSpPr>
        <p:spPr>
          <a:xfrm>
            <a:off x="1227535" y="3954066"/>
            <a:ext cx="1861820" cy="696595"/>
          </a:xfrm>
          <a:prstGeom prst="rect">
            <a:avLst/>
          </a:prstGeom>
          <a:noFill/>
          <a:ln w="9525">
            <a:noFill/>
          </a:ln>
        </p:spPr>
        <p:txBody>
          <a:bodyPr wrap="none" lIns="74059" tIns="37029" rIns="74059" bIns="37029" anchor="t">
            <a:spAutoFit/>
          </a:bodyPr>
          <a:p>
            <a:r>
              <a:rPr lang="zh-CN" altLang="en-US" sz="1350" b="1" dirty="0">
                <a:solidFill>
                  <a:srgbClr val="002600"/>
                </a:solidFill>
                <a:latin typeface="微软雅黑" panose="020B0503020204020204" charset="-122"/>
                <a:ea typeface="微软雅黑" panose="020B0503020204020204" charset="-122"/>
              </a:rPr>
              <a:t>市社区教育工作联席会</a:t>
            </a:r>
            <a:endParaRPr lang="en-US" altLang="zh-CN" sz="1350" b="1" dirty="0">
              <a:solidFill>
                <a:srgbClr val="002600"/>
              </a:solidFill>
              <a:latin typeface="微软雅黑" panose="020B0503020204020204" charset="-122"/>
              <a:ea typeface="微软雅黑" panose="020B0503020204020204" charset="-122"/>
            </a:endParaRPr>
          </a:p>
          <a:p>
            <a:r>
              <a:rPr lang="zh-CN" altLang="en-US" sz="1350" b="1" dirty="0">
                <a:solidFill>
                  <a:srgbClr val="002600"/>
                </a:solidFill>
                <a:latin typeface="微软雅黑" panose="020B0503020204020204" charset="-122"/>
                <a:ea typeface="微软雅黑" panose="020B0503020204020204" charset="-122"/>
              </a:rPr>
              <a:t>成立西协会创办</a:t>
            </a:r>
            <a:r>
              <a:rPr lang="en-US" altLang="zh-CN" sz="1350" b="1" dirty="0">
                <a:solidFill>
                  <a:srgbClr val="002600"/>
                </a:solidFill>
                <a:latin typeface="微软雅黑" panose="020B0503020204020204" charset="-122"/>
                <a:ea typeface="微软雅黑" panose="020B0503020204020204" charset="-122"/>
              </a:rPr>
              <a:t>《</a:t>
            </a:r>
            <a:r>
              <a:rPr lang="zh-CN" altLang="en-US" sz="1350" b="1" dirty="0">
                <a:solidFill>
                  <a:srgbClr val="002600"/>
                </a:solidFill>
                <a:latin typeface="微软雅黑" panose="020B0503020204020204" charset="-122"/>
                <a:ea typeface="微软雅黑" panose="020B0503020204020204" charset="-122"/>
              </a:rPr>
              <a:t>社区</a:t>
            </a:r>
            <a:endParaRPr lang="en-US" altLang="zh-CN" sz="1350" b="1" dirty="0">
              <a:solidFill>
                <a:srgbClr val="002600"/>
              </a:solidFill>
              <a:latin typeface="微软雅黑" panose="020B0503020204020204" charset="-122"/>
              <a:ea typeface="微软雅黑" panose="020B0503020204020204" charset="-122"/>
            </a:endParaRPr>
          </a:p>
          <a:p>
            <a:r>
              <a:rPr lang="zh-CN" altLang="en-US" sz="1350" b="1" dirty="0">
                <a:solidFill>
                  <a:srgbClr val="002600"/>
                </a:solidFill>
                <a:latin typeface="微软雅黑" panose="020B0503020204020204" charset="-122"/>
                <a:ea typeface="微软雅黑" panose="020B0503020204020204" charset="-122"/>
              </a:rPr>
              <a:t>教育</a:t>
            </a:r>
            <a:r>
              <a:rPr lang="en-US" altLang="zh-CN" sz="1350" b="1" dirty="0">
                <a:solidFill>
                  <a:srgbClr val="002600"/>
                </a:solidFill>
                <a:latin typeface="微软雅黑" panose="020B0503020204020204" charset="-122"/>
                <a:ea typeface="微软雅黑" panose="020B0503020204020204" charset="-122"/>
              </a:rPr>
              <a:t>》</a:t>
            </a:r>
            <a:r>
              <a:rPr lang="zh-CN" altLang="en-US" sz="1350" b="1" dirty="0">
                <a:solidFill>
                  <a:srgbClr val="002600"/>
                </a:solidFill>
                <a:latin typeface="微软雅黑" panose="020B0503020204020204" charset="-122"/>
                <a:ea typeface="微软雅黑" panose="020B0503020204020204" charset="-122"/>
              </a:rPr>
              <a:t>杂志</a:t>
            </a:r>
            <a:endParaRPr lang="zh-CN" altLang="en-US" sz="1350" b="1" dirty="0">
              <a:solidFill>
                <a:srgbClr val="002600"/>
              </a:solidFill>
              <a:latin typeface="微软雅黑" panose="020B0503020204020204" charset="-122"/>
              <a:ea typeface="微软雅黑" panose="020B0503020204020204" charset="-122"/>
            </a:endParaRPr>
          </a:p>
        </p:txBody>
      </p:sp>
      <p:sp>
        <p:nvSpPr>
          <p:cNvPr id="54280" name="TextBox 8"/>
          <p:cNvSpPr txBox="1"/>
          <p:nvPr/>
        </p:nvSpPr>
        <p:spPr>
          <a:xfrm>
            <a:off x="5342335" y="854869"/>
            <a:ext cx="2733675" cy="488950"/>
          </a:xfrm>
          <a:prstGeom prst="rect">
            <a:avLst/>
          </a:prstGeom>
          <a:noFill/>
          <a:ln w="9525">
            <a:noFill/>
          </a:ln>
        </p:spPr>
        <p:txBody>
          <a:bodyPr lIns="74059" tIns="37029" rIns="74059" bIns="37029" anchor="t">
            <a:spAutoFit/>
          </a:bodyPr>
          <a:p>
            <a:r>
              <a:rPr lang="zh-CN" altLang="zh-CN" sz="1350" b="1" dirty="0">
                <a:solidFill>
                  <a:srgbClr val="002600"/>
                </a:solidFill>
                <a:latin typeface="微软雅黑" panose="020B0503020204020204" charset="-122"/>
                <a:ea typeface="微软雅黑" panose="020B0503020204020204" charset="-122"/>
              </a:rPr>
              <a:t>承办中国成教协会社教专委会年会</a:t>
            </a:r>
            <a:endParaRPr lang="en-US" altLang="zh-CN" sz="1350" b="1" dirty="0">
              <a:solidFill>
                <a:srgbClr val="002600"/>
              </a:solidFill>
              <a:latin typeface="微软雅黑" panose="020B0503020204020204" charset="-122"/>
              <a:ea typeface="微软雅黑" panose="020B0503020204020204" charset="-122"/>
            </a:endParaRPr>
          </a:p>
          <a:p>
            <a:r>
              <a:rPr lang="zh-CN" altLang="zh-CN" sz="1350" b="1" dirty="0">
                <a:solidFill>
                  <a:srgbClr val="002600"/>
                </a:solidFill>
                <a:latin typeface="微软雅黑" panose="020B0503020204020204" charset="-122"/>
                <a:ea typeface="微软雅黑" panose="020B0503020204020204" charset="-122"/>
              </a:rPr>
              <a:t>举办蓉台两岸终身教育论坛</a:t>
            </a:r>
            <a:endParaRPr lang="en-US" altLang="zh-CN" sz="1350" b="1" dirty="0">
              <a:solidFill>
                <a:srgbClr val="002600"/>
              </a:solidFill>
              <a:latin typeface="微软雅黑" panose="020B0503020204020204" charset="-122"/>
              <a:ea typeface="微软雅黑" panose="020B0503020204020204" charset="-122"/>
            </a:endParaRPr>
          </a:p>
        </p:txBody>
      </p:sp>
      <p:sp>
        <p:nvSpPr>
          <p:cNvPr id="54281" name="矩形 10"/>
          <p:cNvSpPr/>
          <p:nvPr/>
        </p:nvSpPr>
        <p:spPr>
          <a:xfrm>
            <a:off x="6771085" y="2337118"/>
            <a:ext cx="1828800" cy="922020"/>
          </a:xfrm>
          <a:prstGeom prst="rect">
            <a:avLst/>
          </a:prstGeom>
          <a:noFill/>
          <a:ln w="9525">
            <a:noFill/>
          </a:ln>
        </p:spPr>
        <p:txBody>
          <a:bodyPr anchor="t">
            <a:spAutoFit/>
          </a:bodyPr>
          <a:p>
            <a:r>
              <a:rPr lang="zh-CN" altLang="en-US" b="1" dirty="0">
                <a:solidFill>
                  <a:srgbClr val="325B1B"/>
                </a:solidFill>
                <a:latin typeface="微软雅黑" panose="020B0503020204020204" charset="-122"/>
                <a:ea typeface="微软雅黑" panose="020B0503020204020204" charset="-122"/>
              </a:rPr>
              <a:t>自上而下统筹</a:t>
            </a:r>
            <a:endParaRPr lang="en-US" altLang="zh-CN" b="1" dirty="0">
              <a:solidFill>
                <a:srgbClr val="325B1B"/>
              </a:solidFill>
              <a:latin typeface="微软雅黑" panose="020B0503020204020204" charset="-122"/>
              <a:ea typeface="微软雅黑" panose="020B0503020204020204" charset="-122"/>
            </a:endParaRPr>
          </a:p>
          <a:p>
            <a:r>
              <a:rPr lang="zh-CN" altLang="en-US" b="1" dirty="0">
                <a:solidFill>
                  <a:srgbClr val="325B1B"/>
                </a:solidFill>
                <a:latin typeface="微软雅黑" panose="020B0503020204020204" charset="-122"/>
                <a:ea typeface="微软雅黑" panose="020B0503020204020204" charset="-122"/>
              </a:rPr>
              <a:t>快速发展期</a:t>
            </a:r>
            <a:endParaRPr lang="zh-CN" altLang="en-US" b="1" dirty="0">
              <a:solidFill>
                <a:srgbClr val="325B1B"/>
              </a:solidFill>
              <a:latin typeface="微软雅黑" panose="020B0503020204020204" charset="-122"/>
              <a:ea typeface="微软雅黑" panose="020B0503020204020204" charset="-122"/>
            </a:endParaRPr>
          </a:p>
          <a:p>
            <a:endParaRPr lang="zh-CN" altLang="en-US" b="1" dirty="0">
              <a:solidFill>
                <a:srgbClr val="007EE2"/>
              </a:solidFill>
              <a:latin typeface="微软雅黑" panose="020B0503020204020204" charset="-122"/>
              <a:ea typeface="微软雅黑" panose="020B0503020204020204" charset="-122"/>
            </a:endParaRPr>
          </a:p>
        </p:txBody>
      </p:sp>
      <p:sp>
        <p:nvSpPr>
          <p:cNvPr id="12" name="任意多边形 11"/>
          <p:cNvSpPr/>
          <p:nvPr/>
        </p:nvSpPr>
        <p:spPr>
          <a:xfrm>
            <a:off x="1808560" y="1593056"/>
            <a:ext cx="5088731" cy="1808560"/>
          </a:xfrm>
          <a:custGeom>
            <a:avLst/>
            <a:gdLst>
              <a:gd name="connsiteX0" fmla="*/ 0 w 7277100"/>
              <a:gd name="connsiteY0" fmla="*/ 3019425 h 3076575"/>
              <a:gd name="connsiteX1" fmla="*/ 1485900 w 7277100"/>
              <a:gd name="connsiteY1" fmla="*/ 0 h 3076575"/>
              <a:gd name="connsiteX2" fmla="*/ 2933700 w 7277100"/>
              <a:gd name="connsiteY2" fmla="*/ 2933700 h 3076575"/>
              <a:gd name="connsiteX3" fmla="*/ 4438650 w 7277100"/>
              <a:gd name="connsiteY3" fmla="*/ 142875 h 3076575"/>
              <a:gd name="connsiteX4" fmla="*/ 5762625 w 7277100"/>
              <a:gd name="connsiteY4" fmla="*/ 3076575 h 3076575"/>
              <a:gd name="connsiteX5" fmla="*/ 7277100 w 7277100"/>
              <a:gd name="connsiteY5" fmla="*/ 152400 h 3076575"/>
              <a:gd name="connsiteX0-1" fmla="*/ 0 w 7277100"/>
              <a:gd name="connsiteY0-2" fmla="*/ 3019425 h 3076575"/>
              <a:gd name="connsiteX1-3" fmla="*/ 1485900 w 7277100"/>
              <a:gd name="connsiteY1-4" fmla="*/ 0 h 3076575"/>
              <a:gd name="connsiteX2-5" fmla="*/ 2924175 w 7277100"/>
              <a:gd name="connsiteY2-6" fmla="*/ 3048000 h 3076575"/>
              <a:gd name="connsiteX3-7" fmla="*/ 4438650 w 7277100"/>
              <a:gd name="connsiteY3-8" fmla="*/ 142875 h 3076575"/>
              <a:gd name="connsiteX4-9" fmla="*/ 5762625 w 7277100"/>
              <a:gd name="connsiteY4-10" fmla="*/ 3076575 h 3076575"/>
              <a:gd name="connsiteX5-11" fmla="*/ 7277100 w 7277100"/>
              <a:gd name="connsiteY5-12" fmla="*/ 152400 h 3076575"/>
              <a:gd name="connsiteX0-13" fmla="*/ 0 w 7277100"/>
              <a:gd name="connsiteY0-14" fmla="*/ 3019425 h 3076575"/>
              <a:gd name="connsiteX1-15" fmla="*/ 1485900 w 7277100"/>
              <a:gd name="connsiteY1-16" fmla="*/ 0 h 3076575"/>
              <a:gd name="connsiteX2-17" fmla="*/ 2924175 w 7277100"/>
              <a:gd name="connsiteY2-18" fmla="*/ 3048000 h 3076575"/>
              <a:gd name="connsiteX3-19" fmla="*/ 4448175 w 7277100"/>
              <a:gd name="connsiteY3-20" fmla="*/ 0 h 3076575"/>
              <a:gd name="connsiteX4-21" fmla="*/ 5762625 w 7277100"/>
              <a:gd name="connsiteY4-22" fmla="*/ 3076575 h 3076575"/>
              <a:gd name="connsiteX5-23" fmla="*/ 7277100 w 7277100"/>
              <a:gd name="connsiteY5-24" fmla="*/ 152400 h 3076575"/>
              <a:gd name="connsiteX0-25" fmla="*/ 0 w 7277100"/>
              <a:gd name="connsiteY0-26" fmla="*/ 3019425 h 3076575"/>
              <a:gd name="connsiteX1-27" fmla="*/ 1485900 w 7277100"/>
              <a:gd name="connsiteY1-28" fmla="*/ 0 h 3076575"/>
              <a:gd name="connsiteX2-29" fmla="*/ 2924175 w 7277100"/>
              <a:gd name="connsiteY2-30" fmla="*/ 3048000 h 3076575"/>
              <a:gd name="connsiteX3-31" fmla="*/ 4448175 w 7277100"/>
              <a:gd name="connsiteY3-32" fmla="*/ 0 h 3076575"/>
              <a:gd name="connsiteX4-33" fmla="*/ 5895975 w 7277100"/>
              <a:gd name="connsiteY4-34" fmla="*/ 3076575 h 3076575"/>
              <a:gd name="connsiteX5-35" fmla="*/ 7277100 w 7277100"/>
              <a:gd name="connsiteY5-36" fmla="*/ 152400 h 3076575"/>
              <a:gd name="connsiteX0-37" fmla="*/ 0 w 7182495"/>
              <a:gd name="connsiteY0-38" fmla="*/ 3031249 h 3088399"/>
              <a:gd name="connsiteX1-39" fmla="*/ 1485900 w 7182495"/>
              <a:gd name="connsiteY1-40" fmla="*/ 11824 h 3088399"/>
              <a:gd name="connsiteX2-41" fmla="*/ 2924175 w 7182495"/>
              <a:gd name="connsiteY2-42" fmla="*/ 3059824 h 3088399"/>
              <a:gd name="connsiteX3-43" fmla="*/ 4448175 w 7182495"/>
              <a:gd name="connsiteY3-44" fmla="*/ 11824 h 3088399"/>
              <a:gd name="connsiteX4-45" fmla="*/ 5895975 w 7182495"/>
              <a:gd name="connsiteY4-46" fmla="*/ 3088399 h 3088399"/>
              <a:gd name="connsiteX5-47" fmla="*/ 7182495 w 7182495"/>
              <a:gd name="connsiteY5-48" fmla="*/ 0 h 3088399"/>
              <a:gd name="connsiteX0-49" fmla="*/ 0 w 7182495"/>
              <a:gd name="connsiteY0-50" fmla="*/ 3031249 h 3088399"/>
              <a:gd name="connsiteX1-51" fmla="*/ 1485900 w 7182495"/>
              <a:gd name="connsiteY1-52" fmla="*/ 11824 h 3088399"/>
              <a:gd name="connsiteX2-53" fmla="*/ 2924175 w 7182495"/>
              <a:gd name="connsiteY2-54" fmla="*/ 3059824 h 3088399"/>
              <a:gd name="connsiteX3-55" fmla="*/ 4346813 w 7182495"/>
              <a:gd name="connsiteY3-56" fmla="*/ 3613 h 3088399"/>
              <a:gd name="connsiteX4-57" fmla="*/ 5895975 w 7182495"/>
              <a:gd name="connsiteY4-58" fmla="*/ 3088399 h 3088399"/>
              <a:gd name="connsiteX5-59" fmla="*/ 7182495 w 7182495"/>
              <a:gd name="connsiteY5-60" fmla="*/ 0 h 3088399"/>
              <a:gd name="connsiteX0-61" fmla="*/ 0 w 7182495"/>
              <a:gd name="connsiteY0-62" fmla="*/ 3031249 h 3088399"/>
              <a:gd name="connsiteX1-63" fmla="*/ 1485900 w 7182495"/>
              <a:gd name="connsiteY1-64" fmla="*/ 11824 h 3088399"/>
              <a:gd name="connsiteX2-65" fmla="*/ 2924175 w 7182495"/>
              <a:gd name="connsiteY2-66" fmla="*/ 3059824 h 3088399"/>
              <a:gd name="connsiteX3-67" fmla="*/ 4343434 w 7182495"/>
              <a:gd name="connsiteY3-68" fmla="*/ 11824 h 3088399"/>
              <a:gd name="connsiteX4-69" fmla="*/ 5895975 w 7182495"/>
              <a:gd name="connsiteY4-70" fmla="*/ 3088399 h 3088399"/>
              <a:gd name="connsiteX5-71" fmla="*/ 7182495 w 7182495"/>
              <a:gd name="connsiteY5-72" fmla="*/ 0 h 3088399"/>
              <a:gd name="connsiteX0-73" fmla="*/ 0 w 7197699"/>
              <a:gd name="connsiteY0-74" fmla="*/ 3055883 h 3113033"/>
              <a:gd name="connsiteX1-75" fmla="*/ 1485900 w 7197699"/>
              <a:gd name="connsiteY1-76" fmla="*/ 36458 h 3113033"/>
              <a:gd name="connsiteX2-77" fmla="*/ 2924175 w 7197699"/>
              <a:gd name="connsiteY2-78" fmla="*/ 3084458 h 3113033"/>
              <a:gd name="connsiteX3-79" fmla="*/ 4343434 w 7197699"/>
              <a:gd name="connsiteY3-80" fmla="*/ 36458 h 3113033"/>
              <a:gd name="connsiteX4-81" fmla="*/ 5895975 w 7197699"/>
              <a:gd name="connsiteY4-82" fmla="*/ 3113033 h 3113033"/>
              <a:gd name="connsiteX5-83" fmla="*/ 7197699 w 7197699"/>
              <a:gd name="connsiteY5-84" fmla="*/ 0 h 3113033"/>
              <a:gd name="connsiteX0-85" fmla="*/ 0 w 7187563"/>
              <a:gd name="connsiteY0-86" fmla="*/ 3034328 h 3091478"/>
              <a:gd name="connsiteX1-87" fmla="*/ 1485900 w 7187563"/>
              <a:gd name="connsiteY1-88" fmla="*/ 14903 h 3091478"/>
              <a:gd name="connsiteX2-89" fmla="*/ 2924175 w 7187563"/>
              <a:gd name="connsiteY2-90" fmla="*/ 3062903 h 3091478"/>
              <a:gd name="connsiteX3-91" fmla="*/ 4343434 w 7187563"/>
              <a:gd name="connsiteY3-92" fmla="*/ 14903 h 3091478"/>
              <a:gd name="connsiteX4-93" fmla="*/ 5895975 w 7187563"/>
              <a:gd name="connsiteY4-94" fmla="*/ 3091478 h 3091478"/>
              <a:gd name="connsiteX5-95" fmla="*/ 7187563 w 7187563"/>
              <a:gd name="connsiteY5-96" fmla="*/ 0 h 3091478"/>
              <a:gd name="connsiteX0-97" fmla="*/ 0 w 7187563"/>
              <a:gd name="connsiteY0-98" fmla="*/ 3049724 h 3106874"/>
              <a:gd name="connsiteX1-99" fmla="*/ 1485900 w 7187563"/>
              <a:gd name="connsiteY1-100" fmla="*/ 30299 h 3106874"/>
              <a:gd name="connsiteX2-101" fmla="*/ 2924175 w 7187563"/>
              <a:gd name="connsiteY2-102" fmla="*/ 3078299 h 3106874"/>
              <a:gd name="connsiteX3-103" fmla="*/ 4343434 w 7187563"/>
              <a:gd name="connsiteY3-104" fmla="*/ 30299 h 3106874"/>
              <a:gd name="connsiteX4-105" fmla="*/ 5895975 w 7187563"/>
              <a:gd name="connsiteY4-106" fmla="*/ 3106874 h 3106874"/>
              <a:gd name="connsiteX5-107" fmla="*/ 7187563 w 7187563"/>
              <a:gd name="connsiteY5-108" fmla="*/ 0 h 3106874"/>
              <a:gd name="connsiteX0-109" fmla="*/ 0 w 7182494"/>
              <a:gd name="connsiteY0-110" fmla="*/ 3049724 h 3106874"/>
              <a:gd name="connsiteX1-111" fmla="*/ 1485900 w 7182494"/>
              <a:gd name="connsiteY1-112" fmla="*/ 30299 h 3106874"/>
              <a:gd name="connsiteX2-113" fmla="*/ 2924175 w 7182494"/>
              <a:gd name="connsiteY2-114" fmla="*/ 3078299 h 3106874"/>
              <a:gd name="connsiteX3-115" fmla="*/ 4343434 w 7182494"/>
              <a:gd name="connsiteY3-116" fmla="*/ 30299 h 3106874"/>
              <a:gd name="connsiteX4-117" fmla="*/ 5895975 w 7182494"/>
              <a:gd name="connsiteY4-118" fmla="*/ 3106874 h 3106874"/>
              <a:gd name="connsiteX5-119" fmla="*/ 7182494 w 7182494"/>
              <a:gd name="connsiteY5-120" fmla="*/ 0 h 3106874"/>
              <a:gd name="connsiteX0-121" fmla="*/ 0 w 7182494"/>
              <a:gd name="connsiteY0-122" fmla="*/ 3049724 h 3102768"/>
              <a:gd name="connsiteX1-123" fmla="*/ 1485900 w 7182494"/>
              <a:gd name="connsiteY1-124" fmla="*/ 30299 h 3102768"/>
              <a:gd name="connsiteX2-125" fmla="*/ 2924175 w 7182494"/>
              <a:gd name="connsiteY2-126" fmla="*/ 3078299 h 3102768"/>
              <a:gd name="connsiteX3-127" fmla="*/ 4343434 w 7182494"/>
              <a:gd name="connsiteY3-128" fmla="*/ 30299 h 3102768"/>
              <a:gd name="connsiteX4-129" fmla="*/ 5889218 w 7182494"/>
              <a:gd name="connsiteY4-130" fmla="*/ 3102768 h 3102768"/>
              <a:gd name="connsiteX5-131" fmla="*/ 7182494 w 7182494"/>
              <a:gd name="connsiteY5-132" fmla="*/ 0 h 3102768"/>
              <a:gd name="connsiteX0-133" fmla="*/ 0 w 7182494"/>
              <a:gd name="connsiteY0-134" fmla="*/ 3049724 h 3090451"/>
              <a:gd name="connsiteX1-135" fmla="*/ 1485900 w 7182494"/>
              <a:gd name="connsiteY1-136" fmla="*/ 30299 h 3090451"/>
              <a:gd name="connsiteX2-137" fmla="*/ 2924175 w 7182494"/>
              <a:gd name="connsiteY2-138" fmla="*/ 3078299 h 3090451"/>
              <a:gd name="connsiteX3-139" fmla="*/ 4343434 w 7182494"/>
              <a:gd name="connsiteY3-140" fmla="*/ 30299 h 3090451"/>
              <a:gd name="connsiteX4-141" fmla="*/ 5889219 w 7182494"/>
              <a:gd name="connsiteY4-142" fmla="*/ 3090451 h 3090451"/>
              <a:gd name="connsiteX5-143" fmla="*/ 7182494 w 7182494"/>
              <a:gd name="connsiteY5-144" fmla="*/ 0 h 3090451"/>
              <a:gd name="connsiteX0-145" fmla="*/ 0 w 7182494"/>
              <a:gd name="connsiteY0-146" fmla="*/ 3049724 h 3078298"/>
              <a:gd name="connsiteX1-147" fmla="*/ 1485900 w 7182494"/>
              <a:gd name="connsiteY1-148" fmla="*/ 30299 h 3078298"/>
              <a:gd name="connsiteX2-149" fmla="*/ 2924175 w 7182494"/>
              <a:gd name="connsiteY2-150" fmla="*/ 3078299 h 3078298"/>
              <a:gd name="connsiteX3-151" fmla="*/ 4343434 w 7182494"/>
              <a:gd name="connsiteY3-152" fmla="*/ 30299 h 3078298"/>
              <a:gd name="connsiteX4-153" fmla="*/ 5889220 w 7182494"/>
              <a:gd name="connsiteY4-154" fmla="*/ 3078134 h 3078298"/>
              <a:gd name="connsiteX5-155" fmla="*/ 7182494 w 7182494"/>
              <a:gd name="connsiteY5-156" fmla="*/ 0 h 3078298"/>
              <a:gd name="connsiteX0-157" fmla="*/ 0 w 7182494"/>
              <a:gd name="connsiteY0-158" fmla="*/ 3049724 h 3090616"/>
              <a:gd name="connsiteX1-159" fmla="*/ 1485900 w 7182494"/>
              <a:gd name="connsiteY1-160" fmla="*/ 30299 h 3090616"/>
              <a:gd name="connsiteX2-161" fmla="*/ 2893767 w 7182494"/>
              <a:gd name="connsiteY2-162" fmla="*/ 3090616 h 3090616"/>
              <a:gd name="connsiteX3-163" fmla="*/ 4343434 w 7182494"/>
              <a:gd name="connsiteY3-164" fmla="*/ 30299 h 3090616"/>
              <a:gd name="connsiteX4-165" fmla="*/ 5889220 w 7182494"/>
              <a:gd name="connsiteY4-166" fmla="*/ 3078134 h 3090616"/>
              <a:gd name="connsiteX5-167" fmla="*/ 7182494 w 7182494"/>
              <a:gd name="connsiteY5-168" fmla="*/ 0 h 3090616"/>
              <a:gd name="connsiteX0-169" fmla="*/ 0 w 7182494"/>
              <a:gd name="connsiteY0-170" fmla="*/ 3049724 h 3090616"/>
              <a:gd name="connsiteX1-171" fmla="*/ 1485900 w 7182494"/>
              <a:gd name="connsiteY1-172" fmla="*/ 30299 h 3090616"/>
              <a:gd name="connsiteX2-173" fmla="*/ 2903903 w 7182494"/>
              <a:gd name="connsiteY2-174" fmla="*/ 3090616 h 3090616"/>
              <a:gd name="connsiteX3-175" fmla="*/ 4343434 w 7182494"/>
              <a:gd name="connsiteY3-176" fmla="*/ 30299 h 3090616"/>
              <a:gd name="connsiteX4-177" fmla="*/ 5889220 w 7182494"/>
              <a:gd name="connsiteY4-178" fmla="*/ 3078134 h 3090616"/>
              <a:gd name="connsiteX5-179" fmla="*/ 7182494 w 7182494"/>
              <a:gd name="connsiteY5-180" fmla="*/ 0 h 3090616"/>
              <a:gd name="connsiteX0-181" fmla="*/ 0 w 7182494"/>
              <a:gd name="connsiteY0-182" fmla="*/ 3049724 h 3090616"/>
              <a:gd name="connsiteX1-183" fmla="*/ 1485900 w 7182494"/>
              <a:gd name="connsiteY1-184" fmla="*/ 30299 h 3090616"/>
              <a:gd name="connsiteX2-185" fmla="*/ 2917418 w 7182494"/>
              <a:gd name="connsiteY2-186" fmla="*/ 3090616 h 3090616"/>
              <a:gd name="connsiteX3-187" fmla="*/ 4343434 w 7182494"/>
              <a:gd name="connsiteY3-188" fmla="*/ 30299 h 3090616"/>
              <a:gd name="connsiteX4-189" fmla="*/ 5889220 w 7182494"/>
              <a:gd name="connsiteY4-190" fmla="*/ 3078134 h 3090616"/>
              <a:gd name="connsiteX5-191" fmla="*/ 7182494 w 7182494"/>
              <a:gd name="connsiteY5-192" fmla="*/ 0 h 3090616"/>
              <a:gd name="connsiteX0-193" fmla="*/ 0 w 7182494"/>
              <a:gd name="connsiteY0-194" fmla="*/ 3049724 h 3090616"/>
              <a:gd name="connsiteX1-195" fmla="*/ 1485900 w 7182494"/>
              <a:gd name="connsiteY1-196" fmla="*/ 30299 h 3090616"/>
              <a:gd name="connsiteX2-197" fmla="*/ 2910661 w 7182494"/>
              <a:gd name="connsiteY2-198" fmla="*/ 3090616 h 3090616"/>
              <a:gd name="connsiteX3-199" fmla="*/ 4343434 w 7182494"/>
              <a:gd name="connsiteY3-200" fmla="*/ 30299 h 3090616"/>
              <a:gd name="connsiteX4-201" fmla="*/ 5889220 w 7182494"/>
              <a:gd name="connsiteY4-202" fmla="*/ 3078134 h 3090616"/>
              <a:gd name="connsiteX5-203" fmla="*/ 7182494 w 7182494"/>
              <a:gd name="connsiteY5-204" fmla="*/ 0 h 3090616"/>
              <a:gd name="connsiteX0-205" fmla="*/ 0 w 7219660"/>
              <a:gd name="connsiteY0-206" fmla="*/ 3119519 h 3119519"/>
              <a:gd name="connsiteX1-207" fmla="*/ 1523066 w 7219660"/>
              <a:gd name="connsiteY1-208" fmla="*/ 30299 h 3119519"/>
              <a:gd name="connsiteX2-209" fmla="*/ 2947827 w 7219660"/>
              <a:gd name="connsiteY2-210" fmla="*/ 3090616 h 3119519"/>
              <a:gd name="connsiteX3-211" fmla="*/ 4380600 w 7219660"/>
              <a:gd name="connsiteY3-212" fmla="*/ 30299 h 3119519"/>
              <a:gd name="connsiteX4-213" fmla="*/ 5926386 w 7219660"/>
              <a:gd name="connsiteY4-214" fmla="*/ 3078134 h 3119519"/>
              <a:gd name="connsiteX5-215" fmla="*/ 7219660 w 7219660"/>
              <a:gd name="connsiteY5-216" fmla="*/ 0 h 3119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219660" h="3119519">
                <a:moveTo>
                  <a:pt x="0" y="3119519"/>
                </a:moveTo>
                <a:lnTo>
                  <a:pt x="1523066" y="30299"/>
                </a:lnTo>
                <a:lnTo>
                  <a:pt x="2947827" y="3090616"/>
                </a:lnTo>
                <a:lnTo>
                  <a:pt x="4380600" y="30299"/>
                </a:lnTo>
                <a:lnTo>
                  <a:pt x="5926386" y="3078134"/>
                </a:lnTo>
                <a:cubicBezTo>
                  <a:pt x="6386761" y="2103409"/>
                  <a:pt x="6759285" y="974725"/>
                  <a:pt x="7219660" y="0"/>
                </a:cubicBezTo>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3" name="椭圆 12"/>
          <p:cNvSpPr/>
          <p:nvPr/>
        </p:nvSpPr>
        <p:spPr>
          <a:xfrm>
            <a:off x="1641872" y="3400425"/>
            <a:ext cx="252413" cy="251222"/>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4" name="椭圆 13"/>
          <p:cNvSpPr/>
          <p:nvPr/>
        </p:nvSpPr>
        <p:spPr>
          <a:xfrm>
            <a:off x="2739629" y="1339454"/>
            <a:ext cx="252413" cy="25241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5" name="椭圆 14"/>
          <p:cNvSpPr/>
          <p:nvPr/>
        </p:nvSpPr>
        <p:spPr>
          <a:xfrm>
            <a:off x="3744516" y="3400425"/>
            <a:ext cx="250031" cy="251222"/>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6" name="椭圆 15"/>
          <p:cNvSpPr/>
          <p:nvPr/>
        </p:nvSpPr>
        <p:spPr>
          <a:xfrm>
            <a:off x="5844779" y="3400425"/>
            <a:ext cx="252413" cy="251222"/>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7" name="椭圆 16"/>
          <p:cNvSpPr/>
          <p:nvPr/>
        </p:nvSpPr>
        <p:spPr>
          <a:xfrm>
            <a:off x="4761310" y="1339454"/>
            <a:ext cx="250031" cy="25241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8" name="椭圆 17"/>
          <p:cNvSpPr/>
          <p:nvPr/>
        </p:nvSpPr>
        <p:spPr>
          <a:xfrm>
            <a:off x="6771085" y="1339454"/>
            <a:ext cx="252413" cy="25241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54289" name="矩形 18"/>
          <p:cNvSpPr/>
          <p:nvPr/>
        </p:nvSpPr>
        <p:spPr>
          <a:xfrm>
            <a:off x="1373823" y="3676650"/>
            <a:ext cx="843280" cy="321945"/>
          </a:xfrm>
          <a:prstGeom prst="rect">
            <a:avLst/>
          </a:prstGeom>
          <a:noFill/>
          <a:ln w="9525">
            <a:noFill/>
          </a:ln>
        </p:spPr>
        <p:txBody>
          <a:bodyPr wrap="none" anchor="t">
            <a:spAutoFit/>
          </a:bodyPr>
          <a:p>
            <a:pPr algn="ctr"/>
            <a:r>
              <a:rPr lang="en-US" altLang="zh-CN" sz="1500" b="1" dirty="0">
                <a:solidFill>
                  <a:srgbClr val="002600"/>
                </a:solidFill>
                <a:latin typeface="微软雅黑" panose="020B0503020204020204" charset="-122"/>
                <a:ea typeface="微软雅黑" panose="020B0503020204020204" charset="-122"/>
              </a:rPr>
              <a:t>2010</a:t>
            </a:r>
            <a:r>
              <a:rPr lang="zh-CN" altLang="en-US" sz="1500" b="1" dirty="0">
                <a:solidFill>
                  <a:srgbClr val="002600"/>
                </a:solidFill>
                <a:latin typeface="微软雅黑" panose="020B0503020204020204" charset="-122"/>
                <a:ea typeface="微软雅黑" panose="020B0503020204020204" charset="-122"/>
              </a:rPr>
              <a:t>年</a:t>
            </a:r>
            <a:endParaRPr lang="en-US" altLang="zh-CN" sz="1500" b="1" dirty="0">
              <a:solidFill>
                <a:srgbClr val="002600"/>
              </a:solidFill>
              <a:latin typeface="微软雅黑" panose="020B0503020204020204" charset="-122"/>
              <a:ea typeface="微软雅黑" panose="020B0503020204020204" charset="-122"/>
            </a:endParaRPr>
          </a:p>
        </p:txBody>
      </p:sp>
      <p:sp>
        <p:nvSpPr>
          <p:cNvPr id="54290" name="矩形 19"/>
          <p:cNvSpPr/>
          <p:nvPr/>
        </p:nvSpPr>
        <p:spPr>
          <a:xfrm>
            <a:off x="2191941" y="467916"/>
            <a:ext cx="843280" cy="321945"/>
          </a:xfrm>
          <a:prstGeom prst="rect">
            <a:avLst/>
          </a:prstGeom>
          <a:noFill/>
          <a:ln w="9525">
            <a:noFill/>
          </a:ln>
        </p:spPr>
        <p:txBody>
          <a:bodyPr wrap="none" anchor="t">
            <a:spAutoFit/>
          </a:bodyPr>
          <a:p>
            <a:r>
              <a:rPr lang="en-US" altLang="zh-CN" sz="1500" b="1" dirty="0">
                <a:solidFill>
                  <a:srgbClr val="002600"/>
                </a:solidFill>
                <a:latin typeface="微软雅黑" panose="020B0503020204020204" charset="-122"/>
                <a:ea typeface="微软雅黑" panose="020B0503020204020204" charset="-122"/>
              </a:rPr>
              <a:t>2011</a:t>
            </a:r>
            <a:r>
              <a:rPr lang="zh-CN" altLang="en-US" sz="1500" b="1" dirty="0">
                <a:solidFill>
                  <a:srgbClr val="002600"/>
                </a:solidFill>
                <a:latin typeface="微软雅黑" panose="020B0503020204020204" charset="-122"/>
                <a:ea typeface="微软雅黑" panose="020B0503020204020204" charset="-122"/>
              </a:rPr>
              <a:t>年</a:t>
            </a:r>
            <a:endParaRPr lang="en-US" altLang="zh-CN" sz="1500" b="1" dirty="0">
              <a:solidFill>
                <a:srgbClr val="002600"/>
              </a:solidFill>
              <a:latin typeface="微软雅黑" panose="020B0503020204020204" charset="-122"/>
              <a:ea typeface="微软雅黑" panose="020B0503020204020204" charset="-122"/>
            </a:endParaRPr>
          </a:p>
        </p:txBody>
      </p:sp>
      <p:sp>
        <p:nvSpPr>
          <p:cNvPr id="54291" name="矩形 20"/>
          <p:cNvSpPr/>
          <p:nvPr/>
        </p:nvSpPr>
        <p:spPr>
          <a:xfrm>
            <a:off x="3463528" y="3676650"/>
            <a:ext cx="843280" cy="321945"/>
          </a:xfrm>
          <a:prstGeom prst="rect">
            <a:avLst/>
          </a:prstGeom>
          <a:noFill/>
          <a:ln w="9525">
            <a:noFill/>
          </a:ln>
        </p:spPr>
        <p:txBody>
          <a:bodyPr wrap="none" anchor="t">
            <a:spAutoFit/>
          </a:bodyPr>
          <a:p>
            <a:r>
              <a:rPr lang="en-US" altLang="zh-CN" sz="1500" b="1" dirty="0">
                <a:solidFill>
                  <a:srgbClr val="002600"/>
                </a:solidFill>
                <a:latin typeface="微软雅黑" panose="020B0503020204020204" charset="-122"/>
                <a:ea typeface="微软雅黑" panose="020B0503020204020204" charset="-122"/>
              </a:rPr>
              <a:t>2012</a:t>
            </a:r>
            <a:r>
              <a:rPr lang="zh-CN" altLang="en-US" sz="1500" b="1" dirty="0">
                <a:solidFill>
                  <a:srgbClr val="002600"/>
                </a:solidFill>
                <a:latin typeface="微软雅黑" panose="020B0503020204020204" charset="-122"/>
                <a:ea typeface="微软雅黑" panose="020B0503020204020204" charset="-122"/>
              </a:rPr>
              <a:t>年</a:t>
            </a:r>
            <a:endParaRPr lang="en-US" altLang="zh-CN" sz="1500" b="1" dirty="0">
              <a:solidFill>
                <a:srgbClr val="002600"/>
              </a:solidFill>
              <a:latin typeface="微软雅黑" panose="020B0503020204020204" charset="-122"/>
              <a:ea typeface="微软雅黑" panose="020B0503020204020204" charset="-122"/>
            </a:endParaRPr>
          </a:p>
        </p:txBody>
      </p:sp>
      <p:sp>
        <p:nvSpPr>
          <p:cNvPr id="54292" name="矩形 21"/>
          <p:cNvSpPr/>
          <p:nvPr/>
        </p:nvSpPr>
        <p:spPr>
          <a:xfrm>
            <a:off x="4163616" y="592931"/>
            <a:ext cx="843280" cy="321945"/>
          </a:xfrm>
          <a:prstGeom prst="rect">
            <a:avLst/>
          </a:prstGeom>
          <a:noFill/>
          <a:ln w="9525">
            <a:noFill/>
          </a:ln>
        </p:spPr>
        <p:txBody>
          <a:bodyPr wrap="none" anchor="t">
            <a:spAutoFit/>
          </a:bodyPr>
          <a:p>
            <a:r>
              <a:rPr lang="en-US" altLang="zh-CN" sz="1500" b="1" dirty="0">
                <a:solidFill>
                  <a:srgbClr val="002600"/>
                </a:solidFill>
                <a:latin typeface="微软雅黑" panose="020B0503020204020204" charset="-122"/>
                <a:ea typeface="微软雅黑" panose="020B0503020204020204" charset="-122"/>
              </a:rPr>
              <a:t>2012</a:t>
            </a:r>
            <a:r>
              <a:rPr lang="zh-CN" altLang="en-US" sz="1500" b="1" dirty="0">
                <a:solidFill>
                  <a:srgbClr val="002600"/>
                </a:solidFill>
                <a:latin typeface="微软雅黑" panose="020B0503020204020204" charset="-122"/>
                <a:ea typeface="微软雅黑" panose="020B0503020204020204" charset="-122"/>
              </a:rPr>
              <a:t>年</a:t>
            </a:r>
            <a:endParaRPr lang="en-US" altLang="zh-CN" sz="1500" b="1" dirty="0">
              <a:solidFill>
                <a:srgbClr val="002600"/>
              </a:solidFill>
              <a:latin typeface="微软雅黑" panose="020B0503020204020204" charset="-122"/>
              <a:ea typeface="微软雅黑" panose="020B0503020204020204" charset="-122"/>
            </a:endParaRPr>
          </a:p>
        </p:txBody>
      </p:sp>
      <p:sp>
        <p:nvSpPr>
          <p:cNvPr id="54293" name="矩形 22"/>
          <p:cNvSpPr/>
          <p:nvPr/>
        </p:nvSpPr>
        <p:spPr>
          <a:xfrm>
            <a:off x="5778104" y="3676650"/>
            <a:ext cx="843280" cy="321945"/>
          </a:xfrm>
          <a:prstGeom prst="rect">
            <a:avLst/>
          </a:prstGeom>
          <a:noFill/>
          <a:ln w="9525">
            <a:noFill/>
          </a:ln>
        </p:spPr>
        <p:txBody>
          <a:bodyPr wrap="none" anchor="t">
            <a:spAutoFit/>
          </a:bodyPr>
          <a:p>
            <a:r>
              <a:rPr lang="en-US" altLang="zh-CN" sz="1500" b="1" dirty="0">
                <a:solidFill>
                  <a:srgbClr val="002600"/>
                </a:solidFill>
                <a:latin typeface="微软雅黑" panose="020B0503020204020204" charset="-122"/>
                <a:ea typeface="微软雅黑" panose="020B0503020204020204" charset="-122"/>
              </a:rPr>
              <a:t>2013</a:t>
            </a:r>
            <a:r>
              <a:rPr lang="zh-CN" altLang="en-US" sz="1500" b="1" dirty="0">
                <a:solidFill>
                  <a:srgbClr val="002600"/>
                </a:solidFill>
                <a:latin typeface="微软雅黑" panose="020B0503020204020204" charset="-122"/>
                <a:ea typeface="微软雅黑" panose="020B0503020204020204" charset="-122"/>
              </a:rPr>
              <a:t>年</a:t>
            </a:r>
            <a:endParaRPr lang="en-US" altLang="zh-CN" sz="1500" b="1" dirty="0">
              <a:solidFill>
                <a:srgbClr val="002600"/>
              </a:solidFill>
              <a:latin typeface="微软雅黑" panose="020B0503020204020204" charset="-122"/>
              <a:ea typeface="微软雅黑" panose="020B0503020204020204" charset="-122"/>
            </a:endParaRPr>
          </a:p>
        </p:txBody>
      </p:sp>
      <p:sp>
        <p:nvSpPr>
          <p:cNvPr id="54294" name="矩形 23"/>
          <p:cNvSpPr/>
          <p:nvPr/>
        </p:nvSpPr>
        <p:spPr>
          <a:xfrm>
            <a:off x="6363891" y="592931"/>
            <a:ext cx="843280" cy="321945"/>
          </a:xfrm>
          <a:prstGeom prst="rect">
            <a:avLst/>
          </a:prstGeom>
          <a:noFill/>
          <a:ln w="9525">
            <a:noFill/>
          </a:ln>
        </p:spPr>
        <p:txBody>
          <a:bodyPr wrap="none" anchor="t">
            <a:spAutoFit/>
          </a:bodyPr>
          <a:p>
            <a:r>
              <a:rPr lang="en-US" altLang="zh-CN" sz="1500" b="1" dirty="0">
                <a:solidFill>
                  <a:srgbClr val="002600"/>
                </a:solidFill>
                <a:latin typeface="微软雅黑" panose="020B0503020204020204" charset="-122"/>
                <a:ea typeface="微软雅黑" panose="020B0503020204020204" charset="-122"/>
              </a:rPr>
              <a:t>2014</a:t>
            </a:r>
            <a:r>
              <a:rPr lang="zh-CN" altLang="zh-CN" sz="1500" b="1" dirty="0">
                <a:solidFill>
                  <a:srgbClr val="002600"/>
                </a:solidFill>
                <a:latin typeface="微软雅黑" panose="020B0503020204020204" charset="-122"/>
                <a:ea typeface="微软雅黑" panose="020B0503020204020204" charset="-122"/>
              </a:rPr>
              <a:t>年</a:t>
            </a:r>
            <a:endParaRPr lang="en-US" altLang="zh-CN" sz="1500" b="1" dirty="0">
              <a:solidFill>
                <a:srgbClr val="002600"/>
              </a:solidFill>
              <a:latin typeface="微软雅黑" panose="020B0503020204020204" charset="-122"/>
              <a:ea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等腰三角形 4"/>
          <p:cNvSpPr/>
          <p:nvPr/>
        </p:nvSpPr>
        <p:spPr>
          <a:xfrm>
            <a:off x="1375172" y="2596754"/>
            <a:ext cx="226219" cy="225029"/>
          </a:xfrm>
          <a:prstGeom prst="triangle">
            <a:avLst>
              <a:gd name="adj" fmla="val 100000"/>
            </a:avLst>
          </a:prstGeom>
          <a:solidFill>
            <a:srgbClr val="0070C0"/>
          </a:solidFill>
          <a:ln>
            <a:noFill/>
          </a:ln>
        </p:spPr>
        <p:style>
          <a:lnRef idx="2">
            <a:schemeClr val="accent5">
              <a:hueOff val="-2206003"/>
              <a:satOff val="-3036"/>
              <a:lumOff val="-1145"/>
              <a:alphaOff val="0"/>
            </a:schemeClr>
          </a:lnRef>
          <a:fillRef idx="1">
            <a:schemeClr val="accent5">
              <a:hueOff val="-2206003"/>
              <a:satOff val="-3036"/>
              <a:lumOff val="-1145"/>
              <a:alphaOff val="0"/>
            </a:schemeClr>
          </a:fillRef>
          <a:effectRef idx="0">
            <a:schemeClr val="accent5">
              <a:hueOff val="-2206003"/>
              <a:satOff val="-3036"/>
              <a:lumOff val="-1145"/>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6" name="L 形 5"/>
          <p:cNvSpPr/>
          <p:nvPr/>
        </p:nvSpPr>
        <p:spPr>
          <a:xfrm rot="5400000">
            <a:off x="1942505" y="2322314"/>
            <a:ext cx="796529" cy="1345406"/>
          </a:xfrm>
          <a:prstGeom prst="corner">
            <a:avLst>
              <a:gd name="adj1" fmla="val 16120"/>
              <a:gd name="adj2" fmla="val 1611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5">
              <a:hueOff val="-2941338"/>
              <a:satOff val="-4059"/>
              <a:lumOff val="-1537"/>
              <a:alphaOff val="0"/>
            </a:schemeClr>
          </a:lnRef>
          <a:fillRef idx="1">
            <a:schemeClr val="accent5">
              <a:hueOff val="-2941338"/>
              <a:satOff val="-4059"/>
              <a:lumOff val="-1537"/>
              <a:alphaOff val="0"/>
            </a:schemeClr>
          </a:fillRef>
          <a:effectRef idx="0">
            <a:schemeClr val="accent5">
              <a:hueOff val="-2941338"/>
              <a:satOff val="-4059"/>
              <a:lumOff val="-1537"/>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7" name="任意多边形 6"/>
          <p:cNvSpPr/>
          <p:nvPr/>
        </p:nvSpPr>
        <p:spPr>
          <a:xfrm>
            <a:off x="1818085" y="2765822"/>
            <a:ext cx="1403747" cy="1047750"/>
          </a:xfrm>
          <a:custGeom>
            <a:avLst/>
            <a:gdLst>
              <a:gd name="connsiteX0" fmla="*/ 0 w 1594499"/>
              <a:gd name="connsiteY0" fmla="*/ 0 h 1397672"/>
              <a:gd name="connsiteX1" fmla="*/ 1594499 w 1594499"/>
              <a:gd name="connsiteY1" fmla="*/ 0 h 1397672"/>
              <a:gd name="connsiteX2" fmla="*/ 1594499 w 1594499"/>
              <a:gd name="connsiteY2" fmla="*/ 1397672 h 1397672"/>
              <a:gd name="connsiteX3" fmla="*/ 0 w 1594499"/>
              <a:gd name="connsiteY3" fmla="*/ 1397672 h 1397672"/>
              <a:gd name="connsiteX4" fmla="*/ 0 w 1594499"/>
              <a:gd name="connsiteY4" fmla="*/ 0 h 1397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99" h="1397672">
                <a:moveTo>
                  <a:pt x="0" y="0"/>
                </a:moveTo>
                <a:lnTo>
                  <a:pt x="1594499" y="0"/>
                </a:lnTo>
                <a:lnTo>
                  <a:pt x="1594499" y="1397672"/>
                </a:lnTo>
                <a:lnTo>
                  <a:pt x="0" y="1397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8577" tIns="48577" rIns="48577" bIns="48577" spcCol="1270"/>
          <a:lstStyle>
            <a:defPPr>
              <a:defRPr lang="zh-CN"/>
            </a:defPPr>
            <a:lvl1pPr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2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2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2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2800" kern="1200">
                <a:solidFill>
                  <a:schemeClr val="tx1">
                    <a:hueOff val="0"/>
                    <a:satOff val="0"/>
                    <a:lumOff val="0"/>
                    <a:alphaOff val="0"/>
                  </a:schemeClr>
                </a:solidFill>
                <a:latin typeface="+mn-lt"/>
                <a:ea typeface="+mn-ea"/>
                <a:cs typeface="+mn-cs"/>
              </a:defRPr>
            </a:lvl9pPr>
          </a:lstStyle>
          <a:p>
            <a:pPr marL="0" marR="0" lvl="0" indent="0" algn="l" defTabSz="755650" rtl="0" eaLnBrk="1" fontAlgn="base" latinLnBrk="0" hangingPunct="1">
              <a:lnSpc>
                <a:spcPts val="2800"/>
              </a:lnSpc>
              <a:spcBef>
                <a:spcPct val="0"/>
              </a:spcBef>
              <a:spcAft>
                <a:spcPct val="35000"/>
              </a:spcAft>
              <a:buClrTx/>
              <a:buSzTx/>
              <a:buFont typeface="Arial" panose="020B0604020202020204" pitchFamily="34" charset="0"/>
              <a:buNone/>
              <a:defRPr/>
            </a:pPr>
            <a:r>
              <a:rPr kumimoji="0" lang="zh-CN" altLang="zh-CN" sz="1500" b="1" i="0" u="none" strike="noStrike" kern="100" cap="none" spc="0" normalizeH="0" baseline="0" noProof="1">
                <a:ln>
                  <a:noFill/>
                </a:ln>
                <a:solidFill>
                  <a:schemeClr val="accent5">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rPr>
              <a:t>市教育局在社区大学设立</a:t>
            </a:r>
            <a:r>
              <a:rPr kumimoji="0" lang="zh-CN" altLang="zh-CN" sz="1500" b="1" i="0" u="none" strike="noStrike" kern="1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成都市终身教育促进</a:t>
            </a:r>
            <a:r>
              <a:rPr kumimoji="0" lang="zh-CN" altLang="en-US" sz="1500" b="1" i="0" u="none" strike="noStrike" kern="1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办公室</a:t>
            </a:r>
            <a:endParaRPr kumimoji="0" lang="zh-CN" altLang="en-US" sz="1500" b="1" i="0" u="none" strike="noStrike" kern="1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8" name="等腰三角形 7"/>
          <p:cNvSpPr/>
          <p:nvPr/>
        </p:nvSpPr>
        <p:spPr>
          <a:xfrm>
            <a:off x="2844404" y="2234804"/>
            <a:ext cx="225029" cy="225029"/>
          </a:xfrm>
          <a:prstGeom prst="triangle">
            <a:avLst>
              <a:gd name="adj" fmla="val 100000"/>
            </a:avLst>
          </a:prstGeom>
          <a:solidFill>
            <a:srgbClr val="00B050"/>
          </a:solidFill>
          <a:ln>
            <a:noFill/>
          </a:ln>
        </p:spPr>
        <p:style>
          <a:lnRef idx="2">
            <a:schemeClr val="accent5">
              <a:hueOff val="-3676672"/>
              <a:satOff val="-5082"/>
              <a:lumOff val="-1929"/>
              <a:alphaOff val="0"/>
            </a:schemeClr>
          </a:lnRef>
          <a:fillRef idx="1">
            <a:schemeClr val="accent5">
              <a:hueOff val="-3676672"/>
              <a:satOff val="-5082"/>
              <a:lumOff val="-1929"/>
              <a:alphaOff val="0"/>
            </a:schemeClr>
          </a:fillRef>
          <a:effectRef idx="0">
            <a:schemeClr val="accent5">
              <a:hueOff val="-3676672"/>
              <a:satOff val="-5082"/>
              <a:lumOff val="-1929"/>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9" name="L 形 8"/>
          <p:cNvSpPr/>
          <p:nvPr/>
        </p:nvSpPr>
        <p:spPr>
          <a:xfrm rot="5400000">
            <a:off x="3353396" y="2012752"/>
            <a:ext cx="796529" cy="1238250"/>
          </a:xfrm>
          <a:prstGeom prst="corner">
            <a:avLst>
              <a:gd name="adj1" fmla="val 16120"/>
              <a:gd name="adj2" fmla="val 1611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8100000" scaled="1"/>
            <a:tileRect/>
          </a:gradFill>
          <a:ln>
            <a:noFill/>
          </a:ln>
        </p:spPr>
        <p:style>
          <a:lnRef idx="2">
            <a:schemeClr val="accent5">
              <a:hueOff val="-4412007"/>
              <a:satOff val="-6105"/>
              <a:lumOff val="-2321"/>
              <a:alphaOff val="0"/>
            </a:schemeClr>
          </a:lnRef>
          <a:fillRef idx="1">
            <a:schemeClr val="accent5">
              <a:hueOff val="-4412007"/>
              <a:satOff val="-6105"/>
              <a:lumOff val="-2321"/>
              <a:alphaOff val="0"/>
            </a:schemeClr>
          </a:fillRef>
          <a:effectRef idx="0">
            <a:schemeClr val="accent5">
              <a:hueOff val="-4412007"/>
              <a:satOff val="-6105"/>
              <a:lumOff val="-2321"/>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任意多边形 9"/>
          <p:cNvSpPr/>
          <p:nvPr/>
        </p:nvSpPr>
        <p:spPr>
          <a:xfrm>
            <a:off x="3275410" y="2403872"/>
            <a:ext cx="1296591" cy="1047750"/>
          </a:xfrm>
          <a:custGeom>
            <a:avLst/>
            <a:gdLst>
              <a:gd name="connsiteX0" fmla="*/ 0 w 1594499"/>
              <a:gd name="connsiteY0" fmla="*/ 0 h 1397672"/>
              <a:gd name="connsiteX1" fmla="*/ 1594499 w 1594499"/>
              <a:gd name="connsiteY1" fmla="*/ 0 h 1397672"/>
              <a:gd name="connsiteX2" fmla="*/ 1594499 w 1594499"/>
              <a:gd name="connsiteY2" fmla="*/ 1397672 h 1397672"/>
              <a:gd name="connsiteX3" fmla="*/ 0 w 1594499"/>
              <a:gd name="connsiteY3" fmla="*/ 1397672 h 1397672"/>
              <a:gd name="connsiteX4" fmla="*/ 0 w 1594499"/>
              <a:gd name="connsiteY4" fmla="*/ 0 h 1397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99" h="1397672">
                <a:moveTo>
                  <a:pt x="0" y="0"/>
                </a:moveTo>
                <a:lnTo>
                  <a:pt x="1594499" y="0"/>
                </a:lnTo>
                <a:lnTo>
                  <a:pt x="1594499" y="1397672"/>
                </a:lnTo>
                <a:lnTo>
                  <a:pt x="0" y="1397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8577" tIns="48577" rIns="48577" bIns="48577" spcCol="1270"/>
          <a:lstStyle>
            <a:defPPr>
              <a:defRPr lang="zh-CN"/>
            </a:defPPr>
            <a:lvl1pPr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2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2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2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2800" kern="1200">
                <a:solidFill>
                  <a:schemeClr val="tx1">
                    <a:hueOff val="0"/>
                    <a:satOff val="0"/>
                    <a:lumOff val="0"/>
                    <a:alphaOff val="0"/>
                  </a:schemeClr>
                </a:solidFill>
                <a:latin typeface="+mn-lt"/>
                <a:ea typeface="+mn-ea"/>
                <a:cs typeface="+mn-cs"/>
              </a:defRPr>
            </a:lvl9pPr>
          </a:lstStyle>
          <a:p>
            <a:pPr marL="0" marR="0" lvl="0" indent="0" algn="l" defTabSz="755650" rtl="0" eaLnBrk="1" fontAlgn="base" latinLnBrk="0" hangingPunct="1">
              <a:lnSpc>
                <a:spcPts val="2800"/>
              </a:lnSpc>
              <a:spcBef>
                <a:spcPct val="0"/>
              </a:spcBef>
              <a:spcAft>
                <a:spcPct val="35000"/>
              </a:spcAft>
              <a:buClrTx/>
              <a:buSzTx/>
              <a:buFont typeface="Arial" panose="020B0604020202020204" pitchFamily="34" charset="0"/>
              <a:buNone/>
              <a:defRPr/>
            </a:pPr>
            <a:r>
              <a:rPr kumimoji="0" lang="zh-CN" altLang="zh-CN" sz="1500" b="1" i="0" u="none" strike="noStrike" kern="1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成都市七部门出台建设学习型城市指导意见</a:t>
            </a:r>
            <a:endParaRPr kumimoji="0" lang="zh-CN" altLang="zh-CN" sz="1500" b="1" i="0" u="none" strike="noStrike" kern="1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11" name="等腰三角形 10"/>
          <p:cNvSpPr/>
          <p:nvPr/>
        </p:nvSpPr>
        <p:spPr>
          <a:xfrm>
            <a:off x="4301729" y="1871663"/>
            <a:ext cx="226219" cy="226219"/>
          </a:xfrm>
          <a:prstGeom prst="triangle">
            <a:avLst>
              <a:gd name="adj" fmla="val 100000"/>
            </a:avLst>
          </a:prstGeom>
          <a:solidFill>
            <a:srgbClr val="0070C0"/>
          </a:solidFill>
          <a:ln>
            <a:noFill/>
          </a:ln>
        </p:spPr>
        <p:style>
          <a:lnRef idx="2">
            <a:schemeClr val="accent5">
              <a:hueOff val="-5147341"/>
              <a:satOff val="-7128"/>
              <a:lumOff val="-2713"/>
              <a:alphaOff val="0"/>
            </a:schemeClr>
          </a:lnRef>
          <a:fillRef idx="1">
            <a:schemeClr val="accent5">
              <a:hueOff val="-5147341"/>
              <a:satOff val="-7128"/>
              <a:lumOff val="-2713"/>
              <a:alphaOff val="0"/>
            </a:schemeClr>
          </a:fillRef>
          <a:effectRef idx="0">
            <a:schemeClr val="accent5">
              <a:hueOff val="-5147341"/>
              <a:satOff val="-7128"/>
              <a:lumOff val="-2713"/>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2" name="L 形 11"/>
          <p:cNvSpPr/>
          <p:nvPr/>
        </p:nvSpPr>
        <p:spPr>
          <a:xfrm rot="5400000">
            <a:off x="4873229" y="1594247"/>
            <a:ext cx="796529" cy="1351360"/>
          </a:xfrm>
          <a:prstGeom prst="corner">
            <a:avLst>
              <a:gd name="adj1" fmla="val 16120"/>
              <a:gd name="adj2" fmla="val 1611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a:noFill/>
          </a:ln>
        </p:spPr>
        <p:style>
          <a:lnRef idx="2">
            <a:schemeClr val="accent5">
              <a:hueOff val="-5882676"/>
              <a:satOff val="-8150"/>
              <a:lumOff val="-3106"/>
              <a:alphaOff val="0"/>
            </a:schemeClr>
          </a:lnRef>
          <a:fillRef idx="1">
            <a:schemeClr val="accent5">
              <a:hueOff val="-5882676"/>
              <a:satOff val="-8150"/>
              <a:lumOff val="-3106"/>
              <a:alphaOff val="0"/>
            </a:schemeClr>
          </a:fillRef>
          <a:effectRef idx="0">
            <a:schemeClr val="accent5">
              <a:hueOff val="-5882676"/>
              <a:satOff val="-8150"/>
              <a:lumOff val="-3106"/>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任意多边形 12"/>
          <p:cNvSpPr/>
          <p:nvPr/>
        </p:nvSpPr>
        <p:spPr>
          <a:xfrm>
            <a:off x="4733925" y="2101454"/>
            <a:ext cx="1325166" cy="1048941"/>
          </a:xfrm>
          <a:custGeom>
            <a:avLst/>
            <a:gdLst>
              <a:gd name="connsiteX0" fmla="*/ 0 w 1594499"/>
              <a:gd name="connsiteY0" fmla="*/ 0 h 1397672"/>
              <a:gd name="connsiteX1" fmla="*/ 1594499 w 1594499"/>
              <a:gd name="connsiteY1" fmla="*/ 0 h 1397672"/>
              <a:gd name="connsiteX2" fmla="*/ 1594499 w 1594499"/>
              <a:gd name="connsiteY2" fmla="*/ 1397672 h 1397672"/>
              <a:gd name="connsiteX3" fmla="*/ 0 w 1594499"/>
              <a:gd name="connsiteY3" fmla="*/ 1397672 h 1397672"/>
              <a:gd name="connsiteX4" fmla="*/ 0 w 1594499"/>
              <a:gd name="connsiteY4" fmla="*/ 0 h 1397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99" h="1397672">
                <a:moveTo>
                  <a:pt x="0" y="0"/>
                </a:moveTo>
                <a:lnTo>
                  <a:pt x="1594499" y="0"/>
                </a:lnTo>
                <a:lnTo>
                  <a:pt x="1594499" y="1397672"/>
                </a:lnTo>
                <a:lnTo>
                  <a:pt x="0" y="1397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8577" tIns="48577" rIns="48577" bIns="48577" spcCol="1270"/>
          <a:lstStyle>
            <a:defPPr>
              <a:defRPr lang="zh-CN"/>
            </a:defPPr>
            <a:lvl1pPr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2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2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2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2800" kern="1200">
                <a:solidFill>
                  <a:schemeClr val="tx1">
                    <a:hueOff val="0"/>
                    <a:satOff val="0"/>
                    <a:lumOff val="0"/>
                    <a:alphaOff val="0"/>
                  </a:schemeClr>
                </a:solidFill>
                <a:latin typeface="+mn-lt"/>
                <a:ea typeface="+mn-ea"/>
                <a:cs typeface="+mn-cs"/>
              </a:defRPr>
            </a:lvl9pPr>
          </a:lstStyle>
          <a:p>
            <a:pPr marL="0" marR="0" lvl="0" indent="0" algn="l" defTabSz="755650" rtl="0" eaLnBrk="1" fontAlgn="base" latinLnBrk="0" hangingPunct="1">
              <a:lnSpc>
                <a:spcPts val="2800"/>
              </a:lnSpc>
              <a:spcBef>
                <a:spcPct val="0"/>
              </a:spcBef>
              <a:spcAft>
                <a:spcPct val="35000"/>
              </a:spcAft>
              <a:buClrTx/>
              <a:buSzTx/>
              <a:buFont typeface="Arial" panose="020B0604020202020204" pitchFamily="34" charset="0"/>
              <a:buNone/>
              <a:defRPr/>
            </a:pPr>
            <a:r>
              <a:rPr kumimoji="0" lang="zh-CN" altLang="zh-CN" sz="1500" b="1" i="0" u="none" strike="noStrike" kern="100" cap="none" spc="0" normalizeH="0" baseline="0" noProof="1">
                <a:ln>
                  <a:noFill/>
                </a:ln>
                <a:solidFill>
                  <a:schemeClr val="accent5">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rPr>
              <a:t>成都作为国内第四个城市加入国际学习型城市联盟</a:t>
            </a:r>
            <a:endParaRPr kumimoji="0" lang="zh-CN" altLang="en-US" sz="1500" b="1" i="0" u="none" strike="noStrike" kern="100" cap="none" spc="0" normalizeH="0" baseline="0" noProof="1">
              <a:ln>
                <a:noFill/>
              </a:ln>
              <a:solidFill>
                <a:schemeClr val="accent5">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14" name="等腰三角形 13"/>
          <p:cNvSpPr/>
          <p:nvPr/>
        </p:nvSpPr>
        <p:spPr>
          <a:xfrm>
            <a:off x="5760244" y="1509713"/>
            <a:ext cx="225029" cy="226219"/>
          </a:xfrm>
          <a:prstGeom prst="triangle">
            <a:avLst>
              <a:gd name="adj" fmla="val 100000"/>
            </a:avLst>
          </a:prstGeom>
          <a:solidFill>
            <a:srgbClr val="00B050"/>
          </a:solidFill>
          <a:ln>
            <a:noFill/>
          </a:ln>
        </p:spPr>
        <p:style>
          <a:lnRef idx="2">
            <a:schemeClr val="accent5">
              <a:hueOff val="-6618010"/>
              <a:satOff val="-9173"/>
              <a:lumOff val="-3498"/>
              <a:alphaOff val="0"/>
            </a:schemeClr>
          </a:lnRef>
          <a:fillRef idx="1">
            <a:schemeClr val="accent5">
              <a:hueOff val="-6618010"/>
              <a:satOff val="-9173"/>
              <a:lumOff val="-3498"/>
              <a:alphaOff val="0"/>
            </a:schemeClr>
          </a:fillRef>
          <a:effectRef idx="0">
            <a:schemeClr val="accent5">
              <a:hueOff val="-6618010"/>
              <a:satOff val="-9173"/>
              <a:lumOff val="-3498"/>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5" name="L 形 14"/>
          <p:cNvSpPr/>
          <p:nvPr/>
        </p:nvSpPr>
        <p:spPr>
          <a:xfrm rot="5400000">
            <a:off x="6321623" y="1242417"/>
            <a:ext cx="796529" cy="1321594"/>
          </a:xfrm>
          <a:prstGeom prst="corner">
            <a:avLst>
              <a:gd name="adj1" fmla="val 16120"/>
              <a:gd name="adj2" fmla="val 1611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8100000" scaled="1"/>
            <a:tileRect/>
          </a:gradFill>
          <a:ln>
            <a:noFill/>
          </a:ln>
        </p:spPr>
        <p:style>
          <a:lnRef idx="2">
            <a:schemeClr val="accent5">
              <a:hueOff val="-7353344"/>
              <a:satOff val="-10196"/>
              <a:lumOff val="-3890"/>
              <a:alphaOff val="0"/>
            </a:schemeClr>
          </a:lnRef>
          <a:fillRef idx="1">
            <a:schemeClr val="accent5">
              <a:hueOff val="-7353344"/>
              <a:satOff val="-10196"/>
              <a:lumOff val="-3890"/>
              <a:alphaOff val="0"/>
            </a:schemeClr>
          </a:fillRef>
          <a:effectRef idx="0">
            <a:schemeClr val="accent5">
              <a:hueOff val="-7353344"/>
              <a:satOff val="-10196"/>
              <a:lumOff val="-389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6" name="任意多边形 15"/>
          <p:cNvSpPr/>
          <p:nvPr/>
        </p:nvSpPr>
        <p:spPr>
          <a:xfrm>
            <a:off x="6192441" y="1746647"/>
            <a:ext cx="1295400" cy="1047750"/>
          </a:xfrm>
          <a:custGeom>
            <a:avLst/>
            <a:gdLst>
              <a:gd name="connsiteX0" fmla="*/ 0 w 1594499"/>
              <a:gd name="connsiteY0" fmla="*/ 0 h 1397672"/>
              <a:gd name="connsiteX1" fmla="*/ 1594499 w 1594499"/>
              <a:gd name="connsiteY1" fmla="*/ 0 h 1397672"/>
              <a:gd name="connsiteX2" fmla="*/ 1594499 w 1594499"/>
              <a:gd name="connsiteY2" fmla="*/ 1397672 h 1397672"/>
              <a:gd name="connsiteX3" fmla="*/ 0 w 1594499"/>
              <a:gd name="connsiteY3" fmla="*/ 1397672 h 1397672"/>
              <a:gd name="connsiteX4" fmla="*/ 0 w 1594499"/>
              <a:gd name="connsiteY4" fmla="*/ 0 h 1397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99" h="1397672">
                <a:moveTo>
                  <a:pt x="0" y="0"/>
                </a:moveTo>
                <a:lnTo>
                  <a:pt x="1594499" y="0"/>
                </a:lnTo>
                <a:lnTo>
                  <a:pt x="1594499" y="1397672"/>
                </a:lnTo>
                <a:lnTo>
                  <a:pt x="0" y="1397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8577" tIns="48577" rIns="48577" bIns="48577" spcCol="1270"/>
          <a:lstStyle>
            <a:defPPr>
              <a:defRPr lang="zh-CN"/>
            </a:defPPr>
            <a:lvl1pPr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2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2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2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2800" kern="1200">
                <a:solidFill>
                  <a:schemeClr val="tx1">
                    <a:hueOff val="0"/>
                    <a:satOff val="0"/>
                    <a:lumOff val="0"/>
                    <a:alphaOff val="0"/>
                  </a:schemeClr>
                </a:solidFill>
                <a:latin typeface="+mn-lt"/>
                <a:ea typeface="+mn-ea"/>
                <a:cs typeface="+mn-cs"/>
              </a:defRPr>
            </a:lvl9pPr>
          </a:lstStyle>
          <a:p>
            <a:pPr marL="0" marR="0" lvl="0" indent="0" algn="l" defTabSz="755650" rtl="0" eaLnBrk="1" fontAlgn="base" latinLnBrk="0" hangingPunct="1">
              <a:lnSpc>
                <a:spcPts val="2800"/>
              </a:lnSpc>
              <a:spcBef>
                <a:spcPct val="0"/>
              </a:spcBef>
              <a:spcAft>
                <a:spcPct val="35000"/>
              </a:spcAft>
              <a:buClrTx/>
              <a:buSzTx/>
              <a:buFont typeface="Arial" panose="020B0604020202020204" pitchFamily="34" charset="0"/>
              <a:buNone/>
              <a:defRPr/>
            </a:pPr>
            <a:r>
              <a:rPr kumimoji="0" lang="zh-CN" altLang="zh-CN" sz="1500" b="1" i="0" u="none" strike="noStrike" kern="1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《成都社区教育促进条例》</a:t>
            </a:r>
            <a:r>
              <a:rPr kumimoji="0" lang="zh-CN" altLang="en-US" sz="1500" b="1" i="0" u="none" strike="noStrike" kern="1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正式颁布实施</a:t>
            </a:r>
            <a:endParaRPr kumimoji="0" lang="zh-CN" altLang="en-US" sz="1500" b="1" i="0" u="none" strike="noStrike" kern="1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55311" name="矩形 16"/>
          <p:cNvSpPr/>
          <p:nvPr/>
        </p:nvSpPr>
        <p:spPr>
          <a:xfrm>
            <a:off x="2120504" y="2252663"/>
            <a:ext cx="746760" cy="368300"/>
          </a:xfrm>
          <a:prstGeom prst="rect">
            <a:avLst/>
          </a:prstGeom>
          <a:noFill/>
          <a:ln w="9525">
            <a:noFill/>
          </a:ln>
        </p:spPr>
        <p:txBody>
          <a:bodyPr wrap="none" anchor="t">
            <a:spAutoFit/>
          </a:bodyPr>
          <a:p>
            <a:r>
              <a:rPr lang="en-US" altLang="zh-CN" b="1" dirty="0">
                <a:solidFill>
                  <a:srgbClr val="003300"/>
                </a:solidFill>
                <a:latin typeface="微软雅黑" panose="020B0503020204020204" charset="-122"/>
                <a:ea typeface="微软雅黑" panose="020B0503020204020204" charset="-122"/>
              </a:rPr>
              <a:t>2014</a:t>
            </a:r>
            <a:endParaRPr lang="zh-CN" altLang="en-US" b="1" dirty="0">
              <a:solidFill>
                <a:srgbClr val="003300"/>
              </a:solidFill>
              <a:latin typeface="微软雅黑" panose="020B0503020204020204" charset="-122"/>
              <a:ea typeface="微软雅黑" panose="020B0503020204020204" charset="-122"/>
            </a:endParaRPr>
          </a:p>
        </p:txBody>
      </p:sp>
      <p:sp>
        <p:nvSpPr>
          <p:cNvPr id="55312" name="矩形 17"/>
          <p:cNvSpPr/>
          <p:nvPr/>
        </p:nvSpPr>
        <p:spPr>
          <a:xfrm>
            <a:off x="3577828" y="1885950"/>
            <a:ext cx="746760" cy="368300"/>
          </a:xfrm>
          <a:prstGeom prst="rect">
            <a:avLst/>
          </a:prstGeom>
          <a:noFill/>
          <a:ln w="9525">
            <a:noFill/>
          </a:ln>
        </p:spPr>
        <p:txBody>
          <a:bodyPr wrap="none" anchor="t">
            <a:spAutoFit/>
          </a:bodyPr>
          <a:p>
            <a:r>
              <a:rPr lang="en-US" altLang="zh-CN" b="1" dirty="0">
                <a:solidFill>
                  <a:srgbClr val="003300"/>
                </a:solidFill>
                <a:latin typeface="微软雅黑" panose="020B0503020204020204" charset="-122"/>
                <a:ea typeface="微软雅黑" panose="020B0503020204020204" charset="-122"/>
              </a:rPr>
              <a:t>2015</a:t>
            </a:r>
            <a:endParaRPr lang="zh-CN" altLang="en-US" b="1" dirty="0">
              <a:solidFill>
                <a:srgbClr val="003300"/>
              </a:solidFill>
              <a:latin typeface="微软雅黑" panose="020B0503020204020204" charset="-122"/>
              <a:ea typeface="微软雅黑" panose="020B0503020204020204" charset="-122"/>
            </a:endParaRPr>
          </a:p>
        </p:txBody>
      </p:sp>
      <p:sp>
        <p:nvSpPr>
          <p:cNvPr id="55313" name="矩形 18"/>
          <p:cNvSpPr/>
          <p:nvPr/>
        </p:nvSpPr>
        <p:spPr>
          <a:xfrm>
            <a:off x="4968479" y="1540669"/>
            <a:ext cx="746760" cy="368300"/>
          </a:xfrm>
          <a:prstGeom prst="rect">
            <a:avLst/>
          </a:prstGeom>
          <a:noFill/>
          <a:ln w="9525">
            <a:noFill/>
          </a:ln>
        </p:spPr>
        <p:txBody>
          <a:bodyPr wrap="none" anchor="t">
            <a:spAutoFit/>
          </a:bodyPr>
          <a:p>
            <a:r>
              <a:rPr lang="en-US" altLang="zh-CN" b="1" dirty="0">
                <a:solidFill>
                  <a:srgbClr val="003300"/>
                </a:solidFill>
                <a:latin typeface="微软雅黑" panose="020B0503020204020204" charset="-122"/>
                <a:ea typeface="微软雅黑" panose="020B0503020204020204" charset="-122"/>
              </a:rPr>
              <a:t>2016</a:t>
            </a:r>
            <a:endParaRPr lang="zh-CN" altLang="en-US" b="1" dirty="0">
              <a:solidFill>
                <a:srgbClr val="003300"/>
              </a:solidFill>
              <a:latin typeface="微软雅黑" panose="020B0503020204020204" charset="-122"/>
              <a:ea typeface="微软雅黑" panose="020B0503020204020204" charset="-122"/>
            </a:endParaRPr>
          </a:p>
        </p:txBody>
      </p:sp>
      <p:sp>
        <p:nvSpPr>
          <p:cNvPr id="55314" name="矩形 19"/>
          <p:cNvSpPr/>
          <p:nvPr/>
        </p:nvSpPr>
        <p:spPr>
          <a:xfrm>
            <a:off x="6506766" y="1127522"/>
            <a:ext cx="746760" cy="368300"/>
          </a:xfrm>
          <a:prstGeom prst="rect">
            <a:avLst/>
          </a:prstGeom>
          <a:noFill/>
          <a:ln w="9525">
            <a:noFill/>
          </a:ln>
        </p:spPr>
        <p:txBody>
          <a:bodyPr wrap="none" anchor="t">
            <a:spAutoFit/>
          </a:bodyPr>
          <a:p>
            <a:r>
              <a:rPr lang="en-US" altLang="zh-CN" b="1" dirty="0">
                <a:solidFill>
                  <a:srgbClr val="003300"/>
                </a:solidFill>
                <a:latin typeface="微软雅黑" panose="020B0503020204020204" charset="-122"/>
                <a:ea typeface="微软雅黑" panose="020B0503020204020204" charset="-122"/>
              </a:rPr>
              <a:t>2017</a:t>
            </a:r>
            <a:endParaRPr lang="zh-CN" altLang="en-US" b="1" dirty="0">
              <a:solidFill>
                <a:srgbClr val="003300"/>
              </a:solidFill>
              <a:latin typeface="微软雅黑" panose="020B0503020204020204" charset="-122"/>
              <a:ea typeface="微软雅黑" panose="020B0503020204020204" charset="-122"/>
            </a:endParaRPr>
          </a:p>
        </p:txBody>
      </p:sp>
      <p:sp>
        <p:nvSpPr>
          <p:cNvPr id="55315" name="文本框 1"/>
          <p:cNvSpPr txBox="1"/>
          <p:nvPr/>
        </p:nvSpPr>
        <p:spPr>
          <a:xfrm>
            <a:off x="6703299" y="2967831"/>
            <a:ext cx="1791970" cy="922020"/>
          </a:xfrm>
          <a:prstGeom prst="rect">
            <a:avLst/>
          </a:prstGeom>
          <a:noFill/>
          <a:ln w="9525">
            <a:noFill/>
          </a:ln>
        </p:spPr>
        <p:txBody>
          <a:bodyPr wrap="none" anchor="t">
            <a:spAutoFit/>
          </a:bodyPr>
          <a:p>
            <a:pPr>
              <a:lnSpc>
                <a:spcPct val="150000"/>
              </a:lnSpc>
            </a:pPr>
            <a:r>
              <a:rPr lang="en-US" altLang="zh-CN" b="1" dirty="0">
                <a:solidFill>
                  <a:srgbClr val="2A4D17"/>
                </a:solidFill>
                <a:latin typeface="黑体" panose="02010609060101010101" pitchFamily="49" charset="-122"/>
                <a:ea typeface="黑体" panose="02010609060101010101" pitchFamily="49" charset="-122"/>
              </a:rPr>
              <a:t>  </a:t>
            </a:r>
            <a:r>
              <a:rPr lang="zh-CN" altLang="en-US" b="1" dirty="0">
                <a:solidFill>
                  <a:srgbClr val="2A4D17"/>
                </a:solidFill>
                <a:latin typeface="黑体" panose="02010609060101010101" pitchFamily="49" charset="-122"/>
                <a:ea typeface="黑体" panose="02010609060101010101" pitchFamily="49" charset="-122"/>
              </a:rPr>
              <a:t>从规范化到</a:t>
            </a:r>
            <a:endParaRPr lang="zh-CN" altLang="en-US" b="1" dirty="0">
              <a:solidFill>
                <a:srgbClr val="2A4D17"/>
              </a:solidFill>
              <a:latin typeface="黑体" panose="02010609060101010101" pitchFamily="49" charset="-122"/>
              <a:ea typeface="黑体" panose="02010609060101010101" pitchFamily="49" charset="-122"/>
            </a:endParaRPr>
          </a:p>
          <a:p>
            <a:pPr>
              <a:lnSpc>
                <a:spcPct val="150000"/>
              </a:lnSpc>
            </a:pPr>
            <a:r>
              <a:rPr lang="zh-CN" altLang="en-US" b="1" dirty="0">
                <a:solidFill>
                  <a:srgbClr val="2A4D17"/>
                </a:solidFill>
                <a:latin typeface="黑体" panose="02010609060101010101" pitchFamily="49" charset="-122"/>
                <a:ea typeface="黑体" panose="02010609060101010101" pitchFamily="49" charset="-122"/>
              </a:rPr>
              <a:t>法制化发展阶段</a:t>
            </a:r>
            <a:endParaRPr lang="zh-CN" altLang="en-US" b="1" dirty="0">
              <a:solidFill>
                <a:srgbClr val="2A4D17"/>
              </a:solidFill>
              <a:latin typeface="黑体" panose="02010609060101010101" pitchFamily="49" charset="-122"/>
              <a:ea typeface="黑体" panose="02010609060101010101" pitchFamily="49"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rcRect l="6185" t="4356" r="7457" b="4405"/>
          <a:stretch>
            <a:fillRect/>
          </a:stretch>
        </p:blipFill>
        <p:spPr>
          <a:xfrm>
            <a:off x="3116580" y="909955"/>
            <a:ext cx="2707005" cy="3547745"/>
          </a:xfrm>
          <a:prstGeom prst="rect">
            <a:avLst/>
          </a:prstGeom>
          <a:ln>
            <a:noFill/>
          </a:ln>
          <a:effectLst>
            <a:outerShdw blurRad="190500" algn="tl" rotWithShape="0">
              <a:srgbClr val="000000">
                <a:alpha val="70000"/>
              </a:srgbClr>
            </a:outerShdw>
          </a:effectLst>
        </p:spPr>
      </p:pic>
      <p:sp>
        <p:nvSpPr>
          <p:cNvPr id="47114" name="矩形 3"/>
          <p:cNvSpPr/>
          <p:nvPr/>
        </p:nvSpPr>
        <p:spPr>
          <a:xfrm>
            <a:off x="1341487" y="4589604"/>
            <a:ext cx="6766161" cy="307777"/>
          </a:xfrm>
          <a:prstGeom prst="rect">
            <a:avLst/>
          </a:prstGeom>
          <a:noFill/>
          <a:ln w="9525">
            <a:noFill/>
          </a:ln>
        </p:spPr>
        <p:txBody>
          <a:bodyPr wrap="square" anchor="t">
            <a:spAutoFit/>
          </a:bodyPr>
          <a:lstStyle/>
          <a:p>
            <a:r>
              <a:rPr lang="en-US" altLang="zh-CN" sz="1400" dirty="0">
                <a:solidFill>
                  <a:srgbClr val="000000"/>
                </a:solidFill>
                <a:latin typeface="黑体" panose="02010609060101010101" pitchFamily="49" charset="-122"/>
                <a:ea typeface="黑体" panose="02010609060101010101" pitchFamily="49" charset="-122"/>
              </a:rPr>
              <a:t>2017</a:t>
            </a:r>
            <a:r>
              <a:rPr lang="zh-CN" altLang="zh-CN" sz="1400" dirty="0">
                <a:solidFill>
                  <a:srgbClr val="000000"/>
                </a:solidFill>
                <a:latin typeface="黑体" panose="02010609060101010101" pitchFamily="49" charset="-122"/>
                <a:ea typeface="黑体" panose="02010609060101010101" pitchFamily="49" charset="-122"/>
              </a:rPr>
              <a:t>年</a:t>
            </a:r>
            <a:r>
              <a:rPr lang="en-US" altLang="zh-CN" sz="1400" dirty="0">
                <a:solidFill>
                  <a:srgbClr val="000000"/>
                </a:solidFill>
                <a:latin typeface="黑体" panose="02010609060101010101" pitchFamily="49" charset="-122"/>
                <a:ea typeface="黑体" panose="02010609060101010101" pitchFamily="49" charset="-122"/>
              </a:rPr>
              <a:t>2</a:t>
            </a:r>
            <a:r>
              <a:rPr lang="zh-CN" altLang="zh-CN" sz="1400" dirty="0">
                <a:solidFill>
                  <a:srgbClr val="000000"/>
                </a:solidFill>
                <a:latin typeface="黑体" panose="02010609060101010101" pitchFamily="49" charset="-122"/>
                <a:ea typeface="黑体" panose="02010609060101010101" pitchFamily="49" charset="-122"/>
              </a:rPr>
              <a:t>月，颁布实施全国首部社区教育地方性法规</a:t>
            </a:r>
            <a:r>
              <a:rPr lang="en-US" altLang="zh-CN" sz="1400" dirty="0">
                <a:solidFill>
                  <a:srgbClr val="000000"/>
                </a:solidFill>
                <a:latin typeface="黑体" panose="02010609060101010101" pitchFamily="49" charset="-122"/>
                <a:ea typeface="黑体" panose="02010609060101010101" pitchFamily="49" charset="-122"/>
              </a:rPr>
              <a:t>——</a:t>
            </a:r>
            <a:r>
              <a:rPr lang="zh-CN" altLang="zh-CN" sz="1400" dirty="0">
                <a:solidFill>
                  <a:srgbClr val="000000"/>
                </a:solidFill>
                <a:latin typeface="黑体" panose="02010609060101010101" pitchFamily="49" charset="-122"/>
                <a:ea typeface="黑体" panose="02010609060101010101" pitchFamily="49" charset="-122"/>
              </a:rPr>
              <a:t>《成都市社区教育促进条例》</a:t>
            </a:r>
            <a:endParaRPr lang="zh-CN" altLang="en-US" sz="1400" dirty="0">
              <a:solidFill>
                <a:srgbClr val="000000"/>
              </a:solidFill>
              <a:latin typeface="黑体" panose="02010609060101010101" pitchFamily="49" charset="-122"/>
              <a:ea typeface="黑体" panose="02010609060101010101" pitchFamily="49" charset="-122"/>
            </a:endParaRPr>
          </a:p>
        </p:txBody>
      </p:sp>
      <p:grpSp>
        <p:nvGrpSpPr>
          <p:cNvPr id="7" name="组合 6"/>
          <p:cNvGrpSpPr/>
          <p:nvPr/>
        </p:nvGrpSpPr>
        <p:grpSpPr>
          <a:xfrm>
            <a:off x="7790899" y="675439"/>
            <a:ext cx="440069" cy="456151"/>
            <a:chOff x="6362733" y="1563638"/>
            <a:chExt cx="515757" cy="525363"/>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199" y="1563638"/>
              <a:ext cx="506291" cy="52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6362733" y="1595766"/>
              <a:ext cx="363177" cy="459287"/>
            </a:xfrm>
            <a:prstGeom prst="rect">
              <a:avLst/>
            </a:prstGeom>
          </p:spPr>
          <p:txBody>
            <a:bodyPr wrap="none">
              <a:spAutoFit/>
            </a:bodyPr>
            <a:lstStyle/>
            <a:p>
              <a:endParaRPr lang="zh-CN" altLang="en-US" sz="2000" b="1" dirty="0">
                <a:solidFill>
                  <a:schemeClr val="bg1"/>
                </a:solidFill>
                <a:latin typeface="黑体" panose="02010609060101010101" pitchFamily="49" charset="-122"/>
                <a:ea typeface="黑体" panose="02010609060101010101" pitchFamily="49" charset="-122"/>
              </a:endParaRPr>
            </a:p>
          </p:txBody>
        </p:sp>
      </p:grpSp>
      <p:sp>
        <p:nvSpPr>
          <p:cNvPr id="11" name="矩形: 圆角 18"/>
          <p:cNvSpPr/>
          <p:nvPr/>
        </p:nvSpPr>
        <p:spPr>
          <a:xfrm>
            <a:off x="991976" y="1059582"/>
            <a:ext cx="2427896" cy="630816"/>
          </a:xfrm>
          <a:prstGeom prst="roundRect">
            <a:avLst/>
          </a:prstGeom>
          <a:solidFill>
            <a:srgbClr val="46AAC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Picture 9" descr="K:\ppt\素材\png\熊猫\熊猫元素\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88347">
            <a:off x="329819" y="1109234"/>
            <a:ext cx="563482" cy="467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图片 5" descr="IMG_8265(20180509-063043)"/>
          <p:cNvPicPr>
            <a:picLocks noChangeAspect="1"/>
          </p:cNvPicPr>
          <p:nvPr/>
        </p:nvPicPr>
        <p:blipFill>
          <a:blip r:embed="rId1"/>
          <a:stretch>
            <a:fillRect/>
          </a:stretch>
        </p:blipFill>
        <p:spPr>
          <a:xfrm>
            <a:off x="878205" y="906145"/>
            <a:ext cx="3574415" cy="4237355"/>
          </a:xfrm>
          <a:prstGeom prst="rect">
            <a:avLst/>
          </a:prstGeom>
          <a:noFill/>
          <a:ln w="9525">
            <a:noFill/>
          </a:ln>
        </p:spPr>
      </p:pic>
      <p:sp>
        <p:nvSpPr>
          <p:cNvPr id="5" name="矩形 4"/>
          <p:cNvSpPr/>
          <p:nvPr/>
        </p:nvSpPr>
        <p:spPr>
          <a:xfrm>
            <a:off x="-890512" y="507160"/>
            <a:ext cx="7110536" cy="398780"/>
          </a:xfrm>
          <a:prstGeom prst="rect">
            <a:avLst/>
          </a:prstGeom>
        </p:spPr>
        <p:txBody>
          <a:bodyPr wrap="square">
            <a:spAutoFit/>
          </a:bodyPr>
          <a:lstStyle/>
          <a:p>
            <a:pPr algn="ctr"/>
            <a:r>
              <a:rPr lang="zh-CN" altLang="en-US" sz="2000" dirty="0">
                <a:solidFill>
                  <a:srgbClr val="22544F"/>
                </a:solidFill>
                <a:latin typeface="方正小标宋_GBK" panose="03000509000000000000" pitchFamily="65" charset="-122"/>
                <a:ea typeface="方正小标宋_GBK" panose="03000509000000000000" pitchFamily="65" charset="-122"/>
              </a:rPr>
              <a:t>政府牵头，部门联动，合力推进</a:t>
            </a:r>
            <a:endParaRPr lang="zh-CN" altLang="en-US" sz="2000" dirty="0">
              <a:solidFill>
                <a:srgbClr val="22544F"/>
              </a:solidFill>
              <a:latin typeface="方正小标宋_GBK" panose="03000509000000000000" pitchFamily="65" charset="-122"/>
              <a:ea typeface="方正小标宋_GBK" panose="03000509000000000000" pitchFamily="65" charset="-122"/>
            </a:endParaRPr>
          </a:p>
        </p:txBody>
      </p:sp>
      <p:pic>
        <p:nvPicPr>
          <p:cNvPr id="4" name="图片 3"/>
          <p:cNvPicPr>
            <a:picLocks noChangeAspect="1"/>
          </p:cNvPicPr>
          <p:nvPr/>
        </p:nvPicPr>
        <p:blipFill>
          <a:blip r:embed="rId2"/>
          <a:srcRect b="13764"/>
          <a:stretch>
            <a:fillRect/>
          </a:stretch>
        </p:blipFill>
        <p:spPr>
          <a:xfrm>
            <a:off x="4545965" y="507365"/>
            <a:ext cx="4163695" cy="45573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6" name="Picture 2" descr="C:\Users\Administrator\Desktop\20171013成都市政府召开社区教育座谈会2.JPG"/>
          <p:cNvPicPr>
            <a:picLocks noChangeAspect="1" noChangeArrowheads="1"/>
          </p:cNvPicPr>
          <p:nvPr>
            <p:ph idx="1"/>
          </p:nvPr>
        </p:nvPicPr>
        <p:blipFill>
          <a:blip r:embed="rId1"/>
          <a:srcRect t="21400"/>
          <a:stretch>
            <a:fillRect/>
          </a:stretch>
        </p:blipFill>
        <p:spPr bwMode="auto">
          <a:xfrm>
            <a:off x="1551305" y="775335"/>
            <a:ext cx="6109335" cy="39497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58369" name="标题 1"/>
          <p:cNvSpPr>
            <a:spLocks noGrp="1"/>
          </p:cNvSpPr>
          <p:nvPr>
            <p:ph type="title"/>
          </p:nvPr>
        </p:nvSpPr>
        <p:spPr/>
        <p:txBody>
          <a:bodyPr vert="horz" wrap="square" lIns="68580" tIns="34290" rIns="68580" bIns="34290" anchor="ctr"/>
          <a:p>
            <a:pPr eaLnBrk="1" hangingPunct="1"/>
            <a:endParaRPr lang="zh-CN" altLang="en-US" dirty="0"/>
          </a:p>
        </p:txBody>
      </p:sp>
      <p:sp>
        <p:nvSpPr>
          <p:cNvPr id="58370" name="内容占位符 2"/>
          <p:cNvSpPr>
            <a:spLocks noGrp="1"/>
          </p:cNvSpPr>
          <p:nvPr>
            <p:ph idx="1"/>
          </p:nvPr>
        </p:nvSpPr>
        <p:spPr/>
        <p:txBody>
          <a:bodyPr vert="horz" wrap="square" lIns="68580" tIns="34290" rIns="68580" bIns="34290" anchor="t"/>
          <a:p>
            <a:pPr eaLnBrk="1" hangingPunct="1"/>
            <a:endParaRPr lang="zh-CN" altLang="en-US" dirty="0"/>
          </a:p>
        </p:txBody>
      </p:sp>
      <p:pic>
        <p:nvPicPr>
          <p:cNvPr id="58371" name="图片 3" descr="IMG_8267"/>
          <p:cNvPicPr>
            <a:picLocks noChangeAspect="1"/>
          </p:cNvPicPr>
          <p:nvPr/>
        </p:nvPicPr>
        <p:blipFill>
          <a:blip r:embed="rId1"/>
          <a:stretch>
            <a:fillRect/>
          </a:stretch>
        </p:blipFill>
        <p:spPr>
          <a:xfrm>
            <a:off x="1468120" y="132715"/>
            <a:ext cx="3296920" cy="4878070"/>
          </a:xfrm>
          <a:prstGeom prst="rect">
            <a:avLst/>
          </a:prstGeom>
          <a:noFill/>
          <a:ln w="9525">
            <a:noFill/>
          </a:ln>
        </p:spPr>
      </p:pic>
      <p:pic>
        <p:nvPicPr>
          <p:cNvPr id="58372" name="图片 4" descr="IMG_8268"/>
          <p:cNvPicPr>
            <a:picLocks noChangeAspect="1"/>
          </p:cNvPicPr>
          <p:nvPr/>
        </p:nvPicPr>
        <p:blipFill>
          <a:blip r:embed="rId2"/>
          <a:stretch>
            <a:fillRect/>
          </a:stretch>
        </p:blipFill>
        <p:spPr>
          <a:xfrm>
            <a:off x="5013960" y="132715"/>
            <a:ext cx="3355975" cy="487807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3" name="Picture 3" descr="C:\Users\Administrator\AppData\Roaming\Tencent\Users\5783376\QQ\WinTemp\RichOle\R{RW]%5IVWZ`]@3$LI813UF.png"/>
          <p:cNvPicPr>
            <a:picLocks noChangeAspect="1"/>
          </p:cNvPicPr>
          <p:nvPr/>
        </p:nvPicPr>
        <p:blipFill>
          <a:blip r:embed="rId1"/>
          <a:stretch>
            <a:fillRect/>
          </a:stretch>
        </p:blipFill>
        <p:spPr>
          <a:xfrm>
            <a:off x="513715" y="86995"/>
            <a:ext cx="3964305" cy="4775835"/>
          </a:xfrm>
          <a:prstGeom prst="rect">
            <a:avLst/>
          </a:prstGeom>
          <a:noFill/>
          <a:ln w="9525">
            <a:noFill/>
          </a:ln>
        </p:spPr>
      </p:pic>
      <p:pic>
        <p:nvPicPr>
          <p:cNvPr id="59394" name="图片 1" descr="IMG_8260(20180509-062909)"/>
          <p:cNvPicPr>
            <a:picLocks noChangeAspect="1"/>
          </p:cNvPicPr>
          <p:nvPr/>
        </p:nvPicPr>
        <p:blipFill>
          <a:blip r:embed="rId2"/>
          <a:stretch>
            <a:fillRect/>
          </a:stretch>
        </p:blipFill>
        <p:spPr>
          <a:xfrm>
            <a:off x="4478020" y="86995"/>
            <a:ext cx="4304030" cy="6319520"/>
          </a:xfrm>
          <a:prstGeom prst="rect">
            <a:avLst/>
          </a:prstGeom>
          <a:noFill/>
          <a:ln w="9525">
            <a:noFill/>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1" name="图片 3" descr="IMG_6263"/>
          <p:cNvPicPr>
            <a:picLocks noChangeAspect="1"/>
          </p:cNvPicPr>
          <p:nvPr/>
        </p:nvPicPr>
        <p:blipFill>
          <a:blip r:embed="rId1"/>
          <a:stretch>
            <a:fillRect/>
          </a:stretch>
        </p:blipFill>
        <p:spPr>
          <a:xfrm>
            <a:off x="2004060" y="485775"/>
            <a:ext cx="6145530" cy="4405630"/>
          </a:xfrm>
          <a:prstGeom prst="rect">
            <a:avLst/>
          </a:prstGeom>
          <a:noFill/>
          <a:ln w="9525">
            <a:noFill/>
          </a:ln>
        </p:spPr>
      </p:pic>
      <p:sp>
        <p:nvSpPr>
          <p:cNvPr id="5" name="文本框 4"/>
          <p:cNvSpPr txBox="1"/>
          <p:nvPr/>
        </p:nvSpPr>
        <p:spPr>
          <a:xfrm>
            <a:off x="1252215" y="883920"/>
            <a:ext cx="459740" cy="3787140"/>
          </a:xfrm>
          <a:prstGeom prst="rect">
            <a:avLst/>
          </a:prstGeom>
          <a:noFill/>
        </p:spPr>
        <p:txBody>
          <a:bodyPr vert="eaVert">
            <a:spAutoFit/>
            <a:scene3d>
              <a:camera prst="orthographicFront"/>
              <a:lightRig rig="soft" dir="t">
                <a:rot lat="0" lon="0" rev="15600000"/>
              </a:lightRig>
            </a:scene3d>
            <a:sp3d extrusionH="57150" prstMaterial="softEdge">
              <a:bevelT w="25400" h="38100"/>
            </a:sp3d>
          </a:bodyPr>
          <a:lstStyle/>
          <a:p>
            <a:pPr marR="0" defTabSz="914400">
              <a:buClrTx/>
              <a:buSzTx/>
              <a:buFontTx/>
              <a:defRPr/>
            </a:pPr>
            <a:r>
              <a:rPr kumimoji="0" lang="zh-CN" altLang="en-US" b="1" kern="1200" cap="none" spc="0" normalizeH="0" baseline="0" noProof="1">
                <a:solidFill>
                  <a:schemeClr val="accent4"/>
                </a:solidFill>
                <a:latin typeface="Arial" panose="020B0604020202020204" pitchFamily="34" charset="0"/>
                <a:ea typeface="宋体" panose="02010600030101010101" pitchFamily="2" charset="-122"/>
                <a:cs typeface="+mn-cs"/>
              </a:rPr>
              <a:t>每年两次学习型城市建设工作联席会</a:t>
            </a:r>
            <a:endParaRPr kumimoji="0" lang="zh-CN" altLang="en-US" b="1" kern="1200" cap="none" spc="0" normalizeH="0" baseline="0" noProof="1">
              <a:solidFill>
                <a:schemeClr val="accent4"/>
              </a:solidFill>
              <a:latin typeface="Arial" panose="020B0604020202020204" pitchFamily="34" charset="0"/>
              <a:ea typeface="宋体" panose="02010600030101010101" pitchFamily="2" charset="-122"/>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图片 2" descr="学习型城市建设2018IMG_0441"/>
          <p:cNvPicPr>
            <a:picLocks noChangeAspect="1"/>
          </p:cNvPicPr>
          <p:nvPr/>
        </p:nvPicPr>
        <p:blipFill>
          <a:blip r:embed="rId1"/>
          <a:stretch>
            <a:fillRect/>
          </a:stretch>
        </p:blipFill>
        <p:spPr>
          <a:xfrm>
            <a:off x="2426335" y="1007745"/>
            <a:ext cx="4291330" cy="3004185"/>
          </a:xfrm>
          <a:prstGeom prst="rect">
            <a:avLst/>
          </a:prstGeom>
          <a:noFill/>
          <a:ln w="9525">
            <a:noFill/>
          </a:ln>
        </p:spPr>
      </p:pic>
      <p:sp>
        <p:nvSpPr>
          <p:cNvPr id="62467" name="文本框 3"/>
          <p:cNvSpPr txBox="1"/>
          <p:nvPr/>
        </p:nvSpPr>
        <p:spPr>
          <a:xfrm>
            <a:off x="2454434" y="565865"/>
            <a:ext cx="3995420" cy="334010"/>
          </a:xfrm>
          <a:prstGeom prst="rect">
            <a:avLst/>
          </a:prstGeom>
          <a:noFill/>
          <a:ln w="9525">
            <a:noFill/>
          </a:ln>
        </p:spPr>
        <p:txBody>
          <a:bodyPr wrap="none" anchor="t">
            <a:spAutoFit/>
          </a:bodyPr>
          <a:p>
            <a:r>
              <a:rPr lang="zh-CN" altLang="en-US" sz="1575" dirty="0">
                <a:latin typeface="Arial" panose="020B0604020202020204" pitchFamily="34" charset="0"/>
                <a:ea typeface="宋体" panose="02010600030101010101" pitchFamily="2" charset="-122"/>
              </a:rPr>
              <a:t>每年一期联席会单位分管领导省外主题培训</a:t>
            </a:r>
            <a:endParaRPr lang="zh-CN" altLang="en-US" sz="1575" dirty="0">
              <a:latin typeface="Arial" panose="020B0604020202020204" pitchFamily="34" charset="0"/>
              <a:ea typeface="宋体" panose="02010600030101010101" pitchFamily="2" charset="-122"/>
            </a:endParaRPr>
          </a:p>
        </p:txBody>
      </p:sp>
      <p:sp>
        <p:nvSpPr>
          <p:cNvPr id="2" name="文本框 1"/>
          <p:cNvSpPr txBox="1"/>
          <p:nvPr/>
        </p:nvSpPr>
        <p:spPr>
          <a:xfrm>
            <a:off x="670560" y="4142740"/>
            <a:ext cx="7975600" cy="368300"/>
          </a:xfrm>
          <a:prstGeom prst="rect">
            <a:avLst/>
          </a:prstGeom>
          <a:noFill/>
        </p:spPr>
        <p:txBody>
          <a:bodyPr wrap="square" rtlCol="0">
            <a:spAutoFit/>
          </a:bodyPr>
          <a:p>
            <a:r>
              <a:rPr lang="en-US" altLang="zh-CN"/>
              <a:t>2016</a:t>
            </a:r>
            <a:r>
              <a:rPr lang="zh-CN" altLang="en-US"/>
              <a:t>、</a:t>
            </a:r>
            <a:r>
              <a:rPr lang="en-US" altLang="zh-CN"/>
              <a:t>2017</a:t>
            </a:r>
            <a:r>
              <a:rPr lang="zh-CN" altLang="en-US"/>
              <a:t>年上海、</a:t>
            </a:r>
            <a:r>
              <a:rPr lang="en-US" altLang="zh-CN"/>
              <a:t>2018</a:t>
            </a:r>
            <a:r>
              <a:rPr lang="zh-CN" altLang="en-US"/>
              <a:t>年杭州、</a:t>
            </a:r>
            <a:r>
              <a:rPr lang="en-US" altLang="zh-CN"/>
              <a:t>2019</a:t>
            </a:r>
            <a:r>
              <a:rPr lang="zh-CN" altLang="en-US"/>
              <a:t>年北京、（</a:t>
            </a:r>
            <a:r>
              <a:rPr lang="en-US" altLang="zh-CN"/>
              <a:t>2020</a:t>
            </a:r>
            <a:r>
              <a:rPr lang="zh-CN" altLang="en-US"/>
              <a:t>年武汉，改期</a:t>
            </a:r>
            <a:r>
              <a:rPr lang="en-US" altLang="zh-CN"/>
              <a:t>2021</a:t>
            </a:r>
            <a:r>
              <a:rPr lang="zh-CN" altLang="en-US"/>
              <a:t>年</a:t>
            </a:r>
            <a:r>
              <a:rPr lang="zh-CN" altLang="en-US"/>
              <a:t>）</a:t>
            </a:r>
            <a:endParaRPr lang="zh-CN" altLang="en-US"/>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lenovo36\Desktop\图片1.png"/>
          <p:cNvPicPr>
            <a:picLocks noChangeAspect="1" noChangeArrowheads="1"/>
          </p:cNvPicPr>
          <p:nvPr/>
        </p:nvPicPr>
        <p:blipFill rotWithShape="1">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b="30867"/>
          <a:stretch>
            <a:fillRect/>
          </a:stretch>
        </p:blipFill>
        <p:spPr bwMode="auto">
          <a:xfrm>
            <a:off x="0" y="0"/>
            <a:ext cx="9137650" cy="35481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lenovo36\Desktop\Nipic_11772468_20130225171720395162.png"/>
          <p:cNvPicPr>
            <a:picLocks noChangeAspect="1" noChangeArrowheads="1"/>
          </p:cNvPicPr>
          <p:nvPr/>
        </p:nvPicPr>
        <p:blipFill>
          <a:blip r:embed="rId3" cstate="print">
            <a:extLst>
              <a:ext uri="{28A0092B-C50C-407E-A947-70E740481C1C}">
                <a14:useLocalDpi xmlns:a14="http://schemas.microsoft.com/office/drawing/2010/main" val="0"/>
              </a:ext>
            </a:extLst>
          </a:blip>
          <a:srcRect l="19765" t="22125" r="55464"/>
          <a:stretch>
            <a:fillRect/>
          </a:stretch>
        </p:blipFill>
        <p:spPr bwMode="auto">
          <a:xfrm>
            <a:off x="8009014" y="-275191"/>
            <a:ext cx="1236253" cy="342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1" y="0"/>
            <a:ext cx="9156752"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1391028" y="1740636"/>
            <a:ext cx="6632090" cy="1014730"/>
          </a:xfrm>
          <a:prstGeom prst="rect">
            <a:avLst/>
          </a:prstGeom>
        </p:spPr>
        <p:txBody>
          <a:bodyPr wrap="square">
            <a:spAutoFit/>
          </a:bodyPr>
          <a:lstStyle/>
          <a:p>
            <a:endParaRPr lang="zh-CN" altLang="zh-CN" sz="2000" dirty="0">
              <a:solidFill>
                <a:srgbClr val="22544F"/>
              </a:solidFill>
              <a:latin typeface="方正小标宋_GBK" panose="03000509000000000000" pitchFamily="65" charset="-122"/>
              <a:ea typeface="方正小标宋_GBK" panose="03000509000000000000" pitchFamily="65" charset="-122"/>
            </a:endParaRPr>
          </a:p>
          <a:p>
            <a:endParaRPr lang="zh-CN" altLang="en-US" sz="2000" dirty="0">
              <a:solidFill>
                <a:srgbClr val="22544F"/>
              </a:solidFill>
              <a:latin typeface="黑体" panose="02010609060101010101" pitchFamily="49" charset="-122"/>
              <a:ea typeface="黑体" panose="02010609060101010101" pitchFamily="49" charset="-122"/>
            </a:endParaRPr>
          </a:p>
          <a:p>
            <a:pPr lvl="0"/>
            <a:endParaRPr lang="zh-CN" altLang="en-US" sz="2000" dirty="0">
              <a:solidFill>
                <a:srgbClr val="22544F"/>
              </a:solidFill>
              <a:latin typeface="方正小标宋_GBK" panose="03000509000000000000" pitchFamily="65" charset="-122"/>
              <a:ea typeface="方正小标宋_GBK" panose="03000509000000000000" pitchFamily="65" charset="-122"/>
            </a:endParaRPr>
          </a:p>
        </p:txBody>
      </p:sp>
      <p:sp>
        <p:nvSpPr>
          <p:cNvPr id="18" name="矩形 17"/>
          <p:cNvSpPr/>
          <p:nvPr/>
        </p:nvSpPr>
        <p:spPr>
          <a:xfrm>
            <a:off x="4006029" y="2257309"/>
            <a:ext cx="1402080" cy="460375"/>
          </a:xfrm>
          <a:prstGeom prst="rect">
            <a:avLst/>
          </a:prstGeom>
        </p:spPr>
        <p:txBody>
          <a:bodyPr wrap="none">
            <a:spAutoFit/>
          </a:bodyPr>
          <a:lstStyle/>
          <a:p>
            <a:pPr algn="ctr"/>
            <a:r>
              <a:rPr lang="zh-CN" altLang="en-US" sz="2400" kern="100" dirty="0">
                <a:solidFill>
                  <a:srgbClr val="000000"/>
                </a:solidFill>
                <a:latin typeface="Calibri" panose="020F0502020204030204" pitchFamily="34" charset="0"/>
                <a:ea typeface="黑体" panose="02010609060101010101" pitchFamily="49" charset="-122"/>
              </a:rPr>
              <a:t>再识成都</a:t>
            </a:r>
            <a:endParaRPr lang="zh-CN" altLang="en-US" sz="2400" kern="100" dirty="0">
              <a:solidFill>
                <a:srgbClr val="000000"/>
              </a:solidFill>
              <a:latin typeface="Calibri" panose="020F0502020204030204" pitchFamily="34" charset="0"/>
              <a:ea typeface="黑体" panose="02010609060101010101" pitchFamily="49" charset="-122"/>
            </a:endParaRPr>
          </a:p>
        </p:txBody>
      </p:sp>
      <p:grpSp>
        <p:nvGrpSpPr>
          <p:cNvPr id="19" name="组合 18"/>
          <p:cNvGrpSpPr/>
          <p:nvPr/>
        </p:nvGrpSpPr>
        <p:grpSpPr>
          <a:xfrm>
            <a:off x="2560543" y="2060300"/>
            <a:ext cx="837257" cy="871490"/>
            <a:chOff x="6372199" y="1563638"/>
            <a:chExt cx="506291" cy="525363"/>
          </a:xfrm>
        </p:grpSpPr>
        <p:pic>
          <p:nvPicPr>
            <p:cNvPr id="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199" y="1563638"/>
              <a:ext cx="506291" cy="52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6458434" y="1682312"/>
              <a:ext cx="325620" cy="314661"/>
            </a:xfrm>
            <a:prstGeom prst="rect">
              <a:avLst/>
            </a:prstGeom>
          </p:spPr>
          <p:txBody>
            <a:bodyPr wrap="none">
              <a:spAutoFit/>
            </a:bodyPr>
            <a:lstStyle/>
            <a:p>
              <a:pPr algn="ctr"/>
              <a:r>
                <a:rPr lang="zh-CN" altLang="en-US" sz="2800" dirty="0">
                  <a:solidFill>
                    <a:schemeClr val="bg1"/>
                  </a:solidFill>
                </a:rPr>
                <a:t>壹</a:t>
              </a:r>
              <a:endParaRPr lang="zh-CN" altLang="en-US" sz="2800" dirty="0">
                <a:solidFill>
                  <a:schemeClr val="bg1"/>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圆角矩形 23"/>
          <p:cNvSpPr/>
          <p:nvPr/>
        </p:nvSpPr>
        <p:spPr bwMode="auto">
          <a:xfrm>
            <a:off x="3592725" y="1045346"/>
            <a:ext cx="2505656" cy="602041"/>
          </a:xfrm>
          <a:prstGeom prst="roundRect">
            <a:avLst>
              <a:gd name="adj" fmla="val 1000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5" name="圆角矩形 4"/>
          <p:cNvSpPr/>
          <p:nvPr/>
        </p:nvSpPr>
        <p:spPr bwMode="auto">
          <a:xfrm>
            <a:off x="3947636" y="1136333"/>
            <a:ext cx="1795463" cy="420291"/>
          </a:xfrm>
          <a:prstGeom prst="rect">
            <a:avLst/>
          </a:prstGeom>
        </p:spPr>
        <p:style>
          <a:lnRef idx="0">
            <a:scrgbClr r="0" g="0" b="0"/>
          </a:lnRef>
          <a:fillRef idx="0">
            <a:scrgbClr r="0" g="0" b="0"/>
          </a:fillRef>
          <a:effectRef idx="0">
            <a:scrgbClr r="0" g="0" b="0"/>
          </a:effectRef>
          <a:fontRef idx="minor">
            <a:schemeClr val="lt1"/>
          </a:fontRef>
        </p:style>
        <p:txBody>
          <a:bodyPr lIns="5357" tIns="5357" rIns="5357" bIns="5357" spcCol="1270"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59485" rtl="0" eaLnBrk="1" fontAlgn="base" latinLnBrk="0" hangingPunct="1">
              <a:lnSpc>
                <a:spcPct val="150000"/>
              </a:lnSpc>
              <a:spcBef>
                <a:spcPct val="0"/>
              </a:spcBef>
              <a:spcAft>
                <a:spcPct val="35000"/>
              </a:spcAft>
              <a:buClrTx/>
              <a:buSzTx/>
              <a:buFont typeface="Arial" panose="020B0604020202020204" pitchFamily="34" charset="0"/>
              <a:buNone/>
              <a:defRPr/>
            </a:pPr>
            <a:r>
              <a:rPr kumimoji="0" lang="zh-CN" altLang="en-US" sz="135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成都市学习型城市建设与社区教育联席会</a:t>
            </a:r>
            <a:endParaRPr kumimoji="0" lang="zh-CN" altLang="en-US" sz="135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p:txBody>
      </p:sp>
      <p:cxnSp>
        <p:nvCxnSpPr>
          <p:cNvPr id="62" name="直接连接符 61"/>
          <p:cNvCxnSpPr/>
          <p:nvPr/>
        </p:nvCxnSpPr>
        <p:spPr>
          <a:xfrm>
            <a:off x="10033397" y="3506391"/>
            <a:ext cx="1396604"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3495" name="组合 3"/>
          <p:cNvGrpSpPr/>
          <p:nvPr/>
        </p:nvGrpSpPr>
        <p:grpSpPr>
          <a:xfrm>
            <a:off x="905351" y="1889284"/>
            <a:ext cx="7333298" cy="2670334"/>
            <a:chOff x="236537" y="2936374"/>
            <a:chExt cx="8727951" cy="2233611"/>
          </a:xfrm>
        </p:grpSpPr>
        <p:cxnSp>
          <p:nvCxnSpPr>
            <p:cNvPr id="118" name="直接连接符 117"/>
            <p:cNvCxnSpPr/>
            <p:nvPr/>
          </p:nvCxnSpPr>
          <p:spPr>
            <a:xfrm flipH="1" flipV="1">
              <a:off x="8277827" y="4041274"/>
              <a:ext cx="669456" cy="635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9" name="直接连接符 118"/>
            <p:cNvCxnSpPr/>
            <p:nvPr/>
          </p:nvCxnSpPr>
          <p:spPr>
            <a:xfrm flipH="1" flipV="1">
              <a:off x="8295032" y="4892173"/>
              <a:ext cx="669456" cy="635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7" name="直接连接符 116"/>
            <p:cNvCxnSpPr/>
            <p:nvPr/>
          </p:nvCxnSpPr>
          <p:spPr>
            <a:xfrm flipH="1" flipV="1">
              <a:off x="8295032" y="3322136"/>
              <a:ext cx="669456" cy="635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5" name="直接连接符 114"/>
            <p:cNvCxnSpPr/>
            <p:nvPr/>
          </p:nvCxnSpPr>
          <p:spPr>
            <a:xfrm flipH="1" flipV="1">
              <a:off x="6411797" y="4884235"/>
              <a:ext cx="669456" cy="635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8" name="直接连接符 67"/>
            <p:cNvCxnSpPr>
              <a:stCxn id="107" idx="3"/>
              <a:endCxn id="101" idx="1"/>
            </p:cNvCxnSpPr>
            <p:nvPr/>
          </p:nvCxnSpPr>
          <p:spPr>
            <a:xfrm flipV="1">
              <a:off x="4339300" y="4836610"/>
              <a:ext cx="168928"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9" name="直接连接符 68"/>
            <p:cNvCxnSpPr>
              <a:stCxn id="107" idx="3"/>
              <a:endCxn id="101" idx="1"/>
            </p:cNvCxnSpPr>
            <p:nvPr/>
          </p:nvCxnSpPr>
          <p:spPr>
            <a:xfrm flipV="1">
              <a:off x="4323659" y="3304674"/>
              <a:ext cx="172056"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2" name="直接连接符 111"/>
            <p:cNvCxnSpPr>
              <a:stCxn id="107" idx="3"/>
              <a:endCxn id="101" idx="1"/>
            </p:cNvCxnSpPr>
            <p:nvPr/>
          </p:nvCxnSpPr>
          <p:spPr>
            <a:xfrm flipV="1">
              <a:off x="3924800" y="4869948"/>
              <a:ext cx="168928"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1" name="直接连接符 110"/>
            <p:cNvCxnSpPr>
              <a:stCxn id="107" idx="3"/>
              <a:endCxn id="101" idx="1"/>
            </p:cNvCxnSpPr>
            <p:nvPr/>
          </p:nvCxnSpPr>
          <p:spPr>
            <a:xfrm flipV="1">
              <a:off x="3865363" y="3339599"/>
              <a:ext cx="172056"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63504" name="组合 62"/>
            <p:cNvGrpSpPr/>
            <p:nvPr/>
          </p:nvGrpSpPr>
          <p:grpSpPr>
            <a:xfrm>
              <a:off x="236537" y="3717676"/>
              <a:ext cx="5875336" cy="1401763"/>
              <a:chOff x="296875" y="2650615"/>
              <a:chExt cx="7834192" cy="1867771"/>
            </a:xfrm>
          </p:grpSpPr>
          <p:sp>
            <p:nvSpPr>
              <p:cNvPr id="107" name="圆角矩形 106"/>
              <p:cNvSpPr/>
              <p:nvPr/>
            </p:nvSpPr>
            <p:spPr>
              <a:xfrm>
                <a:off x="296875" y="2650279"/>
                <a:ext cx="2267092" cy="1078779"/>
              </a:xfrm>
              <a:prstGeom prst="roundRect">
                <a:avLst>
                  <a:gd name="adj" fmla="val 10000"/>
                </a:avLst>
              </a:prstGeom>
              <a:gradFill flip="none" rotWithShape="1">
                <a:gsLst>
                  <a:gs pos="0">
                    <a:srgbClr val="007EE2">
                      <a:alpha val="50000"/>
                    </a:srgbClr>
                  </a:gs>
                  <a:gs pos="100000">
                    <a:srgbClr val="007EE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8" name="圆角矩形 4"/>
              <p:cNvSpPr/>
              <p:nvPr/>
            </p:nvSpPr>
            <p:spPr>
              <a:xfrm>
                <a:off x="296875" y="2806808"/>
                <a:ext cx="2075214" cy="753030"/>
              </a:xfrm>
              <a:prstGeom prst="rect">
                <a:avLst/>
              </a:prstGeom>
            </p:spPr>
            <p:style>
              <a:lnRef idx="0">
                <a:scrgbClr r="0" g="0" b="0"/>
              </a:lnRef>
              <a:fillRef idx="0">
                <a:scrgbClr r="0" g="0" b="0"/>
              </a:fillRef>
              <a:effectRef idx="0">
                <a:scrgbClr r="0" g="0" b="0"/>
              </a:effectRef>
              <a:fontRef idx="minor">
                <a:schemeClr val="lt1"/>
              </a:fontRef>
            </p:style>
            <p:txBody>
              <a:bodyPr lIns="7143" tIns="7143" rIns="7143" bIns="7143" spcCol="1270"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124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成都市教育局</a:t>
                </a:r>
                <a:endParaRPr kumimoji="0" lang="zh-CN" altLang="en-US" sz="124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124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（联席会办公室）</a:t>
                </a:r>
                <a:endParaRPr kumimoji="0" lang="zh-CN" altLang="en-US" sz="124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p:txBody>
          </p:sp>
          <p:sp>
            <p:nvSpPr>
              <p:cNvPr id="109" name="圆角矩形 108"/>
              <p:cNvSpPr/>
              <p:nvPr/>
            </p:nvSpPr>
            <p:spPr>
              <a:xfrm>
                <a:off x="5992761" y="3716367"/>
                <a:ext cx="2137781" cy="801680"/>
              </a:xfrm>
              <a:prstGeom prst="roundRect">
                <a:avLst>
                  <a:gd name="adj" fmla="val 10000"/>
                </a:avLst>
              </a:prstGeom>
              <a:gradFill flip="none" rotWithShape="1">
                <a:gsLst>
                  <a:gs pos="0">
                    <a:srgbClr val="007EE2">
                      <a:alpha val="50000"/>
                    </a:srgbClr>
                  </a:gs>
                  <a:gs pos="100000">
                    <a:srgbClr val="007EE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63508" name="组合 63"/>
            <p:cNvGrpSpPr/>
            <p:nvPr/>
          </p:nvGrpSpPr>
          <p:grpSpPr>
            <a:xfrm>
              <a:off x="1936749" y="3087438"/>
              <a:ext cx="2011363" cy="2073274"/>
              <a:chOff x="2550029" y="1816176"/>
              <a:chExt cx="2680697" cy="2764147"/>
            </a:xfrm>
          </p:grpSpPr>
          <p:sp>
            <p:nvSpPr>
              <p:cNvPr id="101" name="圆角矩形 100"/>
              <p:cNvSpPr/>
              <p:nvPr/>
            </p:nvSpPr>
            <p:spPr>
              <a:xfrm>
                <a:off x="3094150" y="3735505"/>
                <a:ext cx="2136777" cy="802152"/>
              </a:xfrm>
              <a:prstGeom prst="roundRect">
                <a:avLst>
                  <a:gd name="adj" fmla="val 10000"/>
                </a:avLst>
              </a:prstGeom>
              <a:gradFill flip="none" rotWithShape="1">
                <a:gsLst>
                  <a:gs pos="0">
                    <a:srgbClr val="FC0000">
                      <a:alpha val="50000"/>
                    </a:srgbClr>
                  </a:gs>
                  <a:gs pos="100000">
                    <a:srgbClr val="FC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2" name="圆角矩形 101"/>
              <p:cNvSpPr/>
              <p:nvPr/>
            </p:nvSpPr>
            <p:spPr>
              <a:xfrm>
                <a:off x="3062880" y="1815840"/>
                <a:ext cx="2136776" cy="802154"/>
              </a:xfrm>
              <a:prstGeom prst="roundRect">
                <a:avLst>
                  <a:gd name="adj" fmla="val 10000"/>
                </a:avLst>
              </a:prstGeom>
              <a:gradFill flip="none" rotWithShape="1">
                <a:gsLst>
                  <a:gs pos="0">
                    <a:srgbClr val="FC0000">
                      <a:alpha val="50000"/>
                    </a:srgbClr>
                  </a:gs>
                  <a:gs pos="100000">
                    <a:srgbClr val="FC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3" name="圆角矩形 4"/>
              <p:cNvSpPr/>
              <p:nvPr/>
            </p:nvSpPr>
            <p:spPr>
              <a:xfrm>
                <a:off x="3094150" y="1839122"/>
                <a:ext cx="2074238" cy="755589"/>
              </a:xfrm>
              <a:prstGeom prst="rect">
                <a:avLst/>
              </a:prstGeom>
            </p:spPr>
            <p:style>
              <a:lnRef idx="0">
                <a:scrgbClr r="0" g="0" b="0"/>
              </a:lnRef>
              <a:fillRef idx="0">
                <a:scrgbClr r="0" g="0" b="0"/>
              </a:fillRef>
              <a:effectRef idx="0">
                <a:scrgbClr r="0" g="0" b="0"/>
              </a:effectRef>
              <a:fontRef idx="minor">
                <a:schemeClr val="lt1"/>
              </a:fontRef>
            </p:style>
            <p:txBody>
              <a:bodyPr lIns="7143" tIns="7143" rIns="7143" bIns="7143" spcCol="1270"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endParaRPr kumimoji="0" lang="zh-CN" altLang="en-US" sz="12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12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终身教育与</a:t>
                </a:r>
                <a:endParaRPr kumimoji="0" lang="zh-CN" altLang="en-US" sz="12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12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民办教育处</a:t>
                </a:r>
                <a:endParaRPr kumimoji="0" lang="en-US" altLang="zh-CN" sz="12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endParaRPr kumimoji="0" lang="zh-CN" altLang="en-US" sz="12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p:txBody>
          </p:sp>
          <p:sp>
            <p:nvSpPr>
              <p:cNvPr id="104" name="圆角矩形 4"/>
              <p:cNvSpPr/>
              <p:nvPr/>
            </p:nvSpPr>
            <p:spPr>
              <a:xfrm>
                <a:off x="3131673" y="3824398"/>
                <a:ext cx="2076322" cy="755589"/>
              </a:xfrm>
              <a:prstGeom prst="rect">
                <a:avLst/>
              </a:prstGeom>
            </p:spPr>
            <p:style>
              <a:lnRef idx="0">
                <a:scrgbClr r="0" g="0" b="0"/>
              </a:lnRef>
              <a:fillRef idx="0">
                <a:scrgbClr r="0" g="0" b="0"/>
              </a:fillRef>
              <a:effectRef idx="0">
                <a:scrgbClr r="0" g="0" b="0"/>
              </a:effectRef>
              <a:fontRef idx="minor">
                <a:schemeClr val="lt1"/>
              </a:fontRef>
            </p:style>
            <p:txBody>
              <a:bodyPr lIns="7143" tIns="7143" rIns="7143" bIns="7143" spcCol="1270"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124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成都社区大学</a:t>
                </a:r>
                <a:endParaRPr kumimoji="0" lang="zh-CN" altLang="en-US" sz="124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p:txBody>
          </p:sp>
          <p:cxnSp>
            <p:nvCxnSpPr>
              <p:cNvPr id="105" name="直接连接符 104"/>
              <p:cNvCxnSpPr>
                <a:stCxn id="107" idx="3"/>
                <a:endCxn id="102" idx="1"/>
              </p:cNvCxnSpPr>
              <p:nvPr/>
            </p:nvCxnSpPr>
            <p:spPr>
              <a:xfrm flipV="1">
                <a:off x="2550054" y="2215859"/>
                <a:ext cx="512826" cy="903744"/>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6" name="直接连接符 105"/>
              <p:cNvCxnSpPr>
                <a:stCxn id="107" idx="3"/>
                <a:endCxn id="101" idx="1"/>
              </p:cNvCxnSpPr>
              <p:nvPr/>
            </p:nvCxnSpPr>
            <p:spPr>
              <a:xfrm>
                <a:off x="2550054" y="3119603"/>
                <a:ext cx="544096" cy="1018036"/>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63515" name="组合 64"/>
            <p:cNvGrpSpPr/>
            <p:nvPr/>
          </p:nvGrpSpPr>
          <p:grpSpPr>
            <a:xfrm>
              <a:off x="3525856" y="2996699"/>
              <a:ext cx="2733541" cy="1977458"/>
              <a:chOff x="4658111" y="2155528"/>
              <a:chExt cx="3645487" cy="2638396"/>
            </a:xfrm>
          </p:grpSpPr>
          <p:sp>
            <p:nvSpPr>
              <p:cNvPr id="93" name="TextBox 76"/>
              <p:cNvSpPr txBox="1"/>
              <p:nvPr/>
            </p:nvSpPr>
            <p:spPr>
              <a:xfrm>
                <a:off x="4658111" y="2854603"/>
                <a:ext cx="2161065" cy="225359"/>
              </a:xfrm>
              <a:prstGeom prst="rect">
                <a:avLst/>
              </a:prstGeom>
              <a:noFill/>
              <a:ln w="12700">
                <a:noFill/>
              </a:ln>
            </p:spPr>
            <p:txBody>
              <a:bodyPr lIns="55544" tIns="27771" rIns="55544" bIns="27771">
                <a:spAutoFit/>
              </a:bodyPr>
              <a:lstStyle>
                <a:defPPr>
                  <a:defRPr lang="zh-CN"/>
                </a:defPPr>
                <a:lvl1pPr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55" b="1" i="0" u="none" strike="noStrike" kern="1200" cap="none" spc="0" normalizeH="0" baseline="0" noProof="1">
                  <a:ln>
                    <a:noFill/>
                  </a:ln>
                  <a:solidFill>
                    <a:srgbClr val="003300"/>
                  </a:solidFill>
                  <a:effectLst/>
                  <a:uLnTx/>
                  <a:uFillTx/>
                  <a:latin typeface="微软雅黑" panose="020B0503020204020204" charset="-122"/>
                  <a:ea typeface="微软雅黑" panose="020B0503020204020204" charset="-122"/>
                  <a:cs typeface="+mn-cs"/>
                </a:endParaRPr>
              </a:p>
            </p:txBody>
          </p:sp>
          <p:grpSp>
            <p:nvGrpSpPr>
              <p:cNvPr id="63517" name="组合 93"/>
              <p:cNvGrpSpPr/>
              <p:nvPr/>
            </p:nvGrpSpPr>
            <p:grpSpPr>
              <a:xfrm>
                <a:off x="5610493" y="2155528"/>
                <a:ext cx="2693105" cy="2638396"/>
                <a:chOff x="5610493" y="2155528"/>
                <a:chExt cx="2693105" cy="2638396"/>
              </a:xfrm>
            </p:grpSpPr>
            <p:sp>
              <p:nvSpPr>
                <p:cNvPr id="95" name="圆角矩形 94"/>
                <p:cNvSpPr/>
                <p:nvPr/>
              </p:nvSpPr>
              <p:spPr>
                <a:xfrm>
                  <a:off x="5790907" y="2155528"/>
                  <a:ext cx="2315427" cy="1196725"/>
                </a:xfrm>
                <a:prstGeom prst="roundRect">
                  <a:avLst>
                    <a:gd name="adj" fmla="val 10000"/>
                  </a:avLst>
                </a:prstGeom>
                <a:gradFill flip="none" rotWithShape="1">
                  <a:gsLst>
                    <a:gs pos="0">
                      <a:srgbClr val="007EE2">
                        <a:alpha val="50000"/>
                      </a:srgbClr>
                    </a:gs>
                    <a:gs pos="100000">
                      <a:srgbClr val="007EE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96" name="圆角矩形 4"/>
                <p:cNvSpPr/>
                <p:nvPr/>
              </p:nvSpPr>
              <p:spPr>
                <a:xfrm>
                  <a:off x="5610493" y="2227813"/>
                  <a:ext cx="2693105" cy="1052386"/>
                </a:xfrm>
                <a:prstGeom prst="rect">
                  <a:avLst/>
                </a:prstGeom>
              </p:spPr>
              <p:style>
                <a:lnRef idx="0">
                  <a:scrgbClr r="0" g="0" b="0"/>
                </a:lnRef>
                <a:fillRef idx="0">
                  <a:scrgbClr r="0" g="0" b="0"/>
                </a:fillRef>
                <a:effectRef idx="0">
                  <a:scrgbClr r="0" g="0" b="0"/>
                </a:effectRef>
                <a:fontRef idx="minor">
                  <a:schemeClr val="lt1"/>
                </a:fontRef>
              </p:style>
              <p:txBody>
                <a:bodyPr lIns="7143" tIns="7143" rIns="7143" bIns="7143" spcCol="1270"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59485" rtl="0">
                    <a:lnSpc>
                      <a:spcPts val="1700"/>
                    </a:lnSpc>
                    <a:spcBef>
                      <a:spcPct val="0"/>
                    </a:spcBef>
                    <a:spcAft>
                      <a:spcPts val="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成都市终身教育</a:t>
                  </a:r>
                  <a:endPar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a:lnSpc>
                      <a:spcPts val="1700"/>
                    </a:lnSpc>
                    <a:spcBef>
                      <a:spcPct val="0"/>
                    </a:spcBef>
                    <a:spcAft>
                      <a:spcPts val="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促进办公室</a:t>
                  </a:r>
                  <a:endPar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a:lnSpc>
                      <a:spcPts val="1700"/>
                    </a:lnSpc>
                    <a:spcBef>
                      <a:spcPct val="0"/>
                    </a:spcBef>
                    <a:spcAft>
                      <a:spcPts val="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（设在社区大学）</a:t>
                  </a:r>
                  <a:endPar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p:txBody>
            </p:sp>
            <p:sp>
              <p:nvSpPr>
                <p:cNvPr id="97" name="TextBox 77"/>
                <p:cNvSpPr txBox="1"/>
                <p:nvPr/>
              </p:nvSpPr>
              <p:spPr>
                <a:xfrm>
                  <a:off x="5974472" y="4239738"/>
                  <a:ext cx="2161066" cy="554186"/>
                </a:xfrm>
                <a:prstGeom prst="rect">
                  <a:avLst/>
                </a:prstGeom>
                <a:noFill/>
              </p:spPr>
              <p:txBody>
                <a:bodyPr lIns="55544" tIns="27771" rIns="55544" bIns="27771">
                  <a:spAutoFit/>
                </a:bodyPr>
                <a:lstStyle>
                  <a:defPPr>
                    <a:defRPr lang="zh-CN"/>
                  </a:defPPr>
                  <a:lvl1pPr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95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95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rPr>
                    <a:t>社区教育指导</a:t>
                  </a:r>
                  <a:endParaRPr kumimoji="0" lang="zh-CN" altLang="en-US" sz="95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95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rPr>
                    <a:t>与服务中心</a:t>
                  </a:r>
                  <a:endParaRPr kumimoji="0" lang="en-US" altLang="zh-CN" sz="95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grpSp>
        </p:grpSp>
        <p:grpSp>
          <p:nvGrpSpPr>
            <p:cNvPr id="63521" name="组合 65"/>
            <p:cNvGrpSpPr/>
            <p:nvPr/>
          </p:nvGrpSpPr>
          <p:grpSpPr>
            <a:xfrm>
              <a:off x="5859654" y="2936374"/>
              <a:ext cx="2752902" cy="2233611"/>
              <a:chOff x="7927183" y="1708767"/>
              <a:chExt cx="3670665" cy="2977439"/>
            </a:xfrm>
          </p:grpSpPr>
          <p:sp>
            <p:nvSpPr>
              <p:cNvPr id="77" name="圆角矩形 76"/>
              <p:cNvSpPr/>
              <p:nvPr/>
            </p:nvSpPr>
            <p:spPr>
              <a:xfrm>
                <a:off x="9460102" y="3884181"/>
                <a:ext cx="2137746" cy="802025"/>
              </a:xfrm>
              <a:prstGeom prst="roundRect">
                <a:avLst>
                  <a:gd name="adj" fmla="val 10000"/>
                </a:avLst>
              </a:prstGeom>
              <a:gradFill flip="none" rotWithShape="1">
                <a:gsLst>
                  <a:gs pos="0">
                    <a:srgbClr val="FC0000">
                      <a:alpha val="50000"/>
                    </a:srgbClr>
                  </a:gs>
                  <a:gs pos="100000">
                    <a:srgbClr val="FC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78" name="圆角矩形 4"/>
              <p:cNvSpPr/>
              <p:nvPr/>
            </p:nvSpPr>
            <p:spPr>
              <a:xfrm>
                <a:off x="9489300" y="3907458"/>
                <a:ext cx="2077263" cy="755470"/>
              </a:xfrm>
              <a:prstGeom prst="rect">
                <a:avLst/>
              </a:prstGeom>
              <a:noFill/>
            </p:spPr>
            <p:style>
              <a:lnRef idx="0">
                <a:scrgbClr r="0" g="0" b="0"/>
              </a:lnRef>
              <a:fillRef idx="0">
                <a:scrgbClr r="0" g="0" b="0"/>
              </a:fillRef>
              <a:effectRef idx="0">
                <a:scrgbClr r="0" g="0" b="0"/>
              </a:effectRef>
              <a:fontRef idx="minor">
                <a:schemeClr val="lt1"/>
              </a:fontRef>
            </p:style>
            <p:txBody>
              <a:bodyPr lIns="7143" tIns="7143" rIns="7143" bIns="7143" spcCol="1270"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各部门、</a:t>
                </a:r>
                <a:endPar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各类社会组织、团体</a:t>
                </a:r>
                <a:endPar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p:txBody>
          </p:sp>
          <p:sp>
            <p:nvSpPr>
              <p:cNvPr id="79" name="圆角矩形 78"/>
              <p:cNvSpPr/>
              <p:nvPr/>
            </p:nvSpPr>
            <p:spPr>
              <a:xfrm>
                <a:off x="9437161" y="1708767"/>
                <a:ext cx="2137744" cy="802025"/>
              </a:xfrm>
              <a:prstGeom prst="roundRect">
                <a:avLst>
                  <a:gd name="adj" fmla="val 10000"/>
                </a:avLst>
              </a:prstGeom>
              <a:gradFill flip="none" rotWithShape="1">
                <a:gsLst>
                  <a:gs pos="0">
                    <a:srgbClr val="FC0000">
                      <a:alpha val="50000"/>
                    </a:srgbClr>
                  </a:gs>
                  <a:gs pos="100000">
                    <a:srgbClr val="FC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80" name="圆角矩形 4"/>
              <p:cNvSpPr/>
              <p:nvPr/>
            </p:nvSpPr>
            <p:spPr>
              <a:xfrm>
                <a:off x="9466359" y="1732044"/>
                <a:ext cx="2077263" cy="755470"/>
              </a:xfrm>
              <a:prstGeom prst="rect">
                <a:avLst/>
              </a:prstGeom>
              <a:noFill/>
            </p:spPr>
            <p:style>
              <a:lnRef idx="0">
                <a:scrgbClr r="0" g="0" b="0"/>
              </a:lnRef>
              <a:fillRef idx="0">
                <a:scrgbClr r="0" g="0" b="0"/>
              </a:fillRef>
              <a:effectRef idx="0">
                <a:scrgbClr r="0" g="0" b="0"/>
              </a:effectRef>
              <a:fontRef idx="minor">
                <a:schemeClr val="lt1"/>
              </a:fontRef>
            </p:style>
            <p:txBody>
              <a:bodyPr lIns="7143" tIns="7143" rIns="7143" bIns="7143" spcCol="1270"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区（市）县</a:t>
                </a:r>
                <a:endParaRPr kumimoji="0" lang="en-US" altLang="zh-CN"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教育局</a:t>
                </a:r>
                <a:endPar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p:txBody>
          </p:sp>
          <p:sp>
            <p:nvSpPr>
              <p:cNvPr id="81" name="圆角矩形 80"/>
              <p:cNvSpPr/>
              <p:nvPr/>
            </p:nvSpPr>
            <p:spPr>
              <a:xfrm>
                <a:off x="9447588" y="2790125"/>
                <a:ext cx="2137746" cy="802026"/>
              </a:xfrm>
              <a:prstGeom prst="roundRect">
                <a:avLst>
                  <a:gd name="adj" fmla="val 10000"/>
                </a:avLst>
              </a:prstGeom>
              <a:gradFill flip="none" rotWithShape="1">
                <a:gsLst>
                  <a:gs pos="0">
                    <a:srgbClr val="FC0000">
                      <a:alpha val="50000"/>
                    </a:srgbClr>
                  </a:gs>
                  <a:gs pos="100000">
                    <a:srgbClr val="FC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82" name="圆角矩形 4"/>
              <p:cNvSpPr/>
              <p:nvPr/>
            </p:nvSpPr>
            <p:spPr>
              <a:xfrm>
                <a:off x="9478873" y="2813403"/>
                <a:ext cx="2075176" cy="755469"/>
              </a:xfrm>
              <a:prstGeom prst="rect">
                <a:avLst/>
              </a:prstGeom>
              <a:noFill/>
            </p:spPr>
            <p:style>
              <a:lnRef idx="0">
                <a:scrgbClr r="0" g="0" b="0"/>
              </a:lnRef>
              <a:fillRef idx="0">
                <a:scrgbClr r="0" g="0" b="0"/>
              </a:fillRef>
              <a:effectRef idx="0">
                <a:scrgbClr r="0" g="0" b="0"/>
              </a:effectRef>
              <a:fontRef idx="minor">
                <a:schemeClr val="lt1"/>
              </a:fontRef>
            </p:style>
            <p:txBody>
              <a:bodyPr lIns="7143" tIns="7143" rIns="7143" bIns="7143" spcCol="1270"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区（市）县</a:t>
                </a:r>
                <a:endParaRPr kumimoji="0" lang="en-US" altLang="zh-CN"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a:p>
                <a:pPr marL="0" marR="0" lvl="0" indent="0" algn="ctr" defTabSz="959485" rtl="0" eaLnBrk="1" fontAlgn="base" latinLnBrk="0" hangingPunct="1">
                  <a:lnSpc>
                    <a:spcPts val="2075"/>
                  </a:lnSpc>
                  <a:spcBef>
                    <a:spcPct val="0"/>
                  </a:spcBef>
                  <a:spcAft>
                    <a:spcPct val="35000"/>
                  </a:spcAft>
                  <a:buClrTx/>
                  <a:buSzTx/>
                  <a:buFont typeface="Arial" panose="020B0604020202020204" pitchFamily="34" charset="0"/>
                  <a:buNone/>
                  <a:defRPr/>
                </a:pPr>
                <a:r>
                  <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rPr>
                  <a:t>社区教育学院</a:t>
                </a:r>
                <a:endParaRPr kumimoji="0" lang="zh-CN" altLang="en-US" sz="955"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endParaRPr>
              </a:p>
            </p:txBody>
          </p:sp>
          <p:sp>
            <p:nvSpPr>
              <p:cNvPr id="86" name="TextBox 78"/>
              <p:cNvSpPr txBox="1"/>
              <p:nvPr/>
            </p:nvSpPr>
            <p:spPr>
              <a:xfrm>
                <a:off x="7927183" y="2000797"/>
                <a:ext cx="2160687" cy="225153"/>
              </a:xfrm>
              <a:prstGeom prst="rect">
                <a:avLst/>
              </a:prstGeom>
              <a:noFill/>
            </p:spPr>
            <p:txBody>
              <a:bodyPr lIns="55544" tIns="27771" rIns="55544" bIns="27771">
                <a:spAutoFit/>
              </a:bodyPr>
              <a:lstStyle>
                <a:defPPr>
                  <a:defRPr lang="zh-CN"/>
                </a:defPPr>
                <a:lvl1pPr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955" b="1" i="0" u="none" strike="noStrike" kern="1200" cap="none" spc="0" normalizeH="0" baseline="0" noProof="1">
                    <a:ln>
                      <a:noFill/>
                    </a:ln>
                    <a:solidFill>
                      <a:srgbClr val="003300"/>
                    </a:solidFill>
                    <a:effectLst/>
                    <a:uLnTx/>
                    <a:uFillTx/>
                    <a:latin typeface="微软雅黑" panose="020B0503020204020204" charset="-122"/>
                    <a:ea typeface="微软雅黑" panose="020B0503020204020204" charset="-122"/>
                    <a:cs typeface="+mn-cs"/>
                  </a:rPr>
                  <a:t>管理</a:t>
                </a:r>
                <a:endParaRPr kumimoji="0" lang="zh-CN" altLang="en-US" sz="955" b="1" i="0" u="none" strike="noStrike" kern="1200" cap="none" spc="0" normalizeH="0" baseline="0" noProof="1">
                  <a:ln>
                    <a:noFill/>
                  </a:ln>
                  <a:solidFill>
                    <a:srgbClr val="003300"/>
                  </a:solidFill>
                  <a:effectLst/>
                  <a:uLnTx/>
                  <a:uFillTx/>
                  <a:latin typeface="微软雅黑" panose="020B0503020204020204" charset="-122"/>
                  <a:ea typeface="微软雅黑" panose="020B0503020204020204" charset="-122"/>
                  <a:cs typeface="+mn-cs"/>
                </a:endParaRPr>
              </a:p>
            </p:txBody>
          </p:sp>
          <p:sp>
            <p:nvSpPr>
              <p:cNvPr id="87" name="TextBox 80"/>
              <p:cNvSpPr txBox="1"/>
              <p:nvPr/>
            </p:nvSpPr>
            <p:spPr>
              <a:xfrm>
                <a:off x="7939696" y="2963650"/>
                <a:ext cx="2160687" cy="225153"/>
              </a:xfrm>
              <a:prstGeom prst="rect">
                <a:avLst/>
              </a:prstGeom>
              <a:noFill/>
            </p:spPr>
            <p:txBody>
              <a:bodyPr lIns="55544" tIns="27771" rIns="55544" bIns="27771">
                <a:spAutoFit/>
              </a:bodyPr>
              <a:lstStyle>
                <a:defPPr>
                  <a:defRPr lang="zh-CN"/>
                </a:defPPr>
                <a:lvl1pPr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955" b="1" i="0" u="none" strike="noStrike" kern="1200" cap="none" spc="0" normalizeH="0" baseline="0" noProof="1">
                    <a:ln>
                      <a:noFill/>
                    </a:ln>
                    <a:solidFill>
                      <a:srgbClr val="003300"/>
                    </a:solidFill>
                    <a:effectLst/>
                    <a:uLnTx/>
                    <a:uFillTx/>
                    <a:latin typeface="微软雅黑" panose="020B0503020204020204" charset="-122"/>
                    <a:ea typeface="微软雅黑" panose="020B0503020204020204" charset="-122"/>
                    <a:cs typeface="+mn-cs"/>
                  </a:rPr>
                  <a:t>指导</a:t>
                </a:r>
                <a:endParaRPr kumimoji="0" lang="zh-CN" altLang="en-US" sz="955" b="1" i="0" u="none" strike="noStrike" kern="1200" cap="none" spc="0" normalizeH="0" baseline="0" noProof="1">
                  <a:ln>
                    <a:noFill/>
                  </a:ln>
                  <a:solidFill>
                    <a:srgbClr val="003300"/>
                  </a:solidFill>
                  <a:effectLst/>
                  <a:uLnTx/>
                  <a:uFillTx/>
                  <a:latin typeface="微软雅黑" panose="020B0503020204020204" charset="-122"/>
                  <a:ea typeface="微软雅黑" panose="020B0503020204020204" charset="-122"/>
                  <a:cs typeface="+mn-cs"/>
                </a:endParaRPr>
              </a:p>
            </p:txBody>
          </p:sp>
        </p:grpSp>
        <p:cxnSp>
          <p:nvCxnSpPr>
            <p:cNvPr id="67" name="直接连接符 66"/>
            <p:cNvCxnSpPr>
              <a:stCxn id="107" idx="3"/>
              <a:endCxn id="101" idx="1"/>
            </p:cNvCxnSpPr>
            <p:nvPr/>
          </p:nvCxnSpPr>
          <p:spPr>
            <a:xfrm>
              <a:off x="4336172" y="3298324"/>
              <a:ext cx="0" cy="153669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0" name="直接连接符 69"/>
            <p:cNvCxnSpPr>
              <a:stCxn id="107" idx="3"/>
              <a:endCxn id="101" idx="1"/>
            </p:cNvCxnSpPr>
            <p:nvPr/>
          </p:nvCxnSpPr>
          <p:spPr>
            <a:xfrm>
              <a:off x="6260075" y="3358649"/>
              <a:ext cx="0" cy="153669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1" name="直接连接符 70"/>
            <p:cNvCxnSpPr>
              <a:stCxn id="107" idx="3"/>
              <a:endCxn id="101" idx="1"/>
            </p:cNvCxnSpPr>
            <p:nvPr/>
          </p:nvCxnSpPr>
          <p:spPr>
            <a:xfrm>
              <a:off x="4067138" y="4090485"/>
              <a:ext cx="273726" cy="1588"/>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2" name="直接连接符 71"/>
            <p:cNvCxnSpPr>
              <a:stCxn id="107" idx="3"/>
              <a:endCxn id="101" idx="1"/>
            </p:cNvCxnSpPr>
            <p:nvPr/>
          </p:nvCxnSpPr>
          <p:spPr>
            <a:xfrm>
              <a:off x="6260075" y="4125410"/>
              <a:ext cx="157979"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3" name="直接连接符 72"/>
            <p:cNvCxnSpPr>
              <a:stCxn id="107" idx="3"/>
              <a:endCxn id="101" idx="1"/>
            </p:cNvCxnSpPr>
            <p:nvPr/>
          </p:nvCxnSpPr>
          <p:spPr>
            <a:xfrm flipV="1">
              <a:off x="6084890" y="3360236"/>
              <a:ext cx="172056"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4" name="直接连接符 73"/>
            <p:cNvCxnSpPr>
              <a:stCxn id="107" idx="3"/>
              <a:endCxn id="101" idx="1"/>
            </p:cNvCxnSpPr>
            <p:nvPr/>
          </p:nvCxnSpPr>
          <p:spPr>
            <a:xfrm flipV="1">
              <a:off x="6088019" y="4885823"/>
              <a:ext cx="172056"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5" name="直接连接符 74"/>
            <p:cNvCxnSpPr>
              <a:stCxn id="107" idx="3"/>
              <a:endCxn id="101" idx="1"/>
            </p:cNvCxnSpPr>
            <p:nvPr/>
          </p:nvCxnSpPr>
          <p:spPr>
            <a:xfrm flipH="1" flipV="1">
              <a:off x="6425875" y="4126998"/>
              <a:ext cx="671019" cy="635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6" name="TextBox 101"/>
            <p:cNvSpPr txBox="1"/>
            <p:nvPr/>
          </p:nvSpPr>
          <p:spPr>
            <a:xfrm>
              <a:off x="5867473" y="4660398"/>
              <a:ext cx="1622023" cy="168905"/>
            </a:xfrm>
            <a:prstGeom prst="rect">
              <a:avLst/>
            </a:prstGeom>
            <a:noFill/>
          </p:spPr>
          <p:txBody>
            <a:bodyPr lIns="55544" tIns="27771" rIns="55544" bIns="27771">
              <a:spAutoFit/>
            </a:bodyPr>
            <a:lstStyle>
              <a:defPPr>
                <a:defRPr lang="zh-CN"/>
              </a:defPPr>
              <a:lvl1pPr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800" kern="1200">
                  <a:solidFill>
                    <a:srgbClr val="0033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rgbClr val="003300"/>
                  </a:solidFill>
                  <a:latin typeface="Arial" panose="020B0604020202020204" pitchFamily="34" charset="0"/>
                  <a:ea typeface="宋体" panose="0201060003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955" b="1" i="0" u="none" strike="noStrike" kern="1200" cap="none" spc="0" normalizeH="0" baseline="0" noProof="1">
                  <a:ln>
                    <a:noFill/>
                  </a:ln>
                  <a:solidFill>
                    <a:srgbClr val="003300"/>
                  </a:solidFill>
                  <a:effectLst/>
                  <a:uLnTx/>
                  <a:uFillTx/>
                  <a:latin typeface="微软雅黑" panose="020B0503020204020204" charset="-122"/>
                  <a:ea typeface="微软雅黑" panose="020B0503020204020204" charset="-122"/>
                  <a:cs typeface="+mn-cs"/>
                </a:rPr>
                <a:t>动员</a:t>
              </a:r>
              <a:endParaRPr kumimoji="0" lang="zh-CN" altLang="en-US" sz="955" b="1" i="0" u="none" strike="noStrike" kern="1200" cap="none" spc="0" normalizeH="0" baseline="0" noProof="1">
                <a:ln>
                  <a:noFill/>
                </a:ln>
                <a:solidFill>
                  <a:srgbClr val="003300"/>
                </a:solidFill>
                <a:effectLst/>
                <a:uLnTx/>
                <a:uFillTx/>
                <a:latin typeface="微软雅黑" panose="020B0503020204020204" charset="-122"/>
                <a:ea typeface="微软雅黑" panose="020B0503020204020204" charset="-122"/>
                <a:cs typeface="+mn-cs"/>
              </a:endParaRPr>
            </a:p>
          </p:txBody>
        </p:sp>
        <p:cxnSp>
          <p:nvCxnSpPr>
            <p:cNvPr id="110" name="直接连接符 109"/>
            <p:cNvCxnSpPr>
              <a:stCxn id="107" idx="3"/>
              <a:endCxn id="101" idx="1"/>
            </p:cNvCxnSpPr>
            <p:nvPr/>
          </p:nvCxnSpPr>
          <p:spPr>
            <a:xfrm>
              <a:off x="4067138" y="3333249"/>
              <a:ext cx="0" cy="153669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3" name="直接连接符 112"/>
            <p:cNvCxnSpPr>
              <a:stCxn id="107" idx="3"/>
              <a:endCxn id="101" idx="1"/>
            </p:cNvCxnSpPr>
            <p:nvPr/>
          </p:nvCxnSpPr>
          <p:spPr>
            <a:xfrm>
              <a:off x="6411797" y="3347536"/>
              <a:ext cx="0" cy="153669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4" name="直接连接符 113"/>
            <p:cNvCxnSpPr>
              <a:stCxn id="107" idx="3"/>
              <a:endCxn id="101" idx="1"/>
            </p:cNvCxnSpPr>
            <p:nvPr/>
          </p:nvCxnSpPr>
          <p:spPr>
            <a:xfrm flipH="1" flipV="1">
              <a:off x="6411797" y="3360236"/>
              <a:ext cx="669456" cy="635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6" name="直接连接符 115"/>
            <p:cNvCxnSpPr>
              <a:stCxn id="107" idx="3"/>
              <a:endCxn id="101" idx="1"/>
            </p:cNvCxnSpPr>
            <p:nvPr/>
          </p:nvCxnSpPr>
          <p:spPr>
            <a:xfrm>
              <a:off x="8964488" y="3322136"/>
              <a:ext cx="0" cy="153669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63542" name="文本框 1"/>
          <p:cNvSpPr txBox="1"/>
          <p:nvPr/>
        </p:nvSpPr>
        <p:spPr>
          <a:xfrm>
            <a:off x="1606709" y="488474"/>
            <a:ext cx="2662714" cy="368300"/>
          </a:xfrm>
          <a:prstGeom prst="rect">
            <a:avLst/>
          </a:prstGeom>
          <a:noFill/>
          <a:ln w="9525">
            <a:noFill/>
          </a:ln>
        </p:spPr>
        <p:txBody>
          <a:bodyPr wrap="square" anchor="t">
            <a:spAutoFit/>
          </a:bodyPr>
          <a:p>
            <a:r>
              <a:rPr lang="zh-CN" altLang="en-US" b="1" dirty="0">
                <a:solidFill>
                  <a:srgbClr val="003300"/>
                </a:solidFill>
                <a:latin typeface="微软雅黑" panose="020B0503020204020204" charset="-122"/>
                <a:ea typeface="微软雅黑" panose="020B0503020204020204" charset="-122"/>
              </a:rPr>
              <a:t>统筹管理组织体系</a:t>
            </a:r>
            <a:endParaRPr lang="zh-CN" altLang="en-US" b="1" dirty="0">
              <a:solidFill>
                <a:srgbClr val="0033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3"/>
          <p:cNvSpPr/>
          <p:nvPr/>
        </p:nvSpPr>
        <p:spPr>
          <a:xfrm>
            <a:off x="2934985" y="1536581"/>
            <a:ext cx="2855119" cy="2825354"/>
          </a:xfrm>
          <a:prstGeom prst="ellipse">
            <a:avLst/>
          </a:prstGeom>
          <a:noFill/>
          <a:ln w="57150" cap="rnd" cmpd="sng">
            <a:solidFill>
              <a:schemeClr val="tx2"/>
            </a:solidFill>
            <a:prstDash val="sysDot"/>
            <a:bevel/>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grpSp>
        <p:nvGrpSpPr>
          <p:cNvPr id="60418" name="Group 5"/>
          <p:cNvGrpSpPr/>
          <p:nvPr/>
        </p:nvGrpSpPr>
        <p:grpSpPr>
          <a:xfrm>
            <a:off x="1545526" y="2442647"/>
            <a:ext cx="1329928" cy="1257300"/>
            <a:chOff x="0" y="0"/>
            <a:chExt cx="1310" cy="1780"/>
          </a:xfrm>
        </p:grpSpPr>
        <p:sp>
          <p:nvSpPr>
            <p:cNvPr id="60419" name="Freeform 6"/>
            <p:cNvSpPr/>
            <p:nvPr/>
          </p:nvSpPr>
          <p:spPr>
            <a:xfrm flipV="1">
              <a:off x="0" y="0"/>
              <a:ext cx="1310" cy="749"/>
            </a:xfrm>
            <a:custGeom>
              <a:avLst/>
              <a:gdLst/>
              <a:ahLst/>
              <a:cxnLst>
                <a:cxn ang="0">
                  <a:pos x="1793" y="20562121"/>
                </a:cxn>
                <a:cxn ang="0">
                  <a:pos x="1948" y="0"/>
                </a:cxn>
                <a:cxn ang="0">
                  <a:pos x="156" y="0"/>
                </a:cxn>
                <a:cxn ang="0">
                  <a:pos x="0" y="20562121"/>
                </a:cxn>
                <a:cxn ang="0">
                  <a:pos x="1793" y="20562121"/>
                </a:cxn>
              </a:cxnLst>
              <a:rect l="0" t="0" r="0" b="0"/>
              <a:pathLst>
                <a:path w="1210" h="97">
                  <a:moveTo>
                    <a:pt x="1113" y="97"/>
                  </a:moveTo>
                  <a:lnTo>
                    <a:pt x="1210" y="0"/>
                  </a:lnTo>
                  <a:lnTo>
                    <a:pt x="97" y="0"/>
                  </a:lnTo>
                  <a:lnTo>
                    <a:pt x="0" y="97"/>
                  </a:lnTo>
                  <a:lnTo>
                    <a:pt x="1113" y="97"/>
                  </a:lnTo>
                  <a:close/>
                </a:path>
              </a:pathLst>
            </a:custGeom>
            <a:gradFill rotWithShape="1">
              <a:gsLst>
                <a:gs pos="0">
                  <a:srgbClr val="C0C0C0"/>
                </a:gs>
                <a:gs pos="100000">
                  <a:srgbClr val="878787"/>
                </a:gs>
              </a:gsLst>
              <a:lin ang="5400000" scaled="1"/>
              <a:tileRect/>
            </a:gradFill>
            <a:ln w="9525" cap="flat" cmpd="sng">
              <a:solidFill>
                <a:srgbClr val="808080"/>
              </a:solidFill>
              <a:prstDash val="solid"/>
              <a:bevel/>
              <a:headEnd type="none" w="med" len="med"/>
              <a:tailEnd type="none" w="med" len="med"/>
            </a:ln>
          </p:spPr>
          <p:txBody>
            <a:bodyPr/>
            <a:lstStyle/>
            <a:p>
              <a:endParaRPr lang="zh-CN" altLang="en-US" sz="1350"/>
            </a:p>
          </p:txBody>
        </p:sp>
        <p:sp>
          <p:nvSpPr>
            <p:cNvPr id="60420" name="Freeform 7"/>
            <p:cNvSpPr/>
            <p:nvPr/>
          </p:nvSpPr>
          <p:spPr>
            <a:xfrm>
              <a:off x="3" y="1031"/>
              <a:ext cx="1307" cy="749"/>
            </a:xfrm>
            <a:custGeom>
              <a:avLst/>
              <a:gdLst/>
              <a:ahLst/>
              <a:cxnLst>
                <a:cxn ang="0">
                  <a:pos x="1766" y="20562121"/>
                </a:cxn>
                <a:cxn ang="0">
                  <a:pos x="1922" y="0"/>
                </a:cxn>
                <a:cxn ang="0">
                  <a:pos x="154" y="0"/>
                </a:cxn>
                <a:cxn ang="0">
                  <a:pos x="0" y="20562121"/>
                </a:cxn>
                <a:cxn ang="0">
                  <a:pos x="1766" y="20562121"/>
                </a:cxn>
              </a:cxnLst>
              <a:rect l="0" t="0" r="0" b="0"/>
              <a:pathLst>
                <a:path w="1210" h="97">
                  <a:moveTo>
                    <a:pt x="1113" y="97"/>
                  </a:moveTo>
                  <a:lnTo>
                    <a:pt x="1210" y="0"/>
                  </a:lnTo>
                  <a:lnTo>
                    <a:pt x="97" y="0"/>
                  </a:lnTo>
                  <a:lnTo>
                    <a:pt x="0" y="97"/>
                  </a:lnTo>
                  <a:lnTo>
                    <a:pt x="1113" y="97"/>
                  </a:lnTo>
                  <a:close/>
                </a:path>
              </a:pathLst>
            </a:custGeom>
            <a:gradFill rotWithShape="1">
              <a:gsLst>
                <a:gs pos="0">
                  <a:srgbClr val="C0C0C0"/>
                </a:gs>
                <a:gs pos="100000">
                  <a:srgbClr val="858585"/>
                </a:gs>
              </a:gsLst>
              <a:lin ang="5400000" scaled="1"/>
              <a:tileRect/>
            </a:gradFill>
            <a:ln w="9525" cap="flat" cmpd="sng">
              <a:solidFill>
                <a:srgbClr val="808080"/>
              </a:solidFill>
              <a:prstDash val="solid"/>
              <a:bevel/>
              <a:headEnd type="none" w="med" len="med"/>
              <a:tailEnd type="none" w="med" len="med"/>
            </a:ln>
          </p:spPr>
          <p:txBody>
            <a:bodyPr/>
            <a:lstStyle/>
            <a:p>
              <a:endParaRPr lang="zh-CN" altLang="en-US" sz="1350"/>
            </a:p>
          </p:txBody>
        </p:sp>
      </p:grpSp>
      <p:sp>
        <p:nvSpPr>
          <p:cNvPr id="60421" name="AutoShape 8"/>
          <p:cNvSpPr/>
          <p:nvPr/>
        </p:nvSpPr>
        <p:spPr>
          <a:xfrm>
            <a:off x="1400349" y="2748717"/>
            <a:ext cx="2114550" cy="609600"/>
          </a:xfrm>
          <a:prstGeom prst="rightArrow">
            <a:avLst>
              <a:gd name="adj1" fmla="val 54000"/>
              <a:gd name="adj2" fmla="val 68122"/>
            </a:avLst>
          </a:prstGeom>
          <a:solidFill>
            <a:schemeClr val="tx2">
              <a:lumMod val="60000"/>
              <a:lumOff val="40000"/>
            </a:schemeClr>
          </a:solidFill>
          <a:ln w="9525" cap="flat" cmpd="sng">
            <a:solidFill>
              <a:schemeClr val="tx2">
                <a:lumMod val="60000"/>
                <a:lumOff val="40000"/>
              </a:schemeClr>
            </a:solidFill>
            <a:prstDash val="solid"/>
            <a:miter/>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sp>
        <p:nvSpPr>
          <p:cNvPr id="60422" name="Rectangle 9"/>
          <p:cNvSpPr/>
          <p:nvPr/>
        </p:nvSpPr>
        <p:spPr>
          <a:xfrm>
            <a:off x="1223819" y="2442726"/>
            <a:ext cx="1553210" cy="1229360"/>
          </a:xfrm>
          <a:prstGeom prst="rect">
            <a:avLst/>
          </a:prstGeom>
          <a:solidFill>
            <a:schemeClr val="tx2">
              <a:lumMod val="40000"/>
              <a:lumOff val="60000"/>
            </a:schemeClr>
          </a:solidFill>
          <a:ln w="9525" cap="flat" cmpd="sng">
            <a:solidFill>
              <a:schemeClr val="tx2">
                <a:lumMod val="40000"/>
                <a:lumOff val="60000"/>
              </a:schemeClr>
            </a:solidFill>
            <a:prstDash val="solid"/>
            <a:miter/>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grpSp>
        <p:nvGrpSpPr>
          <p:cNvPr id="60423" name="Group 11"/>
          <p:cNvGrpSpPr/>
          <p:nvPr/>
        </p:nvGrpSpPr>
        <p:grpSpPr>
          <a:xfrm>
            <a:off x="5862821" y="2381809"/>
            <a:ext cx="1364456" cy="1177529"/>
            <a:chOff x="0" y="0"/>
            <a:chExt cx="1344" cy="1774"/>
          </a:xfrm>
        </p:grpSpPr>
        <p:sp>
          <p:nvSpPr>
            <p:cNvPr id="60424" name="Freeform 12"/>
            <p:cNvSpPr/>
            <p:nvPr/>
          </p:nvSpPr>
          <p:spPr>
            <a:xfrm flipH="1" flipV="1">
              <a:off x="0" y="0"/>
              <a:ext cx="1344" cy="746"/>
            </a:xfrm>
            <a:custGeom>
              <a:avLst/>
              <a:gdLst/>
              <a:ahLst/>
              <a:cxnLst>
                <a:cxn ang="0">
                  <a:pos x="2090" y="20070416"/>
                </a:cxn>
                <a:cxn ang="0">
                  <a:pos x="2273" y="0"/>
                </a:cxn>
                <a:cxn ang="0">
                  <a:pos x="182" y="0"/>
                </a:cxn>
                <a:cxn ang="0">
                  <a:pos x="0" y="20070416"/>
                </a:cxn>
                <a:cxn ang="0">
                  <a:pos x="2090" y="20070416"/>
                </a:cxn>
              </a:cxnLst>
              <a:rect l="0" t="0" r="0" b="0"/>
              <a:pathLst>
                <a:path w="1210" h="97">
                  <a:moveTo>
                    <a:pt x="1113" y="97"/>
                  </a:moveTo>
                  <a:lnTo>
                    <a:pt x="1210" y="0"/>
                  </a:lnTo>
                  <a:lnTo>
                    <a:pt x="97" y="0"/>
                  </a:lnTo>
                  <a:lnTo>
                    <a:pt x="0" y="97"/>
                  </a:lnTo>
                  <a:lnTo>
                    <a:pt x="1113" y="97"/>
                  </a:lnTo>
                  <a:close/>
                </a:path>
              </a:pathLst>
            </a:custGeom>
            <a:gradFill rotWithShape="1">
              <a:gsLst>
                <a:gs pos="0">
                  <a:srgbClr val="DDDDDD"/>
                </a:gs>
                <a:gs pos="100000">
                  <a:srgbClr val="848484"/>
                </a:gs>
              </a:gsLst>
              <a:lin ang="5400000" scaled="1"/>
              <a:tileRect/>
            </a:gradFill>
            <a:ln w="9525" cap="flat" cmpd="sng">
              <a:solidFill>
                <a:srgbClr val="D9D9D9"/>
              </a:solidFill>
              <a:prstDash val="solid"/>
              <a:bevel/>
              <a:headEnd type="none" w="med" len="med"/>
              <a:tailEnd type="none" w="med" len="med"/>
            </a:ln>
          </p:spPr>
          <p:txBody>
            <a:bodyPr/>
            <a:lstStyle/>
            <a:p>
              <a:endParaRPr lang="zh-CN" altLang="en-US" sz="1350"/>
            </a:p>
          </p:txBody>
        </p:sp>
        <p:sp>
          <p:nvSpPr>
            <p:cNvPr id="60425" name="Freeform 13"/>
            <p:cNvSpPr/>
            <p:nvPr/>
          </p:nvSpPr>
          <p:spPr>
            <a:xfrm flipH="1">
              <a:off x="0" y="1028"/>
              <a:ext cx="1329" cy="746"/>
            </a:xfrm>
            <a:custGeom>
              <a:avLst/>
              <a:gdLst/>
              <a:ahLst/>
              <a:cxnLst>
                <a:cxn ang="0">
                  <a:pos x="1953" y="20070416"/>
                </a:cxn>
                <a:cxn ang="0">
                  <a:pos x="2125" y="0"/>
                </a:cxn>
                <a:cxn ang="0">
                  <a:pos x="172" y="0"/>
                </a:cxn>
                <a:cxn ang="0">
                  <a:pos x="0" y="20070416"/>
                </a:cxn>
                <a:cxn ang="0">
                  <a:pos x="1953" y="20070416"/>
                </a:cxn>
              </a:cxnLst>
              <a:rect l="0" t="0" r="0" b="0"/>
              <a:pathLst>
                <a:path w="1210" h="97">
                  <a:moveTo>
                    <a:pt x="1113" y="97"/>
                  </a:moveTo>
                  <a:lnTo>
                    <a:pt x="1210" y="0"/>
                  </a:lnTo>
                  <a:lnTo>
                    <a:pt x="97" y="0"/>
                  </a:lnTo>
                  <a:lnTo>
                    <a:pt x="0" y="97"/>
                  </a:lnTo>
                  <a:lnTo>
                    <a:pt x="1113" y="97"/>
                  </a:lnTo>
                  <a:close/>
                </a:path>
              </a:pathLst>
            </a:custGeom>
            <a:gradFill rotWithShape="1">
              <a:gsLst>
                <a:gs pos="0">
                  <a:srgbClr val="DDDDDD"/>
                </a:gs>
                <a:gs pos="100000">
                  <a:srgbClr val="848484"/>
                </a:gs>
              </a:gsLst>
              <a:lin ang="5400000" scaled="1"/>
              <a:tileRect/>
            </a:gradFill>
            <a:ln w="9525" cap="flat" cmpd="sng">
              <a:solidFill>
                <a:srgbClr val="D9D9D9"/>
              </a:solidFill>
              <a:prstDash val="solid"/>
              <a:bevel/>
              <a:headEnd type="none" w="med" len="med"/>
              <a:tailEnd type="none" w="med" len="med"/>
            </a:ln>
          </p:spPr>
          <p:txBody>
            <a:bodyPr/>
            <a:lstStyle/>
            <a:p>
              <a:endParaRPr lang="zh-CN" altLang="en-US" sz="1350"/>
            </a:p>
          </p:txBody>
        </p:sp>
      </p:grpSp>
      <p:sp>
        <p:nvSpPr>
          <p:cNvPr id="60426" name="AutoShape 14"/>
          <p:cNvSpPr/>
          <p:nvPr/>
        </p:nvSpPr>
        <p:spPr>
          <a:xfrm flipH="1">
            <a:off x="5500315" y="2632475"/>
            <a:ext cx="2005013" cy="538163"/>
          </a:xfrm>
          <a:prstGeom prst="rightArrow">
            <a:avLst>
              <a:gd name="adj1" fmla="val 62212"/>
              <a:gd name="adj2" fmla="val 68890"/>
            </a:avLst>
          </a:prstGeom>
          <a:solidFill>
            <a:schemeClr val="tx2">
              <a:lumMod val="60000"/>
              <a:lumOff val="40000"/>
            </a:schemeClr>
          </a:solidFill>
          <a:ln w="9525" cap="flat" cmpd="sng">
            <a:solidFill>
              <a:schemeClr val="tx2">
                <a:lumMod val="60000"/>
                <a:lumOff val="40000"/>
              </a:schemeClr>
            </a:solidFill>
            <a:prstDash val="solid"/>
            <a:miter/>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sp>
        <p:nvSpPr>
          <p:cNvPr id="60427" name="Rectangle 18"/>
          <p:cNvSpPr/>
          <p:nvPr/>
        </p:nvSpPr>
        <p:spPr>
          <a:xfrm>
            <a:off x="6021070" y="2381885"/>
            <a:ext cx="1524000" cy="1177290"/>
          </a:xfrm>
          <a:prstGeom prst="rect">
            <a:avLst/>
          </a:prstGeom>
          <a:solidFill>
            <a:schemeClr val="tx2">
              <a:lumMod val="40000"/>
              <a:lumOff val="60000"/>
            </a:schemeClr>
          </a:solidFill>
          <a:ln w="9525" cap="flat" cmpd="sng">
            <a:solidFill>
              <a:schemeClr val="tx2">
                <a:lumMod val="40000"/>
                <a:lumOff val="60000"/>
              </a:schemeClr>
            </a:solidFill>
            <a:prstDash val="solid"/>
            <a:miter/>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sp>
        <p:nvSpPr>
          <p:cNvPr id="60428" name="Text Box 17"/>
          <p:cNvSpPr txBox="1"/>
          <p:nvPr/>
        </p:nvSpPr>
        <p:spPr>
          <a:xfrm>
            <a:off x="1104265" y="2592705"/>
            <a:ext cx="1933575" cy="922020"/>
          </a:xfrm>
          <a:prstGeom prst="rect">
            <a:avLst/>
          </a:prstGeom>
          <a:noFill/>
          <a:ln w="9525">
            <a:noFill/>
          </a:ln>
        </p:spPr>
        <p:txBody>
          <a:bodyPr wrap="square" anchor="t">
            <a:spAutoFit/>
          </a:bodyPr>
          <a:lstStyle/>
          <a:p>
            <a:pPr>
              <a:spcBef>
                <a:spcPct val="50000"/>
              </a:spcBef>
            </a:pPr>
            <a:r>
              <a:rPr lang="zh-CN" altLang="en-US" b="1" dirty="0">
                <a:latin typeface="Arial" panose="020B0604020202020204" pitchFamily="34" charset="0"/>
                <a:ea typeface="宋体" panose="02010600030101010101" pitchFamily="2" charset="-122"/>
              </a:rPr>
              <a:t>学习型城市建设与社区教育联席会议办公室</a:t>
            </a:r>
            <a:endParaRPr lang="en-US" altLang="zh-CN" b="1" dirty="0">
              <a:solidFill>
                <a:srgbClr val="FF0000"/>
              </a:solidFill>
              <a:latin typeface="黑体" panose="02010609060101010101" pitchFamily="49" charset="-122"/>
              <a:ea typeface="黑体" panose="02010609060101010101" pitchFamily="49" charset="-122"/>
            </a:endParaRPr>
          </a:p>
        </p:txBody>
      </p:sp>
      <p:sp>
        <p:nvSpPr>
          <p:cNvPr id="60429" name="Text Box 19"/>
          <p:cNvSpPr txBox="1"/>
          <p:nvPr/>
        </p:nvSpPr>
        <p:spPr>
          <a:xfrm>
            <a:off x="6134204" y="2485983"/>
            <a:ext cx="1410891" cy="922020"/>
          </a:xfrm>
          <a:prstGeom prst="rect">
            <a:avLst/>
          </a:prstGeom>
          <a:noFill/>
          <a:ln w="9525">
            <a:noFill/>
          </a:ln>
        </p:spPr>
        <p:txBody>
          <a:bodyPr anchor="t">
            <a:spAutoFit/>
          </a:bodyPr>
          <a:lstStyle/>
          <a:p>
            <a:pPr>
              <a:spcBef>
                <a:spcPct val="50000"/>
              </a:spcBef>
            </a:pPr>
            <a:r>
              <a:rPr lang="zh-CN" altLang="en-US" b="1" dirty="0">
                <a:latin typeface="Arial" panose="020B0604020202020204" pitchFamily="34" charset="0"/>
                <a:ea typeface="宋体" panose="02010600030101010101" pitchFamily="2" charset="-122"/>
              </a:rPr>
              <a:t>社区教育服务体系强力支撑    </a:t>
            </a:r>
            <a:endParaRPr lang="en-US" altLang="zh-CN" b="1" dirty="0">
              <a:latin typeface="Arial" panose="020B0604020202020204" pitchFamily="34" charset="0"/>
              <a:ea typeface="宋体" panose="02010600030101010101" pitchFamily="2" charset="-122"/>
            </a:endParaRPr>
          </a:p>
        </p:txBody>
      </p:sp>
      <p:sp>
        <p:nvSpPr>
          <p:cNvPr id="60430" name="矩形 18"/>
          <p:cNvSpPr/>
          <p:nvPr/>
        </p:nvSpPr>
        <p:spPr>
          <a:xfrm>
            <a:off x="3037860" y="1805217"/>
            <a:ext cx="2776855" cy="2353310"/>
          </a:xfrm>
          <a:prstGeom prst="rect">
            <a:avLst/>
          </a:prstGeom>
          <a:noFill/>
          <a:ln w="9525">
            <a:noFill/>
          </a:ln>
        </p:spPr>
        <p:txBody>
          <a:bodyPr wrap="square" anchor="t">
            <a:spAutoFit/>
          </a:bodyPr>
          <a:lstStyle/>
          <a:p>
            <a:pPr algn="ctr">
              <a:lnSpc>
                <a:spcPct val="150000"/>
              </a:lnSpc>
            </a:pPr>
            <a:r>
              <a:rPr lang="zh-CN" altLang="en-US" sz="1400" dirty="0">
                <a:latin typeface="黑体" panose="02010609060101010101" pitchFamily="49" charset="-122"/>
                <a:ea typeface="黑体" panose="02010609060101010101" pitchFamily="49" charset="-122"/>
              </a:rPr>
              <a:t>政府统筹领导</a:t>
            </a:r>
            <a:endParaRPr lang="en-US" altLang="zh-CN" sz="1400" dirty="0">
              <a:latin typeface="黑体" panose="02010609060101010101" pitchFamily="49" charset="-122"/>
              <a:ea typeface="黑体" panose="02010609060101010101" pitchFamily="49" charset="-122"/>
            </a:endParaRPr>
          </a:p>
          <a:p>
            <a:pPr algn="ctr">
              <a:lnSpc>
                <a:spcPct val="150000"/>
              </a:lnSpc>
            </a:pPr>
            <a:r>
              <a:rPr lang="zh-CN" altLang="en-US" sz="1400" dirty="0">
                <a:latin typeface="黑体" panose="02010609060101010101" pitchFamily="49" charset="-122"/>
                <a:ea typeface="黑体" panose="02010609060101010101" pitchFamily="49" charset="-122"/>
              </a:rPr>
              <a:t>学社联办、社治委牵头</a:t>
            </a:r>
            <a:endParaRPr lang="zh-CN" altLang="en-US" sz="1400" dirty="0">
              <a:latin typeface="黑体" panose="02010609060101010101" pitchFamily="49" charset="-122"/>
              <a:ea typeface="黑体" panose="02010609060101010101" pitchFamily="49" charset="-122"/>
            </a:endParaRPr>
          </a:p>
          <a:p>
            <a:pPr algn="ctr">
              <a:lnSpc>
                <a:spcPct val="150000"/>
              </a:lnSpc>
            </a:pPr>
            <a:r>
              <a:rPr lang="zh-CN" altLang="en-US" sz="1400" dirty="0">
                <a:latin typeface="黑体" panose="02010609060101010101" pitchFamily="49" charset="-122"/>
                <a:ea typeface="黑体" panose="02010609060101010101" pitchFamily="49" charset="-122"/>
              </a:rPr>
              <a:t>教育局业务指导</a:t>
            </a:r>
            <a:endParaRPr lang="zh-CN" altLang="en-US" sz="1400" dirty="0">
              <a:latin typeface="黑体" panose="02010609060101010101" pitchFamily="49" charset="-122"/>
              <a:ea typeface="黑体" panose="02010609060101010101" pitchFamily="49" charset="-122"/>
            </a:endParaRPr>
          </a:p>
          <a:p>
            <a:pPr algn="ctr">
              <a:lnSpc>
                <a:spcPct val="150000"/>
              </a:lnSpc>
            </a:pPr>
            <a:r>
              <a:rPr lang="zh-CN" altLang="en-US" sz="1400" dirty="0">
                <a:latin typeface="黑体" panose="02010609060101010101" pitchFamily="49" charset="-122"/>
                <a:ea typeface="黑体" panose="02010609060101010101" pitchFamily="49" charset="-122"/>
              </a:rPr>
              <a:t>多部门共同参与</a:t>
            </a:r>
            <a:endParaRPr lang="zh-CN" altLang="en-US" sz="1400" dirty="0">
              <a:latin typeface="黑体" panose="02010609060101010101" pitchFamily="49" charset="-122"/>
              <a:ea typeface="黑体" panose="02010609060101010101" pitchFamily="49" charset="-122"/>
            </a:endParaRPr>
          </a:p>
          <a:p>
            <a:pPr algn="ctr">
              <a:lnSpc>
                <a:spcPct val="150000"/>
              </a:lnSpc>
            </a:pPr>
            <a:r>
              <a:rPr lang="zh-CN" altLang="en-US" sz="1400" dirty="0">
                <a:latin typeface="黑体" panose="02010609060101010101" pitchFamily="49" charset="-122"/>
                <a:ea typeface="黑体" panose="02010609060101010101" pitchFamily="49" charset="-122"/>
              </a:rPr>
              <a:t>社区大学（学院）整体推进</a:t>
            </a:r>
            <a:endParaRPr lang="zh-CN" altLang="en-US" sz="1400" dirty="0">
              <a:latin typeface="黑体" panose="02010609060101010101" pitchFamily="49" charset="-122"/>
              <a:ea typeface="黑体" panose="02010609060101010101" pitchFamily="49" charset="-122"/>
            </a:endParaRPr>
          </a:p>
          <a:p>
            <a:pPr algn="ctr">
              <a:lnSpc>
                <a:spcPct val="150000"/>
              </a:lnSpc>
            </a:pPr>
            <a:r>
              <a:rPr lang="zh-CN" altLang="en-US" sz="1400" dirty="0">
                <a:latin typeface="黑体" panose="02010609060101010101" pitchFamily="49" charset="-122"/>
                <a:ea typeface="黑体" panose="02010609060101010101" pitchFamily="49" charset="-122"/>
              </a:rPr>
              <a:t>镇街、村社具体实施</a:t>
            </a:r>
            <a:endParaRPr lang="zh-CN" altLang="en-US" sz="1400" dirty="0">
              <a:latin typeface="黑体" panose="02010609060101010101" pitchFamily="49" charset="-122"/>
              <a:ea typeface="黑体" panose="02010609060101010101" pitchFamily="49" charset="-122"/>
            </a:endParaRPr>
          </a:p>
          <a:p>
            <a:pPr algn="ctr">
              <a:lnSpc>
                <a:spcPct val="150000"/>
              </a:lnSpc>
            </a:pPr>
            <a:r>
              <a:rPr lang="zh-CN" altLang="en-US" sz="1400" dirty="0">
                <a:latin typeface="黑体" panose="02010609060101010101" pitchFamily="49" charset="-122"/>
                <a:ea typeface="黑体" panose="02010609060101010101" pitchFamily="49" charset="-122"/>
              </a:rPr>
              <a:t>统筹社会力量支持</a:t>
            </a:r>
            <a:endParaRPr lang="zh-CN" altLang="en-US" sz="1400" dirty="0">
              <a:latin typeface="黑体" panose="02010609060101010101" pitchFamily="49" charset="-122"/>
              <a:ea typeface="黑体" panose="02010609060101010101" pitchFamily="49" charset="-122"/>
            </a:endParaRPr>
          </a:p>
        </p:txBody>
      </p:sp>
      <p:sp>
        <p:nvSpPr>
          <p:cNvPr id="60431" name="矩形 20"/>
          <p:cNvSpPr/>
          <p:nvPr/>
        </p:nvSpPr>
        <p:spPr>
          <a:xfrm>
            <a:off x="1589333" y="435630"/>
            <a:ext cx="5716905" cy="668020"/>
          </a:xfrm>
          <a:prstGeom prst="rect">
            <a:avLst/>
          </a:prstGeom>
          <a:noFill/>
          <a:ln w="9525">
            <a:noFill/>
          </a:ln>
        </p:spPr>
        <p:txBody>
          <a:bodyPr wrap="square" anchor="t">
            <a:spAutoFit/>
          </a:bodyPr>
          <a:lstStyle/>
          <a:p>
            <a:pPr>
              <a:lnSpc>
                <a:spcPts val="4500"/>
              </a:lnSpc>
            </a:pPr>
            <a:r>
              <a:rPr lang="zh-CN" altLang="en-US" dirty="0">
                <a:solidFill>
                  <a:prstClr val="black"/>
                </a:solidFill>
                <a:latin typeface="黑体" panose="02010609060101010101" pitchFamily="49" charset="-122"/>
                <a:ea typeface="黑体" panose="02010609060101010101" pitchFamily="49" charset="-122"/>
              </a:rPr>
              <a:t>市县两级的统筹运行机制格局</a:t>
            </a:r>
            <a:endParaRPr lang="zh-CN" altLang="en-US" dirty="0">
              <a:solidFill>
                <a:prstClr val="black"/>
              </a:solidFill>
              <a:latin typeface="黑体" panose="02010609060101010101" pitchFamily="49" charset="-122"/>
              <a:ea typeface="黑体" panose="02010609060101010101" pitchFamily="49" charset="-122"/>
            </a:endParaRPr>
          </a:p>
        </p:txBody>
      </p:sp>
      <p:grpSp>
        <p:nvGrpSpPr>
          <p:cNvPr id="17" name="组合 16"/>
          <p:cNvGrpSpPr/>
          <p:nvPr/>
        </p:nvGrpSpPr>
        <p:grpSpPr>
          <a:xfrm>
            <a:off x="7790899" y="675439"/>
            <a:ext cx="442750" cy="456151"/>
            <a:chOff x="6362733" y="1563638"/>
            <a:chExt cx="518899" cy="525363"/>
          </a:xfrm>
        </p:grpSpPr>
        <p:pic>
          <p:nvPicPr>
            <p:cNvPr id="1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72199" y="1563638"/>
              <a:ext cx="506291" cy="52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18"/>
            <p:cNvSpPr/>
            <p:nvPr/>
          </p:nvSpPr>
          <p:spPr>
            <a:xfrm>
              <a:off x="6362733" y="1595766"/>
              <a:ext cx="518899" cy="460819"/>
            </a:xfrm>
            <a:prstGeom prst="rect">
              <a:avLst/>
            </a:prstGeom>
          </p:spPr>
          <p:txBody>
            <a:bodyPr wrap="none">
              <a:spAutoFit/>
            </a:bodyPr>
            <a:lstStyle/>
            <a:p>
              <a:r>
                <a:rPr lang="zh-CN" altLang="en-US" sz="2000" b="1" dirty="0">
                  <a:solidFill>
                    <a:schemeClr val="bg1"/>
                  </a:solidFill>
                  <a:latin typeface="黑体" panose="02010609060101010101" pitchFamily="49" charset="-122"/>
                  <a:ea typeface="黑体" panose="02010609060101010101" pitchFamily="49" charset="-122"/>
                </a:rPr>
                <a:t>肆</a:t>
              </a:r>
              <a:endParaRPr lang="zh-CN" altLang="en-US" sz="2000" b="1" dirty="0">
                <a:solidFill>
                  <a:schemeClr val="bg1"/>
                </a:solidFill>
                <a:latin typeface="黑体" panose="02010609060101010101" pitchFamily="49" charset="-122"/>
                <a:ea typeface="黑体" panose="02010609060101010101" pitchFamily="49" charset="-122"/>
              </a:endParaRPr>
            </a:p>
          </p:txBody>
        </p:sp>
      </p:grpSp>
      <p:pic>
        <p:nvPicPr>
          <p:cNvPr id="22" name="Picture 9" descr="K:\ppt\素材\png\熊猫\熊猫元素\2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88347">
            <a:off x="329819" y="1235583"/>
            <a:ext cx="563482" cy="467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矩形 1"/>
          <p:cNvSpPr/>
          <p:nvPr/>
        </p:nvSpPr>
        <p:spPr>
          <a:xfrm>
            <a:off x="5377815" y="2719705"/>
            <a:ext cx="2449830" cy="334010"/>
          </a:xfrm>
          <a:prstGeom prst="rect">
            <a:avLst/>
          </a:prstGeom>
          <a:noFill/>
          <a:ln w="9525">
            <a:noFill/>
          </a:ln>
        </p:spPr>
        <p:txBody>
          <a:bodyPr wrap="square" anchor="t">
            <a:spAutoFit/>
          </a:bodyPr>
          <a:p>
            <a:r>
              <a:rPr lang="zh-CN" altLang="zh-CN" sz="1575" b="1" dirty="0">
                <a:latin typeface="微软雅黑" panose="020B0503020204020204" charset="-122"/>
                <a:ea typeface="微软雅黑" panose="020B0503020204020204" charset="-122"/>
              </a:rPr>
              <a:t>市民终身教育服务体系</a:t>
            </a:r>
            <a:endParaRPr lang="zh-CN" altLang="en-US" sz="1575" b="1" dirty="0">
              <a:latin typeface="微软雅黑" panose="020B0503020204020204" charset="-122"/>
              <a:ea typeface="微软雅黑" panose="020B0503020204020204" charset="-122"/>
            </a:endParaRPr>
          </a:p>
        </p:txBody>
      </p:sp>
      <p:sp>
        <p:nvSpPr>
          <p:cNvPr id="64516" name="矩形 4"/>
          <p:cNvSpPr/>
          <p:nvPr/>
        </p:nvSpPr>
        <p:spPr>
          <a:xfrm>
            <a:off x="1518444" y="512366"/>
            <a:ext cx="2011680" cy="368300"/>
          </a:xfrm>
          <a:prstGeom prst="rect">
            <a:avLst/>
          </a:prstGeom>
          <a:noFill/>
          <a:ln w="9525">
            <a:noFill/>
          </a:ln>
        </p:spPr>
        <p:txBody>
          <a:bodyPr wrap="none" anchor="t">
            <a:spAutoFit/>
          </a:bodyPr>
          <a:p>
            <a:r>
              <a:rPr lang="zh-CN" altLang="zh-CN" b="1" dirty="0">
                <a:latin typeface="微软雅黑" panose="020B0503020204020204" charset="-122"/>
                <a:ea typeface="微软雅黑" panose="020B0503020204020204" charset="-122"/>
              </a:rPr>
              <a:t>终身教育服务体系</a:t>
            </a:r>
            <a:endParaRPr lang="zh-CN" altLang="en-US" b="1" dirty="0">
              <a:latin typeface="微软雅黑" panose="020B0503020204020204" charset="-122"/>
              <a:ea typeface="微软雅黑" panose="020B0503020204020204" charset="-122"/>
            </a:endParaRPr>
          </a:p>
        </p:txBody>
      </p:sp>
      <p:sp>
        <p:nvSpPr>
          <p:cNvPr id="64517" name="矩形 5"/>
          <p:cNvSpPr/>
          <p:nvPr/>
        </p:nvSpPr>
        <p:spPr>
          <a:xfrm>
            <a:off x="3308747" y="1363266"/>
            <a:ext cx="2583180" cy="299085"/>
          </a:xfrm>
          <a:prstGeom prst="rect">
            <a:avLst/>
          </a:prstGeom>
          <a:solidFill>
            <a:srgbClr val="217A37"/>
          </a:solidFill>
          <a:ln w="9525">
            <a:noFill/>
          </a:ln>
        </p:spPr>
        <p:txBody>
          <a:bodyPr wrap="none" anchor="t">
            <a:spAutoFit/>
          </a:bodyPr>
          <a:p>
            <a:r>
              <a:rPr lang="zh-CN" altLang="zh-CN" sz="1350" b="1" dirty="0">
                <a:solidFill>
                  <a:schemeClr val="bg1"/>
                </a:solidFill>
                <a:latin typeface="微软雅黑" panose="020B0503020204020204" charset="-122"/>
                <a:ea typeface="微软雅黑" panose="020B0503020204020204" charset="-122"/>
              </a:rPr>
              <a:t>坚持政府主导与社会参与相结合</a:t>
            </a:r>
            <a:endParaRPr lang="zh-CN" altLang="en-US" sz="1350" b="1" dirty="0">
              <a:solidFill>
                <a:schemeClr val="bg1"/>
              </a:solidFill>
              <a:latin typeface="微软雅黑" panose="020B0503020204020204" charset="-122"/>
              <a:ea typeface="微软雅黑" panose="020B0503020204020204" charset="-122"/>
            </a:endParaRPr>
          </a:p>
        </p:txBody>
      </p:sp>
      <p:sp>
        <p:nvSpPr>
          <p:cNvPr id="64518" name="矩形 7"/>
          <p:cNvSpPr/>
          <p:nvPr/>
        </p:nvSpPr>
        <p:spPr>
          <a:xfrm>
            <a:off x="5803940" y="3518297"/>
            <a:ext cx="1211580" cy="506730"/>
          </a:xfrm>
          <a:prstGeom prst="rect">
            <a:avLst/>
          </a:prstGeom>
          <a:noFill/>
          <a:ln w="9525">
            <a:noFill/>
          </a:ln>
        </p:spPr>
        <p:txBody>
          <a:bodyPr wrap="none" anchor="t">
            <a:spAutoFit/>
          </a:bodyPr>
          <a:p>
            <a:pPr algn="ctr"/>
            <a:r>
              <a:rPr lang="zh-CN" altLang="zh-CN" sz="1350" b="1" dirty="0">
                <a:latin typeface="微软雅黑" panose="020B0503020204020204" charset="-122"/>
                <a:ea typeface="微软雅黑" panose="020B0503020204020204" charset="-122"/>
              </a:rPr>
              <a:t>面向全体居民</a:t>
            </a:r>
            <a:endParaRPr lang="en-US" altLang="zh-CN" sz="1350" b="1" dirty="0">
              <a:latin typeface="微软雅黑" panose="020B0503020204020204" charset="-122"/>
              <a:ea typeface="微软雅黑" panose="020B0503020204020204" charset="-122"/>
            </a:endParaRPr>
          </a:p>
          <a:p>
            <a:pPr algn="ctr"/>
            <a:r>
              <a:rPr lang="zh-CN" altLang="zh-CN" sz="1350" b="1" dirty="0">
                <a:latin typeface="微软雅黑" panose="020B0503020204020204" charset="-122"/>
                <a:ea typeface="微软雅黑" panose="020B0503020204020204" charset="-122"/>
              </a:rPr>
              <a:t>提供教育服务</a:t>
            </a:r>
            <a:endParaRPr lang="zh-CN" altLang="en-US" sz="1350" dirty="0">
              <a:latin typeface="Arial" panose="020B0604020202020204" pitchFamily="34" charset="0"/>
              <a:ea typeface="宋体" panose="02010600030101010101" pitchFamily="2" charset="-122"/>
            </a:endParaRPr>
          </a:p>
        </p:txBody>
      </p:sp>
      <p:sp>
        <p:nvSpPr>
          <p:cNvPr id="64519" name="Line 5"/>
          <p:cNvSpPr/>
          <p:nvPr/>
        </p:nvSpPr>
        <p:spPr>
          <a:xfrm flipV="1">
            <a:off x="2536031" y="3236119"/>
            <a:ext cx="177404" cy="333375"/>
          </a:xfrm>
          <a:prstGeom prst="line">
            <a:avLst/>
          </a:prstGeom>
          <a:ln w="12700" cap="flat" cmpd="sng">
            <a:solidFill>
              <a:schemeClr val="tx2"/>
            </a:solidFill>
            <a:prstDash val="solid"/>
            <a:miter/>
            <a:headEnd type="none" w="med" len="med"/>
            <a:tailEnd type="none" w="med" len="med"/>
          </a:ln>
        </p:spPr>
      </p:sp>
      <p:sp>
        <p:nvSpPr>
          <p:cNvPr id="64520" name="Line 6"/>
          <p:cNvSpPr/>
          <p:nvPr/>
        </p:nvSpPr>
        <p:spPr>
          <a:xfrm rot="-10800000" flipV="1">
            <a:off x="2365772" y="3063479"/>
            <a:ext cx="277415" cy="109538"/>
          </a:xfrm>
          <a:prstGeom prst="line">
            <a:avLst/>
          </a:prstGeom>
          <a:ln w="12700" cap="flat" cmpd="sng">
            <a:solidFill>
              <a:schemeClr val="tx2"/>
            </a:solidFill>
            <a:prstDash val="solid"/>
            <a:miter/>
            <a:headEnd type="none" w="med" len="med"/>
            <a:tailEnd type="none" w="med" len="med"/>
          </a:ln>
        </p:spPr>
      </p:sp>
      <p:sp>
        <p:nvSpPr>
          <p:cNvPr id="64521" name="Line 7"/>
          <p:cNvSpPr/>
          <p:nvPr/>
        </p:nvSpPr>
        <p:spPr>
          <a:xfrm rot="10800000">
            <a:off x="2365772" y="2730104"/>
            <a:ext cx="277415" cy="108347"/>
          </a:xfrm>
          <a:prstGeom prst="line">
            <a:avLst/>
          </a:prstGeom>
          <a:ln w="12700" cap="flat" cmpd="sng">
            <a:solidFill>
              <a:schemeClr val="tx2"/>
            </a:solidFill>
            <a:prstDash val="solid"/>
            <a:miter/>
            <a:headEnd type="none" w="med" len="med"/>
            <a:tailEnd type="none" w="med" len="med"/>
          </a:ln>
        </p:spPr>
      </p:sp>
      <p:sp>
        <p:nvSpPr>
          <p:cNvPr id="64522" name="Line 8"/>
          <p:cNvSpPr/>
          <p:nvPr/>
        </p:nvSpPr>
        <p:spPr>
          <a:xfrm>
            <a:off x="2545556" y="2316956"/>
            <a:ext cx="197644" cy="350044"/>
          </a:xfrm>
          <a:prstGeom prst="line">
            <a:avLst/>
          </a:prstGeom>
          <a:ln w="12700" cap="flat" cmpd="sng">
            <a:solidFill>
              <a:schemeClr val="tx2"/>
            </a:solidFill>
            <a:prstDash val="solid"/>
            <a:miter/>
            <a:headEnd type="none" w="med" len="med"/>
            <a:tailEnd type="none" w="med" len="med"/>
          </a:ln>
        </p:spPr>
      </p:sp>
      <p:grpSp>
        <p:nvGrpSpPr>
          <p:cNvPr id="64523" name="组合 48"/>
          <p:cNvGrpSpPr/>
          <p:nvPr/>
        </p:nvGrpSpPr>
        <p:grpSpPr>
          <a:xfrm>
            <a:off x="2258616" y="1889522"/>
            <a:ext cx="471426" cy="456009"/>
            <a:chOff x="2637519" y="2216609"/>
            <a:chExt cx="837543" cy="809625"/>
          </a:xfrm>
        </p:grpSpPr>
        <p:sp>
          <p:nvSpPr>
            <p:cNvPr id="64524" name="Oval 11"/>
            <p:cNvSpPr/>
            <p:nvPr/>
          </p:nvSpPr>
          <p:spPr>
            <a:xfrm>
              <a:off x="2637519" y="2216609"/>
              <a:ext cx="808038" cy="809625"/>
            </a:xfrm>
            <a:prstGeom prst="ellipse">
              <a:avLst/>
            </a:prstGeom>
            <a:solidFill>
              <a:schemeClr val="tx2"/>
            </a:solidFill>
            <a:ln w="0" cap="flat" cmpd="sng">
              <a:solidFill>
                <a:srgbClr val="000000"/>
              </a:solidFill>
              <a:prstDash val="solid"/>
              <a:round/>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64525" name="Oval 12"/>
            <p:cNvSpPr/>
            <p:nvPr/>
          </p:nvSpPr>
          <p:spPr>
            <a:xfrm>
              <a:off x="2637519" y="2216609"/>
              <a:ext cx="808038" cy="809625"/>
            </a:xfrm>
            <a:prstGeom prst="ellipse">
              <a:avLst/>
            </a:prstGeom>
            <a:noFill/>
            <a:ln w="12700" cap="flat" cmpd="sng">
              <a:solidFill>
                <a:srgbClr val="FFFFFF"/>
              </a:solidFill>
              <a:prstDash val="solid"/>
              <a:miter/>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64526" name="矩形 36"/>
            <p:cNvSpPr/>
            <p:nvPr/>
          </p:nvSpPr>
          <p:spPr>
            <a:xfrm>
              <a:off x="2744020" y="2343172"/>
              <a:ext cx="731042" cy="653901"/>
            </a:xfrm>
            <a:prstGeom prst="rect">
              <a:avLst/>
            </a:prstGeom>
            <a:noFill/>
            <a:ln w="9525">
              <a:noFill/>
            </a:ln>
          </p:spPr>
          <p:txBody>
            <a:bodyPr wrap="none" anchor="t">
              <a:spAutoFit/>
            </a:bodyPr>
            <a:p>
              <a:r>
                <a:rPr lang="zh-CN" altLang="zh-CN" sz="900" b="1" dirty="0">
                  <a:solidFill>
                    <a:schemeClr val="bg1"/>
                  </a:solidFill>
                  <a:latin typeface="微软雅黑" panose="020B0503020204020204" charset="-122"/>
                  <a:ea typeface="微软雅黑" panose="020B0503020204020204" charset="-122"/>
                </a:rPr>
                <a:t>社区</a:t>
              </a:r>
              <a:endParaRPr lang="en-US" altLang="zh-CN" sz="900" b="1" dirty="0">
                <a:solidFill>
                  <a:schemeClr val="bg1"/>
                </a:solidFill>
                <a:latin typeface="微软雅黑" panose="020B0503020204020204" charset="-122"/>
                <a:ea typeface="微软雅黑" panose="020B0503020204020204" charset="-122"/>
              </a:endParaRPr>
            </a:p>
            <a:p>
              <a:r>
                <a:rPr lang="zh-CN" altLang="zh-CN" sz="900" b="1" dirty="0">
                  <a:solidFill>
                    <a:schemeClr val="bg1"/>
                  </a:solidFill>
                  <a:latin typeface="微软雅黑" panose="020B0503020204020204" charset="-122"/>
                  <a:ea typeface="微软雅黑" panose="020B0503020204020204" charset="-122"/>
                </a:rPr>
                <a:t>大学</a:t>
              </a:r>
              <a:endParaRPr lang="zh-CN" altLang="en-US" sz="900" dirty="0">
                <a:solidFill>
                  <a:schemeClr val="bg1"/>
                </a:solidFill>
                <a:latin typeface="Arial" panose="020B0604020202020204" pitchFamily="34" charset="0"/>
                <a:ea typeface="宋体" panose="02010600030101010101" pitchFamily="2" charset="-122"/>
              </a:endParaRPr>
            </a:p>
          </p:txBody>
        </p:sp>
      </p:grpSp>
      <p:grpSp>
        <p:nvGrpSpPr>
          <p:cNvPr id="64527" name="组合 49"/>
          <p:cNvGrpSpPr/>
          <p:nvPr/>
        </p:nvGrpSpPr>
        <p:grpSpPr>
          <a:xfrm>
            <a:off x="1885553" y="2418160"/>
            <a:ext cx="584200" cy="456009"/>
            <a:chOff x="3065299" y="3156409"/>
            <a:chExt cx="1036740" cy="809625"/>
          </a:xfrm>
        </p:grpSpPr>
        <p:sp>
          <p:nvSpPr>
            <p:cNvPr id="64528" name="Oval 15"/>
            <p:cNvSpPr/>
            <p:nvPr/>
          </p:nvSpPr>
          <p:spPr>
            <a:xfrm>
              <a:off x="3178857" y="3156409"/>
              <a:ext cx="809625" cy="809625"/>
            </a:xfrm>
            <a:prstGeom prst="ellipse">
              <a:avLst/>
            </a:prstGeom>
            <a:solidFill>
              <a:schemeClr val="tx2"/>
            </a:solidFill>
            <a:ln w="0" cap="flat" cmpd="sng">
              <a:solidFill>
                <a:srgbClr val="000000"/>
              </a:solidFill>
              <a:prstDash val="solid"/>
              <a:round/>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64529" name="Oval 16"/>
            <p:cNvSpPr/>
            <p:nvPr/>
          </p:nvSpPr>
          <p:spPr>
            <a:xfrm>
              <a:off x="3178857" y="3156409"/>
              <a:ext cx="809625" cy="809625"/>
            </a:xfrm>
            <a:prstGeom prst="ellipse">
              <a:avLst/>
            </a:prstGeom>
            <a:noFill/>
            <a:ln w="12700" cap="flat" cmpd="sng">
              <a:solidFill>
                <a:srgbClr val="FFFFFF"/>
              </a:solidFill>
              <a:prstDash val="solid"/>
              <a:miter/>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38" name="矩形 37"/>
            <p:cNvSpPr/>
            <p:nvPr/>
          </p:nvSpPr>
          <p:spPr>
            <a:xfrm>
              <a:off x="3065299" y="3255762"/>
              <a:ext cx="1036740" cy="59189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社区</a:t>
              </a:r>
              <a:endParaRPr kumimoji="0" lang="en-US"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教育学院</a:t>
              </a:r>
              <a:endParaRPr kumimoji="0" lang="zh-CN" altLang="en-US" sz="790" b="0"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cs"/>
              </a:endParaRPr>
            </a:p>
          </p:txBody>
        </p:sp>
      </p:grpSp>
      <p:grpSp>
        <p:nvGrpSpPr>
          <p:cNvPr id="64531" name="组合 50"/>
          <p:cNvGrpSpPr/>
          <p:nvPr/>
        </p:nvGrpSpPr>
        <p:grpSpPr>
          <a:xfrm>
            <a:off x="1905199" y="3026569"/>
            <a:ext cx="584200" cy="454819"/>
            <a:chOff x="3078438" y="4242259"/>
            <a:chExt cx="1039038" cy="809625"/>
          </a:xfrm>
        </p:grpSpPr>
        <p:sp>
          <p:nvSpPr>
            <p:cNvPr id="64532" name="Oval 19"/>
            <p:cNvSpPr/>
            <p:nvPr/>
          </p:nvSpPr>
          <p:spPr>
            <a:xfrm>
              <a:off x="3178857" y="4242259"/>
              <a:ext cx="809625" cy="809625"/>
            </a:xfrm>
            <a:prstGeom prst="ellipse">
              <a:avLst/>
            </a:prstGeom>
            <a:solidFill>
              <a:schemeClr val="tx2"/>
            </a:solidFill>
            <a:ln w="0" cap="flat" cmpd="sng">
              <a:solidFill>
                <a:srgbClr val="000000"/>
              </a:solidFill>
              <a:prstDash val="solid"/>
              <a:round/>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64533" name="Oval 20"/>
            <p:cNvSpPr/>
            <p:nvPr/>
          </p:nvSpPr>
          <p:spPr>
            <a:xfrm>
              <a:off x="3178857" y="4242259"/>
              <a:ext cx="809625" cy="809625"/>
            </a:xfrm>
            <a:prstGeom prst="ellipse">
              <a:avLst/>
            </a:prstGeom>
            <a:noFill/>
            <a:ln w="12700" cap="flat" cmpd="sng">
              <a:solidFill>
                <a:srgbClr val="FFFFFF"/>
              </a:solidFill>
              <a:prstDash val="solid"/>
              <a:miter/>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39" name="矩形 38"/>
            <p:cNvSpPr/>
            <p:nvPr/>
          </p:nvSpPr>
          <p:spPr>
            <a:xfrm>
              <a:off x="3078438" y="4335514"/>
              <a:ext cx="1039038" cy="59344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社区</a:t>
              </a:r>
              <a:endParaRPr kumimoji="0" lang="en-US"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教育学校</a:t>
              </a:r>
              <a:endParaRPr kumimoji="0" lang="zh-CN" altLang="en-US" sz="790" b="0"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cs"/>
              </a:endParaRPr>
            </a:p>
          </p:txBody>
        </p:sp>
      </p:grpSp>
      <p:grpSp>
        <p:nvGrpSpPr>
          <p:cNvPr id="64535" name="组合 51"/>
          <p:cNvGrpSpPr/>
          <p:nvPr/>
        </p:nvGrpSpPr>
        <p:grpSpPr>
          <a:xfrm>
            <a:off x="2169517" y="3540919"/>
            <a:ext cx="584200" cy="488156"/>
            <a:chOff x="2493206" y="5151896"/>
            <a:chExt cx="1039038" cy="868363"/>
          </a:xfrm>
        </p:grpSpPr>
        <p:sp>
          <p:nvSpPr>
            <p:cNvPr id="64536" name="Oval 23"/>
            <p:cNvSpPr/>
            <p:nvPr/>
          </p:nvSpPr>
          <p:spPr>
            <a:xfrm>
              <a:off x="2561319" y="5151896"/>
              <a:ext cx="868363" cy="868363"/>
            </a:xfrm>
            <a:prstGeom prst="ellipse">
              <a:avLst/>
            </a:prstGeom>
            <a:solidFill>
              <a:schemeClr val="tx2"/>
            </a:solidFill>
            <a:ln w="0" cap="flat" cmpd="sng">
              <a:solidFill>
                <a:srgbClr val="000000"/>
              </a:solidFill>
              <a:prstDash val="solid"/>
              <a:round/>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64537" name="Oval 24"/>
            <p:cNvSpPr/>
            <p:nvPr/>
          </p:nvSpPr>
          <p:spPr>
            <a:xfrm>
              <a:off x="2561319" y="5151896"/>
              <a:ext cx="868363" cy="868363"/>
            </a:xfrm>
            <a:prstGeom prst="ellipse">
              <a:avLst/>
            </a:prstGeom>
            <a:noFill/>
            <a:ln w="12700" cap="flat" cmpd="sng">
              <a:solidFill>
                <a:srgbClr val="FFFFFF"/>
              </a:solidFill>
              <a:prstDash val="solid"/>
              <a:miter/>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40" name="矩形 39"/>
            <p:cNvSpPr/>
            <p:nvPr/>
          </p:nvSpPr>
          <p:spPr>
            <a:xfrm>
              <a:off x="2493206" y="5264148"/>
              <a:ext cx="1039038" cy="59302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社区教</a:t>
              </a:r>
              <a:endParaRPr kumimoji="0" lang="en-US"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790" b="1" i="0" u="none" strike="noStrike" kern="100" cap="none" spc="0" normalizeH="0" baseline="0" noProof="1" smtClean="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rPr>
                <a:t>育工作站</a:t>
              </a:r>
              <a:endParaRPr kumimoji="0" lang="zh-CN" altLang="en-US" sz="790" b="0"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cs"/>
              </a:endParaRPr>
            </a:p>
          </p:txBody>
        </p:sp>
      </p:grpSp>
      <p:grpSp>
        <p:nvGrpSpPr>
          <p:cNvPr id="64539" name="组合 47"/>
          <p:cNvGrpSpPr/>
          <p:nvPr/>
        </p:nvGrpSpPr>
        <p:grpSpPr>
          <a:xfrm>
            <a:off x="2643188" y="2599135"/>
            <a:ext cx="813197" cy="813197"/>
            <a:chOff x="1653481" y="3431786"/>
            <a:chExt cx="1446213" cy="1446213"/>
          </a:xfrm>
        </p:grpSpPr>
        <p:sp>
          <p:nvSpPr>
            <p:cNvPr id="64540" name="Oval 9"/>
            <p:cNvSpPr/>
            <p:nvPr/>
          </p:nvSpPr>
          <p:spPr>
            <a:xfrm>
              <a:off x="1653481" y="3431786"/>
              <a:ext cx="1446213" cy="1446213"/>
            </a:xfrm>
            <a:prstGeom prst="ellipse">
              <a:avLst/>
            </a:prstGeom>
            <a:solidFill>
              <a:schemeClr val="tx2"/>
            </a:solidFill>
            <a:ln w="0" cap="flat" cmpd="sng">
              <a:solidFill>
                <a:srgbClr val="000000"/>
              </a:solidFill>
              <a:prstDash val="solid"/>
              <a:round/>
              <a:headEnd type="none" w="med" len="med"/>
              <a:tailEnd type="none" w="med" len="med"/>
            </a:ln>
          </p:spPr>
          <p:txBody>
            <a:bodyPr lIns="51435" tIns="25717" rIns="51435" bIns="25717" anchor="t"/>
            <a:p>
              <a:r>
                <a:rPr lang="zh-CN" altLang="zh-CN" sz="100" b="1" dirty="0">
                  <a:solidFill>
                    <a:schemeClr val="bg1"/>
                  </a:solidFill>
                  <a:latin typeface="微软雅黑" panose="020B0503020204020204" charset="-122"/>
                  <a:ea typeface="微软雅黑" panose="020B0503020204020204" charset="-122"/>
                </a:rPr>
                <a:t>社区</a:t>
              </a:r>
              <a:endParaRPr lang="en-US" altLang="zh-CN" sz="100" b="1" dirty="0">
                <a:solidFill>
                  <a:schemeClr val="bg1"/>
                </a:solidFill>
                <a:latin typeface="微软雅黑" panose="020B0503020204020204" charset="-122"/>
                <a:ea typeface="微软雅黑" panose="020B0503020204020204" charset="-122"/>
              </a:endParaRPr>
            </a:p>
            <a:p>
              <a:r>
                <a:rPr lang="zh-CN" altLang="zh-CN" sz="100" b="1" dirty="0">
                  <a:solidFill>
                    <a:schemeClr val="bg1"/>
                  </a:solidFill>
                  <a:latin typeface="微软雅黑" panose="020B0503020204020204" charset="-122"/>
                  <a:ea typeface="微软雅黑" panose="020B0503020204020204" charset="-122"/>
                </a:rPr>
                <a:t>大学</a:t>
              </a:r>
              <a:endParaRPr lang="zh-CN" altLang="en-US" sz="100" dirty="0">
                <a:latin typeface="Arial" panose="020B0604020202020204" pitchFamily="34" charset="0"/>
                <a:ea typeface="宋体" panose="02010600030101010101" pitchFamily="2" charset="-122"/>
              </a:endParaRPr>
            </a:p>
          </p:txBody>
        </p:sp>
        <p:sp>
          <p:nvSpPr>
            <p:cNvPr id="64541" name="矩形 40"/>
            <p:cNvSpPr/>
            <p:nvPr/>
          </p:nvSpPr>
          <p:spPr>
            <a:xfrm>
              <a:off x="1654102" y="3810067"/>
              <a:ext cx="415583" cy="216826"/>
            </a:xfrm>
            <a:prstGeom prst="rect">
              <a:avLst/>
            </a:prstGeom>
            <a:noFill/>
            <a:ln w="9525">
              <a:noFill/>
            </a:ln>
          </p:spPr>
          <p:txBody>
            <a:bodyPr wrap="none" anchor="t">
              <a:spAutoFit/>
            </a:bodyPr>
            <a:p>
              <a:r>
                <a:rPr lang="zh-CN" altLang="zh-CN" sz="100" b="1" dirty="0">
                  <a:solidFill>
                    <a:schemeClr val="bg1"/>
                  </a:solidFill>
                  <a:latin typeface="微软雅黑" panose="020B0503020204020204" charset="-122"/>
                  <a:ea typeface="微软雅黑" panose="020B0503020204020204" charset="-122"/>
                </a:rPr>
                <a:t>四级社区</a:t>
              </a:r>
              <a:endParaRPr lang="en-US" altLang="zh-CN" sz="100" b="1" dirty="0">
                <a:solidFill>
                  <a:schemeClr val="bg1"/>
                </a:solidFill>
                <a:latin typeface="微软雅黑" panose="020B0503020204020204" charset="-122"/>
                <a:ea typeface="微软雅黑" panose="020B0503020204020204" charset="-122"/>
              </a:endParaRPr>
            </a:p>
            <a:p>
              <a:r>
                <a:rPr lang="zh-CN" altLang="zh-CN" sz="100" b="1" dirty="0">
                  <a:solidFill>
                    <a:schemeClr val="bg1"/>
                  </a:solidFill>
                  <a:latin typeface="微软雅黑" panose="020B0503020204020204" charset="-122"/>
                  <a:ea typeface="微软雅黑" panose="020B0503020204020204" charset="-122"/>
                </a:rPr>
                <a:t>教育机构</a:t>
              </a:r>
              <a:endParaRPr lang="zh-CN" altLang="en-US" sz="100" dirty="0">
                <a:solidFill>
                  <a:schemeClr val="bg1"/>
                </a:solidFill>
                <a:latin typeface="Arial" panose="020B0604020202020204" pitchFamily="34" charset="0"/>
                <a:ea typeface="宋体" panose="02010600030101010101" pitchFamily="2" charset="-122"/>
              </a:endParaRPr>
            </a:p>
          </p:txBody>
        </p:sp>
      </p:grpSp>
      <p:grpSp>
        <p:nvGrpSpPr>
          <p:cNvPr id="64542" name="组合 46"/>
          <p:cNvGrpSpPr/>
          <p:nvPr/>
        </p:nvGrpSpPr>
        <p:grpSpPr>
          <a:xfrm>
            <a:off x="4163258" y="2345531"/>
            <a:ext cx="754380" cy="558404"/>
            <a:chOff x="7511751" y="2770202"/>
            <a:chExt cx="1341656" cy="992864"/>
          </a:xfrm>
        </p:grpSpPr>
        <p:sp>
          <p:nvSpPr>
            <p:cNvPr id="64543" name="Oval 15"/>
            <p:cNvSpPr/>
            <p:nvPr/>
          </p:nvSpPr>
          <p:spPr>
            <a:xfrm>
              <a:off x="7675571" y="2770202"/>
              <a:ext cx="992864" cy="992864"/>
            </a:xfrm>
            <a:prstGeom prst="ellipse">
              <a:avLst/>
            </a:prstGeom>
            <a:solidFill>
              <a:schemeClr val="tx2"/>
            </a:solidFill>
            <a:ln w="0" cap="flat" cmpd="sng">
              <a:solidFill>
                <a:srgbClr val="000000"/>
              </a:solidFill>
              <a:prstDash val="solid"/>
              <a:round/>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64544" name="矩形 41"/>
            <p:cNvSpPr/>
            <p:nvPr/>
          </p:nvSpPr>
          <p:spPr>
            <a:xfrm>
              <a:off x="7511751" y="2963258"/>
              <a:ext cx="1341656" cy="654852"/>
            </a:xfrm>
            <a:prstGeom prst="rect">
              <a:avLst/>
            </a:prstGeom>
            <a:noFill/>
            <a:ln w="9525">
              <a:noFill/>
            </a:ln>
          </p:spPr>
          <p:txBody>
            <a:bodyPr wrap="none" anchor="t">
              <a:spAutoFit/>
            </a:bodyPr>
            <a:p>
              <a:pPr algn="ctr"/>
              <a:r>
                <a:rPr lang="zh-CN" altLang="en-US" sz="900" b="1" dirty="0">
                  <a:solidFill>
                    <a:schemeClr val="bg1"/>
                  </a:solidFill>
                  <a:latin typeface="微软雅黑" panose="020B0503020204020204" charset="-122"/>
                  <a:ea typeface="微软雅黑" panose="020B0503020204020204" charset="-122"/>
                </a:rPr>
                <a:t>文化中心、</a:t>
              </a:r>
              <a:endParaRPr lang="en-US" altLang="zh-CN" sz="900" b="1" dirty="0">
                <a:solidFill>
                  <a:schemeClr val="bg1"/>
                </a:solidFill>
                <a:latin typeface="微软雅黑" panose="020B0503020204020204" charset="-122"/>
                <a:ea typeface="微软雅黑" panose="020B0503020204020204" charset="-122"/>
              </a:endParaRPr>
            </a:p>
            <a:p>
              <a:pPr algn="ctr"/>
              <a:r>
                <a:rPr lang="zh-CN" altLang="zh-CN" sz="900" b="1" dirty="0">
                  <a:solidFill>
                    <a:schemeClr val="bg1"/>
                  </a:solidFill>
                  <a:latin typeface="微软雅黑" panose="020B0503020204020204" charset="-122"/>
                  <a:ea typeface="微软雅黑" panose="020B0503020204020204" charset="-122"/>
                </a:rPr>
                <a:t>老年大学</a:t>
              </a:r>
              <a:endParaRPr lang="zh-CN" altLang="en-US" sz="900" dirty="0">
                <a:solidFill>
                  <a:schemeClr val="bg1"/>
                </a:solidFill>
                <a:latin typeface="Arial" panose="020B0604020202020204" pitchFamily="34" charset="0"/>
                <a:ea typeface="宋体" panose="02010600030101010101" pitchFamily="2" charset="-122"/>
              </a:endParaRPr>
            </a:p>
          </p:txBody>
        </p:sp>
      </p:grpSp>
      <p:grpSp>
        <p:nvGrpSpPr>
          <p:cNvPr id="64545" name="组合 45"/>
          <p:cNvGrpSpPr/>
          <p:nvPr/>
        </p:nvGrpSpPr>
        <p:grpSpPr>
          <a:xfrm>
            <a:off x="4220408" y="3053953"/>
            <a:ext cx="640080" cy="558403"/>
            <a:chOff x="7613393" y="3666227"/>
            <a:chExt cx="1138375" cy="992864"/>
          </a:xfrm>
        </p:grpSpPr>
        <p:sp>
          <p:nvSpPr>
            <p:cNvPr id="64546" name="Oval 15"/>
            <p:cNvSpPr/>
            <p:nvPr/>
          </p:nvSpPr>
          <p:spPr>
            <a:xfrm>
              <a:off x="7675571" y="3666227"/>
              <a:ext cx="992864" cy="992864"/>
            </a:xfrm>
            <a:prstGeom prst="ellipse">
              <a:avLst/>
            </a:prstGeom>
            <a:solidFill>
              <a:schemeClr val="tx2"/>
            </a:solidFill>
            <a:ln w="0" cap="flat" cmpd="sng">
              <a:solidFill>
                <a:srgbClr val="000000"/>
              </a:solidFill>
              <a:prstDash val="solid"/>
              <a:round/>
              <a:headEnd type="none" w="med" len="med"/>
              <a:tailEnd type="none" w="med" len="med"/>
            </a:ln>
          </p:spPr>
          <p:txBody>
            <a:bodyPr lIns="51435" tIns="25717" rIns="51435" bIns="25717" anchor="t"/>
            <a:p>
              <a:endParaRPr lang="zh-CN" altLang="en-US" sz="100" dirty="0">
                <a:latin typeface="Arial" panose="020B0604020202020204" pitchFamily="34" charset="0"/>
                <a:ea typeface="宋体" panose="02010600030101010101" pitchFamily="2" charset="-122"/>
              </a:endParaRPr>
            </a:p>
          </p:txBody>
        </p:sp>
        <p:sp>
          <p:nvSpPr>
            <p:cNvPr id="64547" name="矩形 42"/>
            <p:cNvSpPr/>
            <p:nvPr/>
          </p:nvSpPr>
          <p:spPr>
            <a:xfrm>
              <a:off x="7613393" y="3861683"/>
              <a:ext cx="1138375" cy="654853"/>
            </a:xfrm>
            <a:prstGeom prst="rect">
              <a:avLst/>
            </a:prstGeom>
            <a:noFill/>
            <a:ln w="9525">
              <a:noFill/>
            </a:ln>
          </p:spPr>
          <p:txBody>
            <a:bodyPr wrap="none" anchor="t">
              <a:spAutoFit/>
            </a:bodyPr>
            <a:p>
              <a:pPr algn="ctr"/>
              <a:r>
                <a:rPr lang="zh-CN" altLang="zh-CN" sz="900" b="1" dirty="0">
                  <a:solidFill>
                    <a:schemeClr val="bg1"/>
                  </a:solidFill>
                  <a:latin typeface="微软雅黑" panose="020B0503020204020204" charset="-122"/>
                  <a:ea typeface="微软雅黑" panose="020B0503020204020204" charset="-122"/>
                </a:rPr>
                <a:t>社会教育</a:t>
              </a:r>
              <a:endParaRPr lang="en-US" altLang="zh-CN" sz="900" b="1" dirty="0">
                <a:solidFill>
                  <a:schemeClr val="bg1"/>
                </a:solidFill>
                <a:latin typeface="微软雅黑" panose="020B0503020204020204" charset="-122"/>
                <a:ea typeface="微软雅黑" panose="020B0503020204020204" charset="-122"/>
              </a:endParaRPr>
            </a:p>
            <a:p>
              <a:pPr algn="ctr"/>
              <a:r>
                <a:rPr lang="zh-CN" altLang="zh-CN" sz="900" b="1" dirty="0">
                  <a:solidFill>
                    <a:schemeClr val="bg1"/>
                  </a:solidFill>
                  <a:latin typeface="微软雅黑" panose="020B0503020204020204" charset="-122"/>
                  <a:ea typeface="微软雅黑" panose="020B0503020204020204" charset="-122"/>
                </a:rPr>
                <a:t>培训机构</a:t>
              </a:r>
              <a:endParaRPr lang="zh-CN" altLang="en-US" sz="900" dirty="0">
                <a:solidFill>
                  <a:schemeClr val="bg1"/>
                </a:solidFill>
                <a:latin typeface="Arial" panose="020B0604020202020204" pitchFamily="34" charset="0"/>
                <a:ea typeface="宋体" panose="02010600030101010101" pitchFamily="2" charset="-122"/>
              </a:endParaRPr>
            </a:p>
          </p:txBody>
        </p:sp>
      </p:grpSp>
      <p:sp>
        <p:nvSpPr>
          <p:cNvPr id="53" name="加号 52"/>
          <p:cNvSpPr/>
          <p:nvPr/>
        </p:nvSpPr>
        <p:spPr>
          <a:xfrm>
            <a:off x="3526631" y="2768204"/>
            <a:ext cx="379810" cy="379810"/>
          </a:xfrm>
          <a:prstGeom prst="mathPlus">
            <a:avLst/>
          </a:prstGeom>
          <a:solidFill>
            <a:srgbClr val="21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1">
              <a:ln>
                <a:noFill/>
              </a:ln>
              <a:solidFill>
                <a:schemeClr val="lt1"/>
              </a:solidFill>
              <a:effectLst/>
              <a:uLnTx/>
              <a:uFillTx/>
              <a:latin typeface="+mn-lt"/>
              <a:ea typeface="+mn-ea"/>
              <a:cs typeface="+mn-cs"/>
            </a:endParaRPr>
          </a:p>
        </p:txBody>
      </p:sp>
      <p:sp>
        <p:nvSpPr>
          <p:cNvPr id="54" name="矩形 53"/>
          <p:cNvSpPr/>
          <p:nvPr/>
        </p:nvSpPr>
        <p:spPr>
          <a:xfrm>
            <a:off x="4220210" y="2039620"/>
            <a:ext cx="718820" cy="1989455"/>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1">
              <a:ln>
                <a:noFill/>
              </a:ln>
              <a:solidFill>
                <a:schemeClr val="lt1"/>
              </a:solidFill>
              <a:effectLst/>
              <a:uLnTx/>
              <a:uFillTx/>
              <a:latin typeface="+mn-lt"/>
              <a:ea typeface="+mn-ea"/>
              <a:cs typeface="+mn-cs"/>
            </a:endParaRPr>
          </a:p>
        </p:txBody>
      </p:sp>
      <p:sp>
        <p:nvSpPr>
          <p:cNvPr id="55" name="右箭头 54"/>
          <p:cNvSpPr/>
          <p:nvPr/>
        </p:nvSpPr>
        <p:spPr>
          <a:xfrm>
            <a:off x="5139929" y="2728913"/>
            <a:ext cx="238125" cy="33456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1">
              <a:ln>
                <a:noFill/>
              </a:ln>
              <a:solidFill>
                <a:schemeClr val="lt1"/>
              </a:solidFill>
              <a:effectLst/>
              <a:uLnTx/>
              <a:uFillTx/>
              <a:latin typeface="+mn-lt"/>
              <a:ea typeface="+mn-ea"/>
              <a:cs typeface="+mn-cs"/>
            </a:endParaRPr>
          </a:p>
        </p:txBody>
      </p:sp>
      <p:sp>
        <p:nvSpPr>
          <p:cNvPr id="56" name="右箭头 55"/>
          <p:cNvSpPr/>
          <p:nvPr/>
        </p:nvSpPr>
        <p:spPr>
          <a:xfrm rot="5400000">
            <a:off x="6265069" y="3126581"/>
            <a:ext cx="238125" cy="33575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1">
              <a:ln>
                <a:noFill/>
              </a:ln>
              <a:solidFill>
                <a:schemeClr val="lt1"/>
              </a:solidFill>
              <a:effectLst/>
              <a:uLnTx/>
              <a:uFillTx/>
              <a:latin typeface="+mn-lt"/>
              <a:ea typeface="+mn-ea"/>
              <a:cs typeface="+mn-cs"/>
            </a:endParaRPr>
          </a:p>
        </p:txBody>
      </p:sp>
      <p:sp>
        <p:nvSpPr>
          <p:cNvPr id="64552" name="文本框 8"/>
          <p:cNvSpPr txBox="1"/>
          <p:nvPr/>
        </p:nvSpPr>
        <p:spPr>
          <a:xfrm>
            <a:off x="2643188" y="2730818"/>
            <a:ext cx="1905000" cy="506730"/>
          </a:xfrm>
          <a:prstGeom prst="rect">
            <a:avLst/>
          </a:prstGeom>
          <a:noFill/>
          <a:ln w="9525">
            <a:noFill/>
          </a:ln>
        </p:spPr>
        <p:txBody>
          <a:bodyPr anchor="t">
            <a:spAutoFit/>
          </a:bodyPr>
          <a:p>
            <a:r>
              <a:rPr lang="zh-CN" altLang="zh-CN" sz="1350" b="1" dirty="0">
                <a:solidFill>
                  <a:schemeClr val="bg1"/>
                </a:solidFill>
                <a:latin typeface="微软雅黑" panose="020B0503020204020204" charset="-122"/>
                <a:ea typeface="微软雅黑" panose="020B0503020204020204" charset="-122"/>
              </a:rPr>
              <a:t>四级社区</a:t>
            </a:r>
            <a:endParaRPr lang="en-US" altLang="zh-CN" sz="1350" b="1" dirty="0">
              <a:solidFill>
                <a:schemeClr val="bg1"/>
              </a:solidFill>
              <a:latin typeface="微软雅黑" panose="020B0503020204020204" charset="-122"/>
              <a:ea typeface="微软雅黑" panose="020B0503020204020204" charset="-122"/>
            </a:endParaRPr>
          </a:p>
          <a:p>
            <a:r>
              <a:rPr lang="zh-CN" altLang="zh-CN" sz="1350" b="1" dirty="0">
                <a:solidFill>
                  <a:schemeClr val="bg1"/>
                </a:solidFill>
                <a:latin typeface="微软雅黑" panose="020B0503020204020204" charset="-122"/>
                <a:ea typeface="微软雅黑" panose="020B0503020204020204" charset="-122"/>
              </a:rPr>
              <a:t>教育机构</a:t>
            </a:r>
            <a:endParaRPr lang="zh-CN" altLang="en-US" sz="1350" dirty="0">
              <a:latin typeface="Arial" panose="020B0604020202020204" pitchFamily="34" charset="0"/>
              <a:ea typeface="宋体" panose="02010600030101010101" pitchFamily="2" charset="-122"/>
            </a:endParaRPr>
          </a:p>
        </p:txBody>
      </p:sp>
      <p:sp>
        <p:nvSpPr>
          <p:cNvPr id="2" name="文本框 1"/>
          <p:cNvSpPr txBox="1"/>
          <p:nvPr/>
        </p:nvSpPr>
        <p:spPr>
          <a:xfrm>
            <a:off x="3309620" y="3723640"/>
            <a:ext cx="2540000" cy="213995"/>
          </a:xfrm>
          <a:prstGeom prst="rect">
            <a:avLst/>
          </a:prstGeom>
          <a:noFill/>
        </p:spPr>
        <p:txBody>
          <a:bodyPr wrap="square" rtlCol="0" anchor="t">
            <a:spAutoFit/>
          </a:bodyPr>
          <a:p>
            <a:pPr algn="ctr"/>
            <a:r>
              <a:rPr lang="zh-CN" altLang="en-US" sz="800">
                <a:gradFill>
                  <a:gsLst>
                    <a:gs pos="0">
                      <a:srgbClr val="012D86"/>
                    </a:gs>
                    <a:gs pos="100000">
                      <a:srgbClr val="0E2557"/>
                    </a:gs>
                  </a:gsLst>
                  <a:lin scaled="0"/>
                </a:gradFill>
              </a:rPr>
              <a:t>。。。。。。</a:t>
            </a:r>
            <a:endParaRPr lang="zh-CN" altLang="en-US" sz="800">
              <a:gradFill>
                <a:gsLst>
                  <a:gs pos="0">
                    <a:srgbClr val="012D86"/>
                  </a:gs>
                  <a:gs pos="100000">
                    <a:srgbClr val="0E2557"/>
                  </a:gs>
                </a:gsLst>
                <a:lin scaled="0"/>
              </a:gradFill>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bk object 16"/>
          <p:cNvSpPr/>
          <p:nvPr/>
        </p:nvSpPr>
        <p:spPr>
          <a:xfrm>
            <a:off x="112" y="0"/>
            <a:ext cx="9163779" cy="5143500"/>
          </a:xfrm>
          <a:prstGeom prst="rect">
            <a:avLst/>
          </a:prstGeom>
          <a:blipFill>
            <a:blip r:embed="rId1" cstate="print"/>
            <a:srcRect/>
            <a:stretch>
              <a:fillRect l="-12655" r="1"/>
            </a:stretch>
          </a:blipFill>
        </p:spPr>
        <p:txBody>
          <a:bodyPr wrap="square" lIns="0" tIns="0" rIns="0" bIns="0" rtlCol="0"/>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dirty="0"/>
          </a:p>
        </p:txBody>
      </p:sp>
      <p:grpSp>
        <p:nvGrpSpPr>
          <p:cNvPr id="36" name="组合 35"/>
          <p:cNvGrpSpPr/>
          <p:nvPr/>
        </p:nvGrpSpPr>
        <p:grpSpPr>
          <a:xfrm>
            <a:off x="679981" y="536597"/>
            <a:ext cx="7924799" cy="3603172"/>
            <a:chOff x="769257" y="732971"/>
            <a:chExt cx="10522858" cy="4165601"/>
          </a:xfrm>
        </p:grpSpPr>
        <p:sp>
          <p:nvSpPr>
            <p:cNvPr id="37" name="圆角矩形 36"/>
            <p:cNvSpPr/>
            <p:nvPr/>
          </p:nvSpPr>
          <p:spPr>
            <a:xfrm>
              <a:off x="2902858" y="747485"/>
              <a:ext cx="2002971" cy="1291772"/>
            </a:xfrm>
            <a:prstGeom prst="roundRect">
              <a:avLst>
                <a:gd name="adj" fmla="val 65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38" name="圆角矩形 37"/>
            <p:cNvSpPr/>
            <p:nvPr/>
          </p:nvSpPr>
          <p:spPr>
            <a:xfrm>
              <a:off x="769257" y="761999"/>
              <a:ext cx="2002971" cy="1291772"/>
            </a:xfrm>
            <a:prstGeom prst="roundRect">
              <a:avLst>
                <a:gd name="adj" fmla="val 655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39" name="圆角矩形 38"/>
            <p:cNvSpPr/>
            <p:nvPr/>
          </p:nvSpPr>
          <p:spPr>
            <a:xfrm>
              <a:off x="5036557" y="747485"/>
              <a:ext cx="2002971" cy="1291772"/>
            </a:xfrm>
            <a:prstGeom prst="roundRect">
              <a:avLst>
                <a:gd name="adj" fmla="val 65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0" name="圆角矩形 39"/>
            <p:cNvSpPr/>
            <p:nvPr/>
          </p:nvSpPr>
          <p:spPr>
            <a:xfrm>
              <a:off x="9289144" y="732971"/>
              <a:ext cx="2002971" cy="1291772"/>
            </a:xfrm>
            <a:prstGeom prst="roundRect">
              <a:avLst>
                <a:gd name="adj" fmla="val 655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1" name="圆角矩形 40"/>
            <p:cNvSpPr/>
            <p:nvPr/>
          </p:nvSpPr>
          <p:spPr>
            <a:xfrm>
              <a:off x="7155543" y="747485"/>
              <a:ext cx="2002971" cy="1291772"/>
            </a:xfrm>
            <a:prstGeom prst="roundRect">
              <a:avLst>
                <a:gd name="adj" fmla="val 65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2" name="圆角矩形 41"/>
            <p:cNvSpPr/>
            <p:nvPr/>
          </p:nvSpPr>
          <p:spPr>
            <a:xfrm>
              <a:off x="9289144" y="2169885"/>
              <a:ext cx="2002971" cy="1291772"/>
            </a:xfrm>
            <a:prstGeom prst="roundRect">
              <a:avLst>
                <a:gd name="adj" fmla="val 65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3" name="圆角矩形 42"/>
            <p:cNvSpPr/>
            <p:nvPr/>
          </p:nvSpPr>
          <p:spPr>
            <a:xfrm>
              <a:off x="2902858" y="2184399"/>
              <a:ext cx="2002971" cy="1291772"/>
            </a:xfrm>
            <a:prstGeom prst="roundRect">
              <a:avLst>
                <a:gd name="adj" fmla="val 65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4" name="圆角矩形 43"/>
            <p:cNvSpPr/>
            <p:nvPr/>
          </p:nvSpPr>
          <p:spPr>
            <a:xfrm>
              <a:off x="770522" y="2173586"/>
              <a:ext cx="2002971" cy="1291772"/>
            </a:xfrm>
            <a:prstGeom prst="roundRect">
              <a:avLst>
                <a:gd name="adj" fmla="val 65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a:t>市民</a:t>
              </a:r>
              <a:endParaRPr lang="zh-CN" altLang="en-US" sz="2000"/>
            </a:p>
            <a:p>
              <a:pPr algn="ctr"/>
              <a:r>
                <a:rPr lang="zh-CN" altLang="en-US" sz="2000"/>
                <a:t>游学</a:t>
              </a:r>
              <a:endParaRPr lang="zh-CN" altLang="en-US" sz="2000"/>
            </a:p>
          </p:txBody>
        </p:sp>
        <p:sp>
          <p:nvSpPr>
            <p:cNvPr id="45" name="圆角矩形 44"/>
            <p:cNvSpPr/>
            <p:nvPr/>
          </p:nvSpPr>
          <p:spPr>
            <a:xfrm>
              <a:off x="5036557" y="2184399"/>
              <a:ext cx="2002971" cy="1291772"/>
            </a:xfrm>
            <a:prstGeom prst="roundRect">
              <a:avLst>
                <a:gd name="adj" fmla="val 6555"/>
              </a:avLst>
            </a:prstGeom>
            <a:solidFill>
              <a:srgbClr val="FEC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6" name="圆角矩形 45"/>
            <p:cNvSpPr/>
            <p:nvPr/>
          </p:nvSpPr>
          <p:spPr>
            <a:xfrm>
              <a:off x="7155543" y="3606799"/>
              <a:ext cx="2002971" cy="1291772"/>
            </a:xfrm>
            <a:prstGeom prst="roundRect">
              <a:avLst>
                <a:gd name="adj" fmla="val 65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7" name="圆角矩形 46"/>
            <p:cNvSpPr/>
            <p:nvPr/>
          </p:nvSpPr>
          <p:spPr>
            <a:xfrm>
              <a:off x="7155543" y="2184399"/>
              <a:ext cx="2002971" cy="1291772"/>
            </a:xfrm>
            <a:prstGeom prst="roundRect">
              <a:avLst>
                <a:gd name="adj" fmla="val 65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8" name="圆角矩形 47"/>
            <p:cNvSpPr/>
            <p:nvPr/>
          </p:nvSpPr>
          <p:spPr>
            <a:xfrm>
              <a:off x="9289144" y="3606799"/>
              <a:ext cx="2002971" cy="1291772"/>
            </a:xfrm>
            <a:prstGeom prst="roundRect">
              <a:avLst>
                <a:gd name="adj" fmla="val 6555"/>
              </a:avLst>
            </a:prstGeom>
            <a:solidFill>
              <a:srgbClr val="FED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pic>
          <p:nvPicPr>
            <p:cNvPr id="50" name="Picture 4" descr="K:\成都社区教育\T\20181024成都市学习型城市建设研讨会\素材\学城经典图片\熊猫课程—中西文化理解.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2858" y="747485"/>
              <a:ext cx="2002971" cy="1306286"/>
            </a:xfrm>
            <a:prstGeom prst="roundRect">
              <a:avLst>
                <a:gd name="adj" fmla="val 8059"/>
              </a:avLst>
            </a:prstGeom>
            <a:noFill/>
            <a:extLst>
              <a:ext uri="{909E8E84-426E-40DD-AFC4-6F175D3DCCD1}">
                <a14:hiddenFill xmlns:a14="http://schemas.microsoft.com/office/drawing/2010/main">
                  <a:solidFill>
                    <a:srgbClr val="FFFFFF"/>
                  </a:solidFill>
                </a14:hiddenFill>
              </a:ext>
            </a:extLst>
          </p:spPr>
        </p:pic>
        <p:pic>
          <p:nvPicPr>
            <p:cNvPr id="51" name="Picture 5" descr="K:\成都社区教育\T\20181024成都市学习型城市建设研讨会\素材\学城经典图片\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9143" y="2169885"/>
              <a:ext cx="2002971" cy="1320800"/>
            </a:xfrm>
            <a:prstGeom prst="roundRect">
              <a:avLst>
                <a:gd name="adj" fmla="val 4494"/>
              </a:avLst>
            </a:prstGeom>
            <a:noFill/>
            <a:extLst>
              <a:ext uri="{909E8E84-426E-40DD-AFC4-6F175D3DCCD1}">
                <a14:hiddenFill xmlns:a14="http://schemas.microsoft.com/office/drawing/2010/main">
                  <a:solidFill>
                    <a:srgbClr val="FFFFFF"/>
                  </a:solidFill>
                </a14:hiddenFill>
              </a:ext>
            </a:extLst>
          </p:spPr>
        </p:pic>
        <p:pic>
          <p:nvPicPr>
            <p:cNvPr id="52" name="Picture 6" descr="K:\成都社区教育\T\20181024成都市学习型城市建设研讨会\素材\学城经典图片\IMG_25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33"/>
            <a:stretch>
              <a:fillRect/>
            </a:stretch>
          </p:blipFill>
          <p:spPr bwMode="auto">
            <a:xfrm>
              <a:off x="7155543" y="2169885"/>
              <a:ext cx="2002971" cy="1320799"/>
            </a:xfrm>
            <a:prstGeom prst="roundRect">
              <a:avLst>
                <a:gd name="adj" fmla="val 7709"/>
              </a:avLst>
            </a:prstGeom>
            <a:noFill/>
            <a:extLst>
              <a:ext uri="{909E8E84-426E-40DD-AFC4-6F175D3DCCD1}">
                <a14:hiddenFill xmlns:a14="http://schemas.microsoft.com/office/drawing/2010/main">
                  <a:solidFill>
                    <a:srgbClr val="FFFFFF"/>
                  </a:solidFill>
                </a14:hiddenFill>
              </a:ext>
            </a:extLst>
          </p:spPr>
        </p:pic>
        <p:pic>
          <p:nvPicPr>
            <p:cNvPr id="53" name="Picture 7" descr="K:\成都社区教育\T\20181024成都市学习型城市建设研讨会\素材\学城经典图片\IMG_36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9144" y="3606800"/>
              <a:ext cx="2002971" cy="1291772"/>
            </a:xfrm>
            <a:prstGeom prst="roundRect">
              <a:avLst>
                <a:gd name="adj" fmla="val 6617"/>
              </a:avLst>
            </a:prstGeom>
            <a:noFill/>
            <a:extLst>
              <a:ext uri="{909E8E84-426E-40DD-AFC4-6F175D3DCCD1}">
                <a14:hiddenFill xmlns:a14="http://schemas.microsoft.com/office/drawing/2010/main">
                  <a:solidFill>
                    <a:srgbClr val="FFFFFF"/>
                  </a:solidFill>
                </a14:hiddenFill>
              </a:ext>
            </a:extLst>
          </p:spPr>
        </p:pic>
        <p:pic>
          <p:nvPicPr>
            <p:cNvPr id="54" name="Picture 8" descr="K:\成都社区教育\T\20181024成都市学习型城市建设研讨会\素材\学城经典图片\IMG_51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6556" y="2173671"/>
              <a:ext cx="2002971" cy="1317014"/>
            </a:xfrm>
            <a:prstGeom prst="roundRect">
              <a:avLst>
                <a:gd name="adj" fmla="val 5563"/>
              </a:avLst>
            </a:prstGeom>
            <a:noFill/>
            <a:extLst>
              <a:ext uri="{909E8E84-426E-40DD-AFC4-6F175D3DCCD1}">
                <a14:hiddenFill xmlns:a14="http://schemas.microsoft.com/office/drawing/2010/main">
                  <a:solidFill>
                    <a:srgbClr val="FFFFFF"/>
                  </a:solidFill>
                </a14:hiddenFill>
              </a:ext>
            </a:extLst>
          </p:spPr>
        </p:pic>
        <p:pic>
          <p:nvPicPr>
            <p:cNvPr id="55" name="Picture 9" descr="K:\成都社区教育\T\20181024成都市学习型城市建设研讨会\素材\学城经典图片\博物馆课程.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4254" y="741059"/>
              <a:ext cx="2014260" cy="1312712"/>
            </a:xfrm>
            <a:prstGeom prst="roundRect">
              <a:avLst>
                <a:gd name="adj" fmla="val 7207"/>
              </a:avLst>
            </a:prstGeom>
            <a:noFill/>
            <a:extLst>
              <a:ext uri="{909E8E84-426E-40DD-AFC4-6F175D3DCCD1}">
                <a14:hiddenFill xmlns:a14="http://schemas.microsoft.com/office/drawing/2010/main">
                  <a:solidFill>
                    <a:srgbClr val="FFFFFF"/>
                  </a:solidFill>
                </a14:hiddenFill>
              </a:ext>
            </a:extLst>
          </p:spPr>
        </p:pic>
        <p:pic>
          <p:nvPicPr>
            <p:cNvPr id="57" name="Picture 10" descr="K:\成都社区教育\T\20181024成都市学习型城市建设研讨会\素材\学城经典图片\照片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5542" y="3606799"/>
              <a:ext cx="2050621" cy="1291771"/>
            </a:xfrm>
            <a:prstGeom prst="roundRect">
              <a:avLst>
                <a:gd name="adj" fmla="val 7762"/>
              </a:avLst>
            </a:prstGeom>
            <a:noFill/>
            <a:extLst>
              <a:ext uri="{909E8E84-426E-40DD-AFC4-6F175D3DCCD1}">
                <a14:hiddenFill xmlns:a14="http://schemas.microsoft.com/office/drawing/2010/main">
                  <a:solidFill>
                    <a:srgbClr val="FFFFFF"/>
                  </a:solidFill>
                </a14:hiddenFill>
              </a:ext>
            </a:extLst>
          </p:spPr>
        </p:pic>
      </p:grpSp>
      <p:sp>
        <p:nvSpPr>
          <p:cNvPr id="58" name="TextBox 57"/>
          <p:cNvSpPr txBox="1"/>
          <p:nvPr/>
        </p:nvSpPr>
        <p:spPr>
          <a:xfrm>
            <a:off x="1096124" y="756060"/>
            <a:ext cx="716280" cy="737235"/>
          </a:xfrm>
          <a:prstGeom prst="rect">
            <a:avLst/>
          </a:prstGeom>
          <a:noFill/>
        </p:spPr>
        <p:txBody>
          <a:bodyPr wrap="none" rtlCol="0">
            <a:spAutoFit/>
          </a:bodyPr>
          <a:lstStyle/>
          <a:p>
            <a:r>
              <a:rPr lang="zh-CN" altLang="en-US" sz="2100" dirty="0" smtClean="0">
                <a:solidFill>
                  <a:schemeClr val="bg1"/>
                </a:solidFill>
              </a:rPr>
              <a:t>社区</a:t>
            </a:r>
            <a:endParaRPr lang="en-US" altLang="zh-CN" sz="2100" dirty="0" smtClean="0">
              <a:solidFill>
                <a:schemeClr val="bg1"/>
              </a:solidFill>
            </a:endParaRPr>
          </a:p>
          <a:p>
            <a:r>
              <a:rPr lang="zh-CN" altLang="en-US" sz="2100" dirty="0" smtClean="0">
                <a:solidFill>
                  <a:schemeClr val="bg1"/>
                </a:solidFill>
              </a:rPr>
              <a:t>雏鹰</a:t>
            </a:r>
            <a:endParaRPr lang="zh-CN" altLang="en-US" sz="2100" dirty="0">
              <a:solidFill>
                <a:schemeClr val="bg1"/>
              </a:solidFill>
            </a:endParaRPr>
          </a:p>
        </p:txBody>
      </p:sp>
      <p:sp>
        <p:nvSpPr>
          <p:cNvPr id="59" name="TextBox 58"/>
          <p:cNvSpPr txBox="1"/>
          <p:nvPr/>
        </p:nvSpPr>
        <p:spPr>
          <a:xfrm>
            <a:off x="2702946" y="1998965"/>
            <a:ext cx="716280" cy="737235"/>
          </a:xfrm>
          <a:prstGeom prst="rect">
            <a:avLst/>
          </a:prstGeom>
          <a:noFill/>
        </p:spPr>
        <p:txBody>
          <a:bodyPr wrap="none" rtlCol="0">
            <a:spAutoFit/>
          </a:bodyPr>
          <a:lstStyle/>
          <a:p>
            <a:r>
              <a:rPr lang="zh-CN" altLang="en-US" sz="2100" dirty="0" smtClean="0">
                <a:solidFill>
                  <a:schemeClr val="bg1"/>
                </a:solidFill>
              </a:rPr>
              <a:t>生态</a:t>
            </a:r>
            <a:endParaRPr lang="en-US" altLang="zh-CN" sz="2100" dirty="0" smtClean="0">
              <a:solidFill>
                <a:schemeClr val="bg1"/>
              </a:solidFill>
            </a:endParaRPr>
          </a:p>
          <a:p>
            <a:r>
              <a:rPr lang="zh-CN" altLang="en-US" sz="2100" dirty="0">
                <a:solidFill>
                  <a:schemeClr val="bg1"/>
                </a:solidFill>
              </a:rPr>
              <a:t>菜园</a:t>
            </a:r>
            <a:endParaRPr lang="zh-CN" altLang="en-US" sz="2100" dirty="0">
              <a:solidFill>
                <a:schemeClr val="bg1"/>
              </a:solidFill>
            </a:endParaRPr>
          </a:p>
        </p:txBody>
      </p:sp>
      <p:sp>
        <p:nvSpPr>
          <p:cNvPr id="60" name="TextBox 59"/>
          <p:cNvSpPr txBox="1"/>
          <p:nvPr/>
        </p:nvSpPr>
        <p:spPr>
          <a:xfrm>
            <a:off x="7226193" y="756060"/>
            <a:ext cx="1249680" cy="737235"/>
          </a:xfrm>
          <a:prstGeom prst="rect">
            <a:avLst/>
          </a:prstGeom>
          <a:noFill/>
        </p:spPr>
        <p:txBody>
          <a:bodyPr wrap="none" rtlCol="0">
            <a:spAutoFit/>
          </a:bodyPr>
          <a:lstStyle/>
          <a:p>
            <a:pPr algn="ctr"/>
            <a:r>
              <a:rPr lang="zh-CN" altLang="en-US" sz="2100" dirty="0" smtClean="0">
                <a:solidFill>
                  <a:schemeClr val="bg1"/>
                </a:solidFill>
              </a:rPr>
              <a:t>最成都</a:t>
            </a:r>
            <a:endParaRPr lang="en-US" altLang="zh-CN" sz="2100" dirty="0" smtClean="0">
              <a:solidFill>
                <a:schemeClr val="bg1"/>
              </a:solidFill>
            </a:endParaRPr>
          </a:p>
          <a:p>
            <a:pPr algn="ctr"/>
            <a:r>
              <a:rPr lang="zh-CN" altLang="en-US" sz="2100" dirty="0">
                <a:solidFill>
                  <a:schemeClr val="bg1"/>
                </a:solidFill>
              </a:rPr>
              <a:t>市民课堂</a:t>
            </a:r>
            <a:endParaRPr lang="zh-CN" altLang="en-US" sz="2100" dirty="0">
              <a:solidFill>
                <a:schemeClr val="bg1"/>
              </a:solidFill>
            </a:endParaRPr>
          </a:p>
        </p:txBody>
      </p:sp>
      <p:sp>
        <p:nvSpPr>
          <p:cNvPr id="61" name="矩形 60"/>
          <p:cNvSpPr/>
          <p:nvPr/>
        </p:nvSpPr>
        <p:spPr>
          <a:xfrm>
            <a:off x="680720" y="3258820"/>
            <a:ext cx="4808855" cy="645160"/>
          </a:xfrm>
          <a:prstGeom prst="rect">
            <a:avLst/>
          </a:prstGeom>
          <a:noFill/>
        </p:spPr>
        <p:txBody>
          <a:bodyPr wrap="square" rtlCol="0">
            <a:spAutoFit/>
          </a:bodyPr>
          <a:lstStyle/>
          <a:p>
            <a:r>
              <a:rPr lang="zh-CN" altLang="en-US" dirty="0"/>
              <a:t>近年来，多个特色项目获得“全国特别受百姓喜爱的终身学习品牌”称号。</a:t>
            </a:r>
            <a:endParaRPr lang="zh-CN" altLang="en-US" dirty="0"/>
          </a:p>
        </p:txBody>
      </p:sp>
      <p:sp>
        <p:nvSpPr>
          <p:cNvPr id="5" name="圆角矩形 4"/>
          <p:cNvSpPr/>
          <p:nvPr/>
        </p:nvSpPr>
        <p:spPr>
          <a:xfrm>
            <a:off x="7096973" y="3022383"/>
            <a:ext cx="1508444" cy="1117360"/>
          </a:xfrm>
          <a:prstGeom prst="roundRect">
            <a:avLst>
              <a:gd name="adj" fmla="val 65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a:t>能者</a:t>
            </a:r>
            <a:endParaRPr lang="zh-CN" altLang="en-US" sz="2000"/>
          </a:p>
          <a:p>
            <a:pPr algn="ctr"/>
            <a:r>
              <a:rPr lang="zh-CN" altLang="en-US" sz="2000"/>
              <a:t>为师</a:t>
            </a:r>
            <a:endParaRPr lang="zh-CN" altLang="en-US" sz="20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TextBox 12"/>
          <p:cNvSpPr txBox="1"/>
          <p:nvPr/>
        </p:nvSpPr>
        <p:spPr>
          <a:xfrm>
            <a:off x="2327672" y="1387079"/>
            <a:ext cx="4344590" cy="361315"/>
          </a:xfrm>
          <a:prstGeom prst="rect">
            <a:avLst/>
          </a:prstGeom>
          <a:noFill/>
          <a:ln w="9525">
            <a:noFill/>
          </a:ln>
        </p:spPr>
        <p:txBody>
          <a:bodyPr anchor="t">
            <a:spAutoFit/>
          </a:bodyPr>
          <a:p>
            <a:pPr>
              <a:lnSpc>
                <a:spcPct val="130000"/>
              </a:lnSpc>
            </a:pPr>
            <a:r>
              <a:rPr lang="zh-CN" altLang="en-US" sz="1350" dirty="0">
                <a:latin typeface="等线"/>
                <a:ea typeface="等线"/>
              </a:rPr>
              <a:t>   </a:t>
            </a:r>
            <a:endParaRPr lang="zh-CN" altLang="en-US" sz="1350" dirty="0">
              <a:latin typeface="等线"/>
              <a:ea typeface="等线"/>
            </a:endParaRPr>
          </a:p>
        </p:txBody>
      </p:sp>
      <p:pic>
        <p:nvPicPr>
          <p:cNvPr id="29698" name="Picture 2"/>
          <p:cNvPicPr>
            <a:picLocks noChangeAspect="1"/>
          </p:cNvPicPr>
          <p:nvPr/>
        </p:nvPicPr>
        <p:blipFill>
          <a:blip r:embed="rId1">
            <a:clrChange>
              <a:clrFrom>
                <a:srgbClr val="FFFFFF"/>
              </a:clrFrom>
              <a:clrTo>
                <a:srgbClr val="FFFFFF">
                  <a:alpha val="0"/>
                </a:srgbClr>
              </a:clrTo>
            </a:clrChange>
          </a:blip>
          <a:srcRect t="58067"/>
          <a:stretch>
            <a:fillRect/>
          </a:stretch>
        </p:blipFill>
        <p:spPr>
          <a:xfrm>
            <a:off x="0" y="2934970"/>
            <a:ext cx="9522460" cy="2209165"/>
          </a:xfrm>
          <a:prstGeom prst="rect">
            <a:avLst/>
          </a:prstGeom>
          <a:noFill/>
          <a:ln w="9525">
            <a:noFill/>
          </a:ln>
        </p:spPr>
      </p:pic>
      <p:sp>
        <p:nvSpPr>
          <p:cNvPr id="29699" name="文本框 1"/>
          <p:cNvSpPr txBox="1"/>
          <p:nvPr/>
        </p:nvSpPr>
        <p:spPr>
          <a:xfrm>
            <a:off x="2521744" y="1272779"/>
            <a:ext cx="4732735" cy="299085"/>
          </a:xfrm>
          <a:prstGeom prst="rect">
            <a:avLst/>
          </a:prstGeom>
          <a:noFill/>
          <a:ln w="9525">
            <a:noFill/>
          </a:ln>
        </p:spPr>
        <p:txBody>
          <a:bodyPr wrap="square" anchor="t">
            <a:spAutoFit/>
          </a:bodyPr>
          <a:p>
            <a:r>
              <a:rPr lang="zh-CN" altLang="en-US" sz="1350" dirty="0">
                <a:latin typeface="等线"/>
                <a:ea typeface="等线"/>
              </a:rPr>
              <a:t>    </a:t>
            </a:r>
            <a:endParaRPr lang="zh-CN" altLang="en-US" b="1" dirty="0">
              <a:latin typeface="等线"/>
              <a:ea typeface="等线"/>
            </a:endParaRPr>
          </a:p>
        </p:txBody>
      </p:sp>
      <p:grpSp>
        <p:nvGrpSpPr>
          <p:cNvPr id="29700" name="组合 11"/>
          <p:cNvGrpSpPr/>
          <p:nvPr/>
        </p:nvGrpSpPr>
        <p:grpSpPr>
          <a:xfrm>
            <a:off x="1316990" y="939165"/>
            <a:ext cx="6820535" cy="2188825"/>
            <a:chOff x="1019178" y="-453390"/>
            <a:chExt cx="9526900" cy="3073513"/>
          </a:xfrm>
        </p:grpSpPr>
        <p:sp>
          <p:nvSpPr>
            <p:cNvPr id="11" name="圆角矩形 10"/>
            <p:cNvSpPr/>
            <p:nvPr/>
          </p:nvSpPr>
          <p:spPr>
            <a:xfrm>
              <a:off x="1019178" y="-453390"/>
              <a:ext cx="9501500" cy="2653785"/>
            </a:xfrm>
            <a:prstGeom prst="roundRect">
              <a:avLst/>
            </a:prstGeom>
            <a:solidFill>
              <a:srgbClr val="D4C7A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fontAlgn="base">
                <a:buFont typeface="Arial" panose="020B0604020202020204" pitchFamily="34" charset="0"/>
                <a:buChar char="•"/>
              </a:pPr>
              <a:r>
                <a:rPr lang="zh-CN" altLang="en-US" strike="noStrike" noProof="1" dirty="0">
                  <a:solidFill>
                    <a:schemeClr val="tx1"/>
                  </a:solidFill>
                  <a:latin typeface="等线"/>
                  <a:ea typeface="等线"/>
                  <a:sym typeface="+mn-ea"/>
                </a:rPr>
                <a:t>成都始终坚持以推动</a:t>
              </a:r>
              <a:r>
                <a:rPr lang="zh-CN" altLang="en-US" strike="noStrike" noProof="1" dirty="0">
                  <a:solidFill>
                    <a:srgbClr val="FF0000"/>
                  </a:solidFill>
                  <a:latin typeface="等线"/>
                  <a:ea typeface="等线"/>
                  <a:sym typeface="+mn-ea"/>
                </a:rPr>
                <a:t>全民终身学习</a:t>
              </a:r>
              <a:r>
                <a:rPr lang="zh-CN" altLang="en-US" strike="noStrike" noProof="1" dirty="0">
                  <a:solidFill>
                    <a:schemeClr val="tx1"/>
                  </a:solidFill>
                  <a:latin typeface="等线"/>
                  <a:ea typeface="等线"/>
                  <a:sym typeface="+mn-ea"/>
                </a:rPr>
                <a:t>来熔铸城市新内涵，打造城市发展新动力。</a:t>
              </a:r>
              <a:endParaRPr lang="zh-CN" altLang="en-US" strike="noStrike" noProof="1" dirty="0">
                <a:solidFill>
                  <a:schemeClr val="tx1"/>
                </a:solidFill>
                <a:latin typeface="等线"/>
                <a:ea typeface="等线"/>
                <a:sym typeface="+mn-ea"/>
              </a:endParaRPr>
            </a:p>
            <a:p>
              <a:pPr marL="342900" indent="-342900" algn="l" fontAlgn="base">
                <a:buFont typeface="Arial" panose="020B0604020202020204" pitchFamily="34" charset="0"/>
                <a:buChar char="•"/>
              </a:pPr>
              <a:r>
                <a:rPr lang="zh-CN" altLang="en-US" strike="noStrike" noProof="1" dirty="0">
                  <a:solidFill>
                    <a:schemeClr val="tx1"/>
                  </a:solidFill>
                  <a:latin typeface="等线"/>
                  <a:ea typeface="等线"/>
                  <a:sym typeface="+mn-ea"/>
                </a:rPr>
                <a:t>以市民学习需求为中心，围绕城市可持续发展，通过</a:t>
              </a:r>
              <a:r>
                <a:rPr lang="en-US" altLang="zh-CN" strike="noStrike" noProof="1" dirty="0">
                  <a:solidFill>
                    <a:schemeClr val="tx1"/>
                  </a:solidFill>
                  <a:latin typeface="等线"/>
                  <a:ea typeface="等线"/>
                  <a:sym typeface="+mn-ea"/>
                </a:rPr>
                <a:t>“</a:t>
              </a:r>
              <a:r>
                <a:rPr lang="zh-CN" altLang="en-US" strike="noStrike" noProof="1" dirty="0">
                  <a:solidFill>
                    <a:schemeClr val="tx1"/>
                  </a:solidFill>
                  <a:latin typeface="等线"/>
                  <a:ea typeface="等线"/>
                  <a:sym typeface="+mn-ea"/>
                </a:rPr>
                <a:t>善学促善治</a:t>
              </a:r>
              <a:r>
                <a:rPr lang="en-US" altLang="zh-CN" strike="noStrike" noProof="1" dirty="0">
                  <a:solidFill>
                    <a:schemeClr val="tx1"/>
                  </a:solidFill>
                  <a:latin typeface="等线"/>
                  <a:ea typeface="等线"/>
                  <a:sym typeface="+mn-ea"/>
                </a:rPr>
                <a:t>”</a:t>
              </a:r>
              <a:r>
                <a:rPr lang="zh-CN" altLang="en-US" strike="noStrike" noProof="1" dirty="0">
                  <a:solidFill>
                    <a:schemeClr val="tx1"/>
                  </a:solidFill>
                  <a:latin typeface="等线"/>
                  <a:ea typeface="等线"/>
                  <a:sym typeface="+mn-ea"/>
                </a:rPr>
                <a:t>全力打造</a:t>
              </a:r>
              <a:r>
                <a:rPr lang="zh-CN" altLang="en-US" strike="noStrike" noProof="1" dirty="0">
                  <a:solidFill>
                    <a:srgbClr val="FF0000"/>
                  </a:solidFill>
                  <a:latin typeface="等线"/>
                  <a:ea typeface="等线"/>
                  <a:sym typeface="+mn-ea"/>
                </a:rPr>
                <a:t>学习共识普遍、学习体系完善、学习氛围浓郁</a:t>
              </a:r>
              <a:r>
                <a:rPr lang="zh-CN" altLang="en-US" strike="noStrike" noProof="1" dirty="0">
                  <a:solidFill>
                    <a:schemeClr val="tx1"/>
                  </a:solidFill>
                  <a:latin typeface="等线"/>
                  <a:ea typeface="等线"/>
                  <a:sym typeface="+mn-ea"/>
                </a:rPr>
                <a:t>的</a:t>
              </a:r>
              <a:r>
                <a:rPr lang="zh-CN" altLang="en-US" sz="2100" b="1" strike="noStrike" noProof="1" dirty="0">
                  <a:solidFill>
                    <a:schemeClr val="tx1"/>
                  </a:solidFill>
                  <a:latin typeface="等线"/>
                  <a:ea typeface="等线"/>
                  <a:sym typeface="+mn-ea"/>
                </a:rPr>
                <a:t>学习型城市</a:t>
              </a:r>
              <a:r>
                <a:rPr lang="zh-CN" altLang="en-US" b="1" strike="noStrike" noProof="1" dirty="0">
                  <a:solidFill>
                    <a:schemeClr val="tx1"/>
                  </a:solidFill>
                  <a:latin typeface="等线"/>
                  <a:ea typeface="等线"/>
                  <a:sym typeface="+mn-ea"/>
                </a:rPr>
                <a:t>。</a:t>
              </a:r>
              <a:endParaRPr lang="zh-CN" altLang="en-US" b="1" strike="noStrike" noProof="1" dirty="0">
                <a:solidFill>
                  <a:schemeClr val="tx1"/>
                </a:solidFill>
                <a:latin typeface="等线"/>
                <a:ea typeface="等线"/>
                <a:sym typeface="+mn-ea"/>
              </a:endParaRPr>
            </a:p>
          </p:txBody>
        </p:sp>
        <p:sp>
          <p:nvSpPr>
            <p:cNvPr id="29702" name="矩形 5"/>
            <p:cNvSpPr/>
            <p:nvPr/>
          </p:nvSpPr>
          <p:spPr>
            <a:xfrm>
              <a:off x="1661158" y="2200153"/>
              <a:ext cx="8884920" cy="419970"/>
            </a:xfrm>
            <a:prstGeom prst="rect">
              <a:avLst/>
            </a:prstGeom>
            <a:noFill/>
            <a:ln w="9525">
              <a:noFill/>
            </a:ln>
          </p:spPr>
          <p:txBody>
            <a:bodyPr wrap="square" anchor="t">
              <a:spAutoFit/>
            </a:bodyPr>
            <a:p>
              <a:r>
                <a:rPr lang="zh-CN" altLang="en-US" sz="1350" dirty="0">
                  <a:latin typeface="黑体" panose="02010609060101010101" pitchFamily="49" charset="-122"/>
                  <a:ea typeface="黑体" panose="02010609060101010101" pitchFamily="49" charset="-122"/>
                </a:rPr>
                <a:t>    </a:t>
              </a:r>
              <a:endParaRPr lang="zh-CN" altLang="en-US" sz="1350" dirty="0">
                <a:latin typeface="黑体" panose="02010609060101010101" pitchFamily="49" charset="-122"/>
                <a:ea typeface="黑体" panose="02010609060101010101" pitchFamily="49" charset="-122"/>
              </a:endParaRPr>
            </a:p>
          </p:txBody>
        </p:sp>
      </p:gr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lenovo36\Desktop\图片1.png"/>
          <p:cNvPicPr>
            <a:picLocks noChangeAspect="1" noChangeArrowheads="1"/>
          </p:cNvPicPr>
          <p:nvPr/>
        </p:nvPicPr>
        <p:blipFill>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9137650" cy="51323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lenovo36\Desktop\Nipic_11772468_20130225171720395162.png"/>
          <p:cNvPicPr>
            <a:picLocks noChangeAspect="1" noChangeArrowheads="1"/>
          </p:cNvPicPr>
          <p:nvPr/>
        </p:nvPicPr>
        <p:blipFill>
          <a:blip r:embed="rId3" cstate="print">
            <a:extLst>
              <a:ext uri="{28A0092B-C50C-407E-A947-70E740481C1C}">
                <a14:useLocalDpi xmlns:a14="http://schemas.microsoft.com/office/drawing/2010/main" val="0"/>
              </a:ext>
            </a:extLst>
          </a:blip>
          <a:srcRect l="19765" t="22125" r="55464"/>
          <a:stretch>
            <a:fillRect/>
          </a:stretch>
        </p:blipFill>
        <p:spPr bwMode="auto">
          <a:xfrm>
            <a:off x="8144177" y="-69003"/>
            <a:ext cx="1029083" cy="323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1" y="0"/>
            <a:ext cx="9156752"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1391028" y="1740636"/>
            <a:ext cx="6632090" cy="1014730"/>
          </a:xfrm>
          <a:prstGeom prst="rect">
            <a:avLst/>
          </a:prstGeom>
        </p:spPr>
        <p:txBody>
          <a:bodyPr wrap="square">
            <a:spAutoFit/>
          </a:bodyPr>
          <a:lstStyle/>
          <a:p>
            <a:endParaRPr lang="zh-CN" altLang="zh-CN" sz="2000" dirty="0">
              <a:solidFill>
                <a:srgbClr val="22544F"/>
              </a:solidFill>
              <a:latin typeface="方正小标宋_GBK" panose="03000509000000000000" pitchFamily="65" charset="-122"/>
              <a:ea typeface="方正小标宋_GBK" panose="03000509000000000000" pitchFamily="65" charset="-122"/>
            </a:endParaRPr>
          </a:p>
          <a:p>
            <a:endParaRPr lang="zh-CN" altLang="en-US" sz="2000" dirty="0">
              <a:solidFill>
                <a:srgbClr val="22544F"/>
              </a:solidFill>
              <a:latin typeface="黑体" panose="02010609060101010101" pitchFamily="49" charset="-122"/>
              <a:ea typeface="黑体" panose="02010609060101010101" pitchFamily="49" charset="-122"/>
            </a:endParaRPr>
          </a:p>
          <a:p>
            <a:pPr lvl="0"/>
            <a:endParaRPr lang="zh-CN" altLang="en-US" sz="2000" dirty="0">
              <a:solidFill>
                <a:srgbClr val="22544F"/>
              </a:solidFill>
              <a:latin typeface="方正小标宋_GBK" panose="03000509000000000000" pitchFamily="65" charset="-122"/>
              <a:ea typeface="方正小标宋_GBK" panose="03000509000000000000" pitchFamily="65" charset="-122"/>
            </a:endParaRPr>
          </a:p>
        </p:txBody>
      </p:sp>
      <p:sp>
        <p:nvSpPr>
          <p:cNvPr id="18" name="矩形 17"/>
          <p:cNvSpPr/>
          <p:nvPr/>
        </p:nvSpPr>
        <p:spPr>
          <a:xfrm>
            <a:off x="3241590" y="2151264"/>
            <a:ext cx="3840480" cy="829945"/>
          </a:xfrm>
          <a:prstGeom prst="rect">
            <a:avLst/>
          </a:prstGeom>
        </p:spPr>
        <p:txBody>
          <a:bodyPr wrap="none">
            <a:spAutoFit/>
          </a:bodyPr>
          <a:lstStyle/>
          <a:p>
            <a:r>
              <a:rPr lang="zh-CN" altLang="en-US" sz="2400" kern="100" dirty="0">
                <a:solidFill>
                  <a:srgbClr val="000000"/>
                </a:solidFill>
                <a:latin typeface="Calibri" panose="020F0502020204030204" pitchFamily="34" charset="0"/>
                <a:ea typeface="黑体" panose="02010609060101010101" pitchFamily="49" charset="-122"/>
              </a:rPr>
              <a:t>成渝地区终身教育协同发展</a:t>
            </a:r>
            <a:endParaRPr lang="zh-CN" altLang="en-US" sz="2400" kern="100" dirty="0">
              <a:solidFill>
                <a:srgbClr val="000000"/>
              </a:solidFill>
              <a:latin typeface="Calibri" panose="020F0502020204030204" pitchFamily="34" charset="0"/>
              <a:ea typeface="黑体" panose="02010609060101010101" pitchFamily="49" charset="-122"/>
            </a:endParaRPr>
          </a:p>
          <a:p>
            <a:r>
              <a:rPr lang="zh-CN" altLang="en-US" sz="2400" kern="100" dirty="0">
                <a:solidFill>
                  <a:srgbClr val="000000"/>
                </a:solidFill>
                <a:latin typeface="Calibri" panose="020F0502020204030204" pitchFamily="34" charset="0"/>
                <a:ea typeface="黑体" panose="02010609060101010101" pitchFamily="49" charset="-122"/>
              </a:rPr>
              <a:t>               实践与探索</a:t>
            </a:r>
            <a:endParaRPr lang="zh-CN" altLang="en-US" sz="2400" kern="100" dirty="0">
              <a:solidFill>
                <a:srgbClr val="000000"/>
              </a:solidFill>
              <a:latin typeface="Calibri" panose="020F0502020204030204" pitchFamily="34" charset="0"/>
              <a:ea typeface="黑体" panose="02010609060101010101" pitchFamily="49" charset="-122"/>
            </a:endParaRPr>
          </a:p>
        </p:txBody>
      </p:sp>
      <p:grpSp>
        <p:nvGrpSpPr>
          <p:cNvPr id="19" name="组合 18"/>
          <p:cNvGrpSpPr/>
          <p:nvPr/>
        </p:nvGrpSpPr>
        <p:grpSpPr>
          <a:xfrm>
            <a:off x="2404332" y="2082525"/>
            <a:ext cx="837257" cy="871490"/>
            <a:chOff x="6277738" y="1577036"/>
            <a:chExt cx="506291" cy="525363"/>
          </a:xfrm>
        </p:grpSpPr>
        <p:pic>
          <p:nvPicPr>
            <p:cNvPr id="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7738" y="1577036"/>
              <a:ext cx="506291" cy="52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6368195" y="1682312"/>
              <a:ext cx="325620" cy="314661"/>
            </a:xfrm>
            <a:prstGeom prst="rect">
              <a:avLst/>
            </a:prstGeom>
          </p:spPr>
          <p:txBody>
            <a:bodyPr wrap="none">
              <a:spAutoFit/>
            </a:bodyPr>
            <a:lstStyle/>
            <a:p>
              <a:pPr algn="ctr"/>
              <a:r>
                <a:rPr lang="zh-CN" altLang="en-US" sz="2800" dirty="0">
                  <a:solidFill>
                    <a:schemeClr val="bg1"/>
                  </a:solidFill>
                </a:rPr>
                <a:t>叁</a:t>
              </a:r>
              <a:endParaRPr lang="zh-CN" altLang="en-US" sz="2800" dirty="0">
                <a:solidFill>
                  <a:schemeClr val="bg1"/>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1905000" y="2056130"/>
            <a:ext cx="4436110" cy="4763770"/>
            <a:chOff x="-1464188" y="-426263"/>
            <a:chExt cx="4731248" cy="5181593"/>
          </a:xfrm>
        </p:grpSpPr>
        <p:grpSp>
          <p:nvGrpSpPr>
            <p:cNvPr id="23" name="组合 22"/>
            <p:cNvGrpSpPr/>
            <p:nvPr/>
          </p:nvGrpSpPr>
          <p:grpSpPr>
            <a:xfrm>
              <a:off x="-1464188" y="-189014"/>
              <a:ext cx="4545208" cy="4944344"/>
              <a:chOff x="-1464188" y="-333162"/>
              <a:chExt cx="4545208" cy="4944344"/>
            </a:xfrm>
          </p:grpSpPr>
          <p:grpSp>
            <p:nvGrpSpPr>
              <p:cNvPr id="9" name="组合 8"/>
              <p:cNvGrpSpPr/>
              <p:nvPr/>
            </p:nvGrpSpPr>
            <p:grpSpPr>
              <a:xfrm>
                <a:off x="-1464188" y="-333162"/>
                <a:ext cx="4170684" cy="3113407"/>
                <a:chOff x="-780691" y="142078"/>
                <a:chExt cx="3845302" cy="2789469"/>
              </a:xfrm>
            </p:grpSpPr>
            <p:pic>
              <p:nvPicPr>
                <p:cNvPr id="27" name="Picture 4" descr="K:\ppt\素材\png\花花草草\7.png"/>
                <p:cNvPicPr>
                  <a:picLocks noChangeAspect="1" noChangeArrowheads="1"/>
                </p:cNvPicPr>
                <p:nvPr/>
              </p:nvPicPr>
              <p:blipFill>
                <a:blip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0691" y="352882"/>
                  <a:ext cx="3845302" cy="2578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成都社区教育\T\社区教育中心\会议论坛\20190722都论\ppt\ppt素材\成都素材\缤纷成都\IMG_248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67" t="12753" r="38952" b="45488"/>
                <a:stretch>
                  <a:fillRect/>
                </a:stretch>
              </p:blipFill>
              <p:spPr bwMode="auto">
                <a:xfrm rot="20227640">
                  <a:off x="1497217" y="142078"/>
                  <a:ext cx="1114633" cy="1144266"/>
                </a:xfrm>
                <a:prstGeom prst="ellipse">
                  <a:avLst/>
                </a:prstGeom>
                <a:ln>
                  <a:noFill/>
                </a:ln>
                <a:effectLst>
                  <a:softEdge rad="127000"/>
                </a:effectLst>
                <a:extLst>
                  <a:ext uri="{909E8E84-426E-40DD-AFC4-6F175D3DCCD1}">
                    <a14:hiddenFill xmlns:a14="http://schemas.microsoft.com/office/drawing/2010/main">
                      <a:solidFill>
                        <a:srgbClr val="FFFFFF"/>
                      </a:solidFill>
                    </a14:hiddenFill>
                  </a:ext>
                </a:extLst>
              </p:spPr>
            </p:pic>
            <p:pic>
              <p:nvPicPr>
                <p:cNvPr id="34" name="Picture 2" descr="K:\成都社区教育\T\社区教育中心\会议论坛\20190722都论\ppt\ppt素材\成都素材\缤纷成都\IMG_24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67" t="12753" r="38952" b="45488"/>
                <a:stretch>
                  <a:fillRect/>
                </a:stretch>
              </p:blipFill>
              <p:spPr bwMode="auto">
                <a:xfrm rot="20227640">
                  <a:off x="689728" y="693726"/>
                  <a:ext cx="802388" cy="823721"/>
                </a:xfrm>
                <a:prstGeom prst="ellipse">
                  <a:avLst/>
                </a:prstGeom>
                <a:ln>
                  <a:noFill/>
                </a:ln>
                <a:effectLst>
                  <a:softEdge rad="127000"/>
                </a:effectLst>
                <a:extLst>
                  <a:ext uri="{909E8E84-426E-40DD-AFC4-6F175D3DCCD1}">
                    <a14:hiddenFill xmlns:a14="http://schemas.microsoft.com/office/drawing/2010/main">
                      <a:solidFill>
                        <a:srgbClr val="FFFFFF"/>
                      </a:solidFill>
                    </a14:hiddenFill>
                  </a:ext>
                </a:extLst>
              </p:spPr>
            </p:pic>
          </p:grpSp>
          <p:pic>
            <p:nvPicPr>
              <p:cNvPr id="37" name="Picture 8" descr="K:\ppt\素材\png\花花草草\3.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819" y="2710210"/>
                <a:ext cx="2048201" cy="190097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C:\Users\lenovo36\Desktop\11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53482">
              <a:off x="-665677" y="-426263"/>
              <a:ext cx="3932737" cy="453662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p:nvPr>
        </p:nvSpPr>
        <p:spPr>
          <a:xfrm>
            <a:off x="1165225" y="457835"/>
            <a:ext cx="3048635" cy="648335"/>
          </a:xfrm>
        </p:spPr>
        <p:txBody>
          <a:bodyPr/>
          <a:p>
            <a:r>
              <a:rPr lang="zh-CN" altLang="en-US" sz="1800" b="1" dirty="0">
                <a:solidFill>
                  <a:srgbClr val="003300"/>
                </a:solidFill>
                <a:latin typeface="微软雅黑" panose="020B0503020204020204" charset="-122"/>
                <a:ea typeface="微软雅黑" panose="020B0503020204020204" charset="-122"/>
                <a:cs typeface="+mn-cs"/>
              </a:rPr>
              <a:t>一、协同发展背景</a:t>
            </a:r>
            <a:endParaRPr lang="zh-CN" altLang="en-US"/>
          </a:p>
        </p:txBody>
      </p:sp>
      <p:sp>
        <p:nvSpPr>
          <p:cNvPr id="3" name="内容占位符 2"/>
          <p:cNvSpPr>
            <a:spLocks noGrp="1"/>
          </p:cNvSpPr>
          <p:nvPr>
            <p:ph idx="1"/>
          </p:nvPr>
        </p:nvSpPr>
        <p:spPr>
          <a:xfrm>
            <a:off x="2005330" y="1035685"/>
            <a:ext cx="6605905" cy="3931285"/>
          </a:xfrm>
        </p:spPr>
        <p:txBody>
          <a:bodyPr>
            <a:normAutofit fontScale="80000"/>
          </a:bodyPr>
          <a:p>
            <a:pPr marL="0" indent="0">
              <a:buNone/>
            </a:pPr>
            <a:r>
              <a:rPr lang="en-US" altLang="zh-CN"/>
              <a:t>      </a:t>
            </a:r>
            <a:r>
              <a:rPr lang="zh-CN" sz="2000" b="1">
                <a:latin typeface="Calibri" panose="020F0502020204030204" pitchFamily="34" charset="0"/>
                <a:ea typeface="宋体" panose="02010600030101010101" pitchFamily="2" charset="-122"/>
                <a:sym typeface="+mn-ea"/>
              </a:rPr>
              <a:t>同根同源的历史文化背景、相似的生活习惯，给重庆人和成都人建立起了割不断的情感纽带，一样深爱着火锅、串串。现在重庆成都间每天开行高铁动车</a:t>
            </a:r>
            <a:r>
              <a:rPr lang="en-US" altLang="zh-CN" sz="2000" b="1">
                <a:latin typeface="Calibri" panose="020F0502020204030204" pitchFamily="34" charset="0"/>
                <a:ea typeface="宋体" panose="02010600030101010101" pitchFamily="2" charset="-122"/>
                <a:sym typeface="+mn-ea"/>
              </a:rPr>
              <a:t>95</a:t>
            </a:r>
            <a:r>
              <a:rPr lang="zh-CN" sz="2000" b="1">
                <a:latin typeface="Calibri" panose="020F0502020204030204" pitchFamily="34" charset="0"/>
                <a:ea typeface="宋体" panose="02010600030101010101" pitchFamily="2" charset="-122"/>
                <a:sym typeface="+mn-ea"/>
              </a:rPr>
              <a:t>班次，</a:t>
            </a:r>
            <a:r>
              <a:rPr lang="en-US" altLang="zh-CN" sz="2000" b="1">
                <a:latin typeface="Calibri" panose="020F0502020204030204" pitchFamily="34" charset="0"/>
                <a:ea typeface="宋体" panose="02010600030101010101" pitchFamily="2" charset="-122"/>
                <a:sym typeface="+mn-ea"/>
              </a:rPr>
              <a:t>300</a:t>
            </a:r>
            <a:r>
              <a:rPr lang="zh-CN" altLang="en-US" sz="2000" b="1">
                <a:latin typeface="Calibri" panose="020F0502020204030204" pitchFamily="34" charset="0"/>
                <a:ea typeface="宋体" panose="02010600030101010101" pitchFamily="2" charset="-122"/>
                <a:sym typeface="+mn-ea"/>
              </a:rPr>
              <a:t>多公里的距离</a:t>
            </a:r>
            <a:r>
              <a:rPr lang="zh-CN" sz="2000" b="1">
                <a:latin typeface="Calibri" panose="020F0502020204030204" pitchFamily="34" charset="0"/>
                <a:ea typeface="宋体" panose="02010600030101010101" pitchFamily="2" charset="-122"/>
                <a:sym typeface="+mn-ea"/>
              </a:rPr>
              <a:t>通行时间只需</a:t>
            </a:r>
            <a:r>
              <a:rPr lang="en-US" altLang="zh-CN" sz="2000" b="1">
                <a:latin typeface="Calibri" panose="020F0502020204030204" pitchFamily="34" charset="0"/>
                <a:ea typeface="宋体" panose="02010600030101010101" pitchFamily="2" charset="-122"/>
                <a:sym typeface="+mn-ea"/>
              </a:rPr>
              <a:t>1—</a:t>
            </a:r>
            <a:r>
              <a:rPr lang="zh-CN" sz="2000" b="1">
                <a:latin typeface="Calibri" panose="020F0502020204030204" pitchFamily="34" charset="0"/>
                <a:ea typeface="宋体" panose="02010600030101010101" pitchFamily="2" charset="-122"/>
                <a:sym typeface="+mn-ea"/>
              </a:rPr>
              <a:t>1.5小时（最快</a:t>
            </a:r>
            <a:r>
              <a:rPr lang="en-US" altLang="zh-CN" sz="2000" b="1">
                <a:latin typeface="Calibri" panose="020F0502020204030204" pitchFamily="34" charset="0"/>
                <a:ea typeface="宋体" panose="02010600030101010101" pitchFamily="2" charset="-122"/>
                <a:sym typeface="+mn-ea"/>
              </a:rPr>
              <a:t>62</a:t>
            </a:r>
            <a:r>
              <a:rPr lang="zh-CN" altLang="en-US" sz="2000" b="1">
                <a:latin typeface="Calibri" panose="020F0502020204030204" pitchFamily="34" charset="0"/>
                <a:ea typeface="宋体" panose="02010600030101010101" pitchFamily="2" charset="-122"/>
                <a:sym typeface="+mn-ea"/>
              </a:rPr>
              <a:t>分钟）</a:t>
            </a:r>
            <a:r>
              <a:rPr lang="zh-CN" sz="2000" b="1">
                <a:latin typeface="Calibri" panose="020F0502020204030204" pitchFamily="34" charset="0"/>
                <a:ea typeface="宋体" panose="02010600030101010101" pitchFamily="2" charset="-122"/>
                <a:sym typeface="+mn-ea"/>
              </a:rPr>
              <a:t>。</a:t>
            </a:r>
            <a:endParaRPr lang="zh-CN" sz="2000" b="1">
              <a:latin typeface="Calibri" panose="020F0502020204030204" pitchFamily="34" charset="0"/>
              <a:ea typeface="宋体" panose="02010600030101010101" pitchFamily="2" charset="-122"/>
            </a:endParaRPr>
          </a:p>
          <a:p>
            <a:pPr marL="0" indent="0">
              <a:buNone/>
            </a:pPr>
            <a:r>
              <a:rPr lang="zh-CN" altLang="en-US" sz="2000" b="1"/>
              <a:t>       </a:t>
            </a:r>
            <a:endParaRPr lang="zh-CN" altLang="en-US" sz="2000" b="1"/>
          </a:p>
          <a:p>
            <a:pPr marL="0" indent="0">
              <a:buNone/>
            </a:pPr>
            <a:r>
              <a:rPr lang="zh-CN" altLang="en-US" sz="2000" b="1"/>
              <a:t>        </a:t>
            </a:r>
            <a:r>
              <a:rPr lang="en-US" altLang="zh-CN" sz="2000" b="1"/>
              <a:t>2020</a:t>
            </a:r>
            <a:r>
              <a:rPr lang="zh-CN" altLang="en-US" sz="2000" b="1"/>
              <a:t>年1月3日，习近平总书记主持召开中央财经委员会第六次会议并发表重要讲话，专题部署推动</a:t>
            </a:r>
            <a:r>
              <a:rPr lang="zh-CN" altLang="en-US" sz="2000" b="1">
                <a:solidFill>
                  <a:srgbClr val="FF0000"/>
                </a:solidFill>
              </a:rPr>
              <a:t>成渝地区双城经济圈建设</a:t>
            </a:r>
            <a:r>
              <a:rPr lang="zh-CN" altLang="en-US" sz="2000" b="1"/>
              <a:t>，使之上升为</a:t>
            </a:r>
            <a:r>
              <a:rPr lang="zh-CN" altLang="en-US" sz="2000" b="1">
                <a:solidFill>
                  <a:srgbClr val="FF0000"/>
                </a:solidFill>
              </a:rPr>
              <a:t>国家战略</a:t>
            </a:r>
            <a:r>
              <a:rPr lang="zh-CN" altLang="en-US" sz="2000" b="1"/>
              <a:t>。</a:t>
            </a:r>
            <a:r>
              <a:rPr lang="en-US" altLang="zh-CN" sz="2000" b="1"/>
              <a:t>10</a:t>
            </a:r>
            <a:r>
              <a:rPr lang="zh-CN" altLang="en-US" sz="2000" b="1"/>
              <a:t>月</a:t>
            </a:r>
            <a:r>
              <a:rPr lang="en-US" altLang="zh-CN" sz="2000" b="1"/>
              <a:t>16</a:t>
            </a:r>
            <a:r>
              <a:rPr lang="zh-CN" altLang="en-US" sz="2000" b="1"/>
              <a:t>日再次召开推进会。（</a:t>
            </a:r>
            <a:r>
              <a:rPr lang="en-US" altLang="zh-CN" sz="2000" b="1"/>
              <a:t>10</a:t>
            </a:r>
            <a:r>
              <a:rPr lang="zh-CN" altLang="en-US" sz="2000" b="1"/>
              <a:t>月</a:t>
            </a:r>
            <a:r>
              <a:rPr lang="en-US" altLang="zh-CN" sz="2000" b="1"/>
              <a:t>15</a:t>
            </a:r>
            <a:r>
              <a:rPr lang="zh-CN" altLang="en-US" sz="2000" b="1"/>
              <a:t>日首届成渝学习型城市建设高峰对话</a:t>
            </a:r>
            <a:r>
              <a:rPr lang="zh-CN" altLang="en-US" sz="2000" b="1"/>
              <a:t>）</a:t>
            </a:r>
            <a:endParaRPr lang="zh-CN" altLang="en-US" sz="2000" b="1"/>
          </a:p>
          <a:p>
            <a:pPr marL="0" indent="0">
              <a:buNone/>
            </a:pPr>
            <a:endParaRPr lang="zh-CN" altLang="en-US" sz="2000" b="1">
              <a:latin typeface="Calibri" panose="020F0502020204030204" pitchFamily="34" charset="0"/>
              <a:ea typeface="宋体" panose="02010600030101010101" pitchFamily="2" charset="-122"/>
              <a:sym typeface="+mn-ea"/>
            </a:endParaRPr>
          </a:p>
          <a:p>
            <a:pPr marL="0" indent="0">
              <a:buNone/>
            </a:pPr>
            <a:r>
              <a:rPr lang="zh-CN" sz="2000" b="1">
                <a:latin typeface="Calibri" panose="020F0502020204030204" pitchFamily="34" charset="0"/>
                <a:ea typeface="宋体" panose="02010600030101010101" pitchFamily="2" charset="-122"/>
                <a:sym typeface="+mn-ea"/>
              </a:rPr>
              <a:t>         在从“背向发展”，转变为“相向发展”，成渝“双城记”正在上演，成渝“双城生活”已成为现实两地在产业、能源、信息、开放通道、</a:t>
            </a:r>
            <a:r>
              <a:rPr lang="zh-CN" sz="2000" b="1">
                <a:solidFill>
                  <a:srgbClr val="FF0000"/>
                </a:solidFill>
                <a:latin typeface="Calibri" panose="020F0502020204030204" pitchFamily="34" charset="0"/>
                <a:ea typeface="宋体" panose="02010600030101010101" pitchFamily="2" charset="-122"/>
                <a:sym typeface="+mn-ea"/>
              </a:rPr>
              <a:t>教育文化</a:t>
            </a:r>
            <a:r>
              <a:rPr lang="zh-CN" sz="2000" b="1">
                <a:latin typeface="Calibri" panose="020F0502020204030204" pitchFamily="34" charset="0"/>
                <a:ea typeface="宋体" panose="02010600030101010101" pitchFamily="2" charset="-122"/>
                <a:sym typeface="+mn-ea"/>
              </a:rPr>
              <a:t>等方面的一体化程度也正不断提升，互动更频繁了，交往更密切了，发展更快速了。</a:t>
            </a:r>
            <a:endParaRPr lang="zh-CN" sz="2000" b="1">
              <a:latin typeface="Calibri" panose="020F0502020204030204" pitchFamily="34" charset="0"/>
              <a:ea typeface="宋体" panose="02010600030101010101" pitchFamily="2" charset="-122"/>
            </a:endParaRPr>
          </a:p>
          <a:p>
            <a:pPr marL="0" indent="0">
              <a:buNone/>
            </a:pPr>
            <a:endParaRPr lang="zh-CN" altLang="en-US" sz="2000" b="1">
              <a:latin typeface="Calibri" panose="020F050202020403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449070" y="664845"/>
            <a:ext cx="3807460" cy="388620"/>
          </a:xfrm>
        </p:spPr>
        <p:txBody>
          <a:bodyPr>
            <a:normAutofit fontScale="90000"/>
          </a:bodyPr>
          <a:p>
            <a:r>
              <a:rPr lang="zh-CN" altLang="en-US" sz="1800" b="1" dirty="0">
                <a:solidFill>
                  <a:srgbClr val="003300"/>
                </a:solidFill>
                <a:latin typeface="微软雅黑" panose="020B0503020204020204" charset="-122"/>
                <a:ea typeface="微软雅黑" panose="020B0503020204020204" charset="-122"/>
                <a:cs typeface="+mn-cs"/>
              </a:rPr>
              <a:t>二、终身教育协同一体化发展具体做法</a:t>
            </a:r>
            <a:endParaRPr lang="zh-CN" altLang="en-US" sz="1800" b="1" dirty="0">
              <a:solidFill>
                <a:srgbClr val="003300"/>
              </a:solidFill>
              <a:latin typeface="微软雅黑" panose="020B0503020204020204" charset="-122"/>
              <a:ea typeface="微软雅黑" panose="020B0503020204020204" charset="-122"/>
              <a:cs typeface="+mn-cs"/>
            </a:endParaRPr>
          </a:p>
        </p:txBody>
      </p:sp>
      <p:sp>
        <p:nvSpPr>
          <p:cNvPr id="3" name="内容占位符 2"/>
          <p:cNvSpPr>
            <a:spLocks noGrp="1"/>
          </p:cNvSpPr>
          <p:nvPr>
            <p:ph idx="1"/>
          </p:nvPr>
        </p:nvSpPr>
        <p:spPr>
          <a:xfrm>
            <a:off x="635000" y="1053465"/>
            <a:ext cx="7752715" cy="3394710"/>
          </a:xfrm>
        </p:spPr>
        <p:txBody>
          <a:bodyPr>
            <a:normAutofit lnSpcReduction="10000"/>
          </a:bodyPr>
          <a:p>
            <a:pPr marL="0" indent="0">
              <a:buNone/>
            </a:pPr>
            <a:r>
              <a:rPr lang="en-US" altLang="zh-CN" sz="1800" b="1"/>
              <a:t>       </a:t>
            </a:r>
            <a:r>
              <a:rPr lang="zh-CN" altLang="en-US" sz="1800" b="1"/>
              <a:t>（一）建立协同发展的机制 </a:t>
            </a:r>
            <a:endParaRPr lang="zh-CN" altLang="en-US" sz="1800" b="1"/>
          </a:p>
          <a:p>
            <a:pPr marL="0" indent="0">
              <a:buNone/>
            </a:pPr>
            <a:r>
              <a:rPr lang="zh-CN" altLang="en-US" sz="1800"/>
              <a:t>  </a:t>
            </a:r>
            <a:r>
              <a:rPr lang="en-US" altLang="zh-CN" sz="1800"/>
              <a:t>2020</a:t>
            </a:r>
            <a:r>
              <a:rPr lang="zh-CN" altLang="en-US" sz="1800"/>
              <a:t>年</a:t>
            </a:r>
            <a:r>
              <a:rPr lang="en-US" altLang="zh-CN" sz="1800"/>
              <a:t>4</a:t>
            </a:r>
            <a:r>
              <a:rPr lang="zh-CN" altLang="en-US" sz="1800"/>
              <a:t>月</a:t>
            </a:r>
            <a:r>
              <a:rPr lang="en-US" altLang="zh-CN" sz="1800"/>
              <a:t>27</a:t>
            </a:r>
            <a:r>
              <a:rPr lang="zh-CN" altLang="en-US" sz="1800"/>
              <a:t>日</a:t>
            </a:r>
            <a:r>
              <a:rPr lang="zh-CN" altLang="en-US" sz="1800"/>
              <a:t> ，川渝两地教育部门签署的《成渝地区双城经济圈建设教育协同发展框架协议》。    </a:t>
            </a:r>
            <a:r>
              <a:rPr lang="zh-CN" altLang="en-US" sz="1800">
                <a:sym typeface="+mn-ea"/>
              </a:rPr>
              <a:t>6月8日，</a:t>
            </a:r>
            <a:r>
              <a:rPr lang="zh-CN" altLang="en-US" sz="1800"/>
              <a:t>成渝地区双城经济圈内的三家</a:t>
            </a:r>
            <a:r>
              <a:rPr lang="zh-CN" altLang="en-US" sz="1800">
                <a:sym typeface="+mn-ea"/>
              </a:rPr>
              <a:t>省级电大</a:t>
            </a:r>
            <a:r>
              <a:rPr lang="zh-CN" altLang="en-US" sz="1800"/>
              <a:t>（四川、重庆、成都）共同发起成立“成渝地区双城经济圈电大教育联盟”。</a:t>
            </a:r>
            <a:endParaRPr lang="zh-CN" altLang="en-US" sz="1800"/>
          </a:p>
          <a:p>
            <a:pPr marL="0" indent="0">
              <a:buNone/>
            </a:pPr>
            <a:endParaRPr lang="zh-CN" altLang="en-US" sz="1800"/>
          </a:p>
        </p:txBody>
      </p:sp>
      <p:pic>
        <p:nvPicPr>
          <p:cNvPr id="195" name="图片 183" descr="IMG_256"/>
          <p:cNvPicPr>
            <a:picLocks noChangeAspect="1"/>
          </p:cNvPicPr>
          <p:nvPr/>
        </p:nvPicPr>
        <p:blipFill>
          <a:blip r:embed="rId1"/>
          <a:stretch>
            <a:fillRect/>
          </a:stretch>
        </p:blipFill>
        <p:spPr>
          <a:xfrm>
            <a:off x="635000" y="2258060"/>
            <a:ext cx="3844925" cy="2650490"/>
          </a:xfrm>
          <a:prstGeom prst="rect">
            <a:avLst/>
          </a:prstGeom>
          <a:noFill/>
          <a:ln w="9525">
            <a:noFill/>
          </a:ln>
        </p:spPr>
      </p:pic>
      <p:pic>
        <p:nvPicPr>
          <p:cNvPr id="198" name="图片 185" descr="IMG_258"/>
          <p:cNvPicPr>
            <a:picLocks noChangeAspect="1"/>
          </p:cNvPicPr>
          <p:nvPr/>
        </p:nvPicPr>
        <p:blipFill>
          <a:blip r:embed="rId2"/>
          <a:stretch>
            <a:fillRect/>
          </a:stretch>
        </p:blipFill>
        <p:spPr>
          <a:xfrm>
            <a:off x="4707255" y="2258060"/>
            <a:ext cx="3773805" cy="264985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7" name="图片 186" descr="IMG_259"/>
          <p:cNvPicPr>
            <a:picLocks noChangeAspect="1"/>
          </p:cNvPicPr>
          <p:nvPr>
            <p:ph idx="1"/>
          </p:nvPr>
        </p:nvPicPr>
        <p:blipFill>
          <a:blip r:embed="rId1"/>
          <a:stretch>
            <a:fillRect/>
          </a:stretch>
        </p:blipFill>
        <p:spPr>
          <a:xfrm>
            <a:off x="171450" y="1320800"/>
            <a:ext cx="3607435" cy="2880360"/>
          </a:xfrm>
          <a:prstGeom prst="rect">
            <a:avLst/>
          </a:prstGeom>
          <a:noFill/>
          <a:ln w="9525">
            <a:noFill/>
          </a:ln>
        </p:spPr>
      </p:pic>
      <p:sp>
        <p:nvSpPr>
          <p:cNvPr id="100" name="文本框 99"/>
          <p:cNvSpPr txBox="1"/>
          <p:nvPr/>
        </p:nvSpPr>
        <p:spPr>
          <a:xfrm>
            <a:off x="3992880" y="1157605"/>
            <a:ext cx="4610100" cy="4799965"/>
          </a:xfrm>
          <a:prstGeom prst="rect">
            <a:avLst/>
          </a:prstGeom>
          <a:noFill/>
          <a:ln w="9525">
            <a:noFill/>
          </a:ln>
        </p:spPr>
        <p:txBody>
          <a:bodyPr wrap="square">
            <a:spAutoFit/>
          </a:bodyPr>
          <a:p>
            <a:pPr indent="0"/>
            <a:r>
              <a:rPr lang="zh-CN" b="1">
                <a:solidFill>
                  <a:srgbClr val="FF0000"/>
                </a:solidFill>
                <a:cs typeface="方正仿宋简体" charset="0"/>
              </a:rPr>
              <a:t>联盟设立理事会：</a:t>
            </a:r>
            <a:r>
              <a:rPr lang="zh-CN" b="1">
                <a:cs typeface="方正仿宋简体" charset="0"/>
              </a:rPr>
              <a:t>理事会成员由联盟学校校长组成，理事长由联盟成员学校校长按照理事会确定的顺序轮值担任，理事会每年至少召开一次会议。</a:t>
            </a:r>
            <a:endParaRPr lang="zh-CN" b="1">
              <a:cs typeface="方正仿宋简体" charset="0"/>
            </a:endParaRPr>
          </a:p>
          <a:p>
            <a:pPr indent="0"/>
            <a:r>
              <a:rPr lang="zh-CN" b="1">
                <a:solidFill>
                  <a:srgbClr val="FF0000"/>
                </a:solidFill>
                <a:cs typeface="方正仿宋简体" charset="0"/>
              </a:rPr>
              <a:t>理事会下设秘书处：</a:t>
            </a:r>
            <a:r>
              <a:rPr lang="zh-CN" b="1">
                <a:cs typeface="方正仿宋简体" charset="0"/>
              </a:rPr>
              <a:t>联盟日常办事机构，接受理事会领导。秘书处设在当值理事长所在单位，具体负责联盟的日常事务，组织实施联盟发展规划和年度工作计划等。</a:t>
            </a:r>
            <a:endParaRPr lang="zh-CN" b="1">
              <a:cs typeface="方正仿宋简体" charset="0"/>
            </a:endParaRPr>
          </a:p>
          <a:p>
            <a:pPr indent="0"/>
            <a:r>
              <a:rPr lang="zh-CN" b="1">
                <a:solidFill>
                  <a:srgbClr val="FF0000"/>
                </a:solidFill>
                <a:cs typeface="方正仿宋简体" charset="0"/>
              </a:rPr>
              <a:t>合作领域：</a:t>
            </a:r>
            <a:r>
              <a:rPr lang="zh-CN" b="1">
                <a:cs typeface="方正仿宋简体" charset="0"/>
                <a:sym typeface="+mn-ea"/>
              </a:rPr>
              <a:t>队伍建设、</a:t>
            </a:r>
            <a:r>
              <a:rPr lang="zh-CN" b="1">
                <a:cs typeface="方正仿宋简体" charset="0"/>
              </a:rPr>
              <a:t>课程资源共建、社区教育、结对发展、学分银行、学习平台建设、科学研究、国际交流与合作等领域开展深入合作。</a:t>
            </a:r>
            <a:endParaRPr lang="zh-CN" b="1">
              <a:cs typeface="方正仿宋简体" charset="0"/>
            </a:endParaRPr>
          </a:p>
          <a:p>
            <a:pPr indent="0"/>
            <a:endParaRPr lang="zh-CN" altLang="en-US"/>
          </a:p>
          <a:p>
            <a:pPr indent="0"/>
            <a:endParaRPr lang="zh-CN" altLang="en-US"/>
          </a:p>
          <a:p>
            <a:pPr indent="0"/>
            <a:endParaRPr lang="zh-CN" altLang="en-US"/>
          </a:p>
          <a:p>
            <a:pPr indent="0"/>
            <a:endParaRPr lang="zh-CN" altLang="en-US"/>
          </a:p>
          <a:p>
            <a:pPr indent="0"/>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79755" y="605790"/>
            <a:ext cx="8192770" cy="3394710"/>
          </a:xfrm>
        </p:spPr>
        <p:txBody>
          <a:bodyPr/>
          <a:p>
            <a:pPr marL="0" indent="0">
              <a:buNone/>
            </a:pPr>
            <a:r>
              <a:rPr lang="en-US" altLang="zh-CN" sz="1800" b="1">
                <a:sym typeface="+mn-ea"/>
              </a:rPr>
              <a:t>             </a:t>
            </a:r>
            <a:r>
              <a:rPr lang="zh-CN" altLang="en-US" sz="1800" b="1">
                <a:sym typeface="+mn-ea"/>
              </a:rPr>
              <a:t>（二）联动发展方式（</a:t>
            </a:r>
            <a:r>
              <a:rPr lang="zh-CN" altLang="en-US" sz="1600" b="1">
                <a:sym typeface="+mn-ea"/>
              </a:rPr>
              <a:t>研讨会、</a:t>
            </a:r>
            <a:r>
              <a:rPr lang="zh-CN" altLang="en-US" sz="1600" b="1">
                <a:sym typeface="+mn-ea"/>
              </a:rPr>
              <a:t>主题活动、队伍建设、课题研究、区域结对等</a:t>
            </a:r>
            <a:r>
              <a:rPr lang="zh-CN" altLang="en-US" sz="1800" b="1">
                <a:sym typeface="+mn-ea"/>
              </a:rPr>
              <a:t>）</a:t>
            </a:r>
            <a:endParaRPr lang="zh-CN" altLang="en-US" sz="1800" b="1"/>
          </a:p>
          <a:p>
            <a:pPr marL="0" indent="0">
              <a:buNone/>
            </a:pPr>
            <a:r>
              <a:rPr lang="zh-CN" altLang="en-US" sz="1800">
                <a:sym typeface="+mn-ea"/>
              </a:rPr>
              <a:t>  </a:t>
            </a:r>
            <a:r>
              <a:rPr lang="zh-CN" altLang="en-US" sz="2000">
                <a:latin typeface="华文新魏" panose="02010800040101010101" charset="-122"/>
                <a:ea typeface="华文新魏" panose="02010800040101010101" charset="-122"/>
                <a:sym typeface="+mn-ea"/>
              </a:rPr>
              <a:t>主题活动</a:t>
            </a:r>
            <a:r>
              <a:rPr lang="zh-CN" altLang="en-US" sz="2000">
                <a:latin typeface="华文新魏" panose="02010800040101010101" charset="-122"/>
                <a:ea typeface="华文新魏" panose="02010800040101010101" charset="-122"/>
                <a:cs typeface="华文新魏" panose="02010800040101010101" charset="-122"/>
                <a:sym typeface="+mn-ea"/>
              </a:rPr>
              <a:t>：</a:t>
            </a:r>
            <a:endParaRPr lang="zh-CN" altLang="en-US" sz="2000">
              <a:latin typeface="华文新魏" panose="02010800040101010101" charset="-122"/>
              <a:ea typeface="华文新魏" panose="02010800040101010101" charset="-122"/>
              <a:cs typeface="华文新魏" panose="02010800040101010101" charset="-122"/>
              <a:sym typeface="+mn-ea"/>
            </a:endParaRPr>
          </a:p>
          <a:p>
            <a:pPr marL="0" indent="0">
              <a:buNone/>
            </a:pPr>
            <a:r>
              <a:rPr lang="zh-CN" altLang="en-US" sz="1800">
                <a:sym typeface="+mn-ea"/>
              </a:rPr>
              <a:t>   </a:t>
            </a:r>
            <a:r>
              <a:rPr lang="en-US" altLang="zh-CN" sz="1800">
                <a:sym typeface="+mn-ea"/>
              </a:rPr>
              <a:t>6</a:t>
            </a:r>
            <a:r>
              <a:rPr lang="zh-CN" altLang="en-US" sz="1800">
                <a:sym typeface="+mn-ea"/>
              </a:rPr>
              <a:t>月</a:t>
            </a:r>
            <a:r>
              <a:rPr lang="en-US" altLang="zh-CN" sz="1800">
                <a:sym typeface="+mn-ea"/>
              </a:rPr>
              <a:t>29</a:t>
            </a:r>
            <a:r>
              <a:rPr lang="zh-CN" altLang="en-US" sz="1800">
                <a:sym typeface="+mn-ea"/>
              </a:rPr>
              <a:t>日在重庆举行成渝地区双城经济圈电大教育联盟社区教育协同发展主题活动。四川省社区教育服务指导中心、重庆市社区教育服务指导中心和成都市终身教育促进办公室三方共同签署了</a:t>
            </a:r>
            <a:r>
              <a:rPr lang="zh-CN" altLang="en-US" sz="1800">
                <a:solidFill>
                  <a:srgbClr val="FF0000"/>
                </a:solidFill>
                <a:sym typeface="+mn-ea"/>
              </a:rPr>
              <a:t>《成渝地区双城经济圈电大教育联盟社区教育合作备忘录》《成渝地区双城经济圈电大教育联盟学分银行合作备忘录》</a:t>
            </a:r>
            <a:r>
              <a:rPr lang="zh-CN" altLang="en-US" sz="1800">
                <a:sym typeface="+mn-ea"/>
              </a:rPr>
              <a:t>。四川、成都与重庆市</a:t>
            </a:r>
            <a:r>
              <a:rPr lang="zh-CN" altLang="en-US" sz="1800">
                <a:solidFill>
                  <a:srgbClr val="FF0000"/>
                </a:solidFill>
                <a:sym typeface="+mn-ea"/>
              </a:rPr>
              <a:t>12对社区教育学院结对</a:t>
            </a:r>
            <a:r>
              <a:rPr lang="zh-CN" altLang="en-US" sz="1800">
                <a:sym typeface="+mn-ea"/>
              </a:rPr>
              <a:t>，并签署了联动发展的《社区教育协同发展战略合作框架协议》。</a:t>
            </a:r>
            <a:endParaRPr lang="zh-CN" altLang="en-US" sz="1800">
              <a:sym typeface="+mn-ea"/>
            </a:endParaRPr>
          </a:p>
        </p:txBody>
      </p:sp>
      <p:pic>
        <p:nvPicPr>
          <p:cNvPr id="4" name="图片 3" descr="2，"/>
          <p:cNvPicPr>
            <a:picLocks noChangeAspect="1"/>
          </p:cNvPicPr>
          <p:nvPr/>
        </p:nvPicPr>
        <p:blipFill>
          <a:blip r:embed="rId1"/>
          <a:stretch>
            <a:fillRect/>
          </a:stretch>
        </p:blipFill>
        <p:spPr>
          <a:xfrm>
            <a:off x="210185" y="2979420"/>
            <a:ext cx="3169285" cy="1980565"/>
          </a:xfrm>
          <a:prstGeom prst="rect">
            <a:avLst/>
          </a:prstGeom>
        </p:spPr>
      </p:pic>
      <p:pic>
        <p:nvPicPr>
          <p:cNvPr id="5" name="图片 4" descr="5"/>
          <p:cNvPicPr>
            <a:picLocks noChangeAspect="1"/>
          </p:cNvPicPr>
          <p:nvPr/>
        </p:nvPicPr>
        <p:blipFill>
          <a:blip r:embed="rId2"/>
          <a:stretch>
            <a:fillRect/>
          </a:stretch>
        </p:blipFill>
        <p:spPr>
          <a:xfrm>
            <a:off x="3514725" y="2979420"/>
            <a:ext cx="2728595" cy="1980565"/>
          </a:xfrm>
          <a:prstGeom prst="rect">
            <a:avLst/>
          </a:prstGeom>
        </p:spPr>
      </p:pic>
      <p:pic>
        <p:nvPicPr>
          <p:cNvPr id="6" name="图片 5" descr="11"/>
          <p:cNvPicPr>
            <a:picLocks noChangeAspect="1"/>
          </p:cNvPicPr>
          <p:nvPr/>
        </p:nvPicPr>
        <p:blipFill>
          <a:blip r:embed="rId3"/>
          <a:stretch>
            <a:fillRect/>
          </a:stretch>
        </p:blipFill>
        <p:spPr>
          <a:xfrm>
            <a:off x="6379210" y="2979420"/>
            <a:ext cx="2637790" cy="19805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lenovo36\Desktop\图片1.png"/>
          <p:cNvPicPr>
            <a:picLocks noChangeAspect="1" noChangeArrowheads="1"/>
          </p:cNvPicPr>
          <p:nvPr/>
        </p:nvPicPr>
        <p:blipFill rotWithShape="1">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b="30867"/>
          <a:stretch>
            <a:fillRect/>
          </a:stretch>
        </p:blipFill>
        <p:spPr bwMode="auto">
          <a:xfrm>
            <a:off x="0" y="0"/>
            <a:ext cx="9137650" cy="354818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1" y="0"/>
            <a:ext cx="9156752"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1391028" y="1740636"/>
            <a:ext cx="6632090" cy="1014730"/>
          </a:xfrm>
          <a:prstGeom prst="rect">
            <a:avLst/>
          </a:prstGeom>
        </p:spPr>
        <p:txBody>
          <a:bodyPr wrap="square">
            <a:spAutoFit/>
          </a:bodyPr>
          <a:lstStyle/>
          <a:p>
            <a:endParaRPr lang="zh-CN" altLang="zh-CN" sz="2000" dirty="0">
              <a:solidFill>
                <a:srgbClr val="22544F"/>
              </a:solidFill>
              <a:latin typeface="方正小标宋_GBK" panose="03000509000000000000" pitchFamily="65" charset="-122"/>
              <a:ea typeface="方正小标宋_GBK" panose="03000509000000000000" pitchFamily="65" charset="-122"/>
            </a:endParaRPr>
          </a:p>
          <a:p>
            <a:endParaRPr lang="zh-CN" altLang="en-US" sz="2000" dirty="0">
              <a:solidFill>
                <a:srgbClr val="22544F"/>
              </a:solidFill>
              <a:latin typeface="黑体" panose="02010609060101010101" pitchFamily="49" charset="-122"/>
              <a:ea typeface="黑体" panose="02010609060101010101" pitchFamily="49" charset="-122"/>
            </a:endParaRPr>
          </a:p>
          <a:p>
            <a:pPr lvl="0"/>
            <a:endParaRPr lang="zh-CN" altLang="en-US" sz="2000" dirty="0">
              <a:solidFill>
                <a:srgbClr val="22544F"/>
              </a:solidFill>
              <a:latin typeface="方正小标宋_GBK" panose="03000509000000000000" pitchFamily="65" charset="-122"/>
              <a:ea typeface="方正小标宋_GBK" panose="03000509000000000000" pitchFamily="65" charset="-122"/>
            </a:endParaRPr>
          </a:p>
        </p:txBody>
      </p:sp>
      <p:pic>
        <p:nvPicPr>
          <p:cNvPr id="10" name="图片 9"/>
          <p:cNvPicPr>
            <a:picLocks noChangeAspect="1"/>
          </p:cNvPicPr>
          <p:nvPr/>
        </p:nvPicPr>
        <p:blipFill>
          <a:blip r:embed="rId4" cstate="print"/>
          <a:stretch>
            <a:fillRect/>
          </a:stretch>
        </p:blipFill>
        <p:spPr>
          <a:xfrm>
            <a:off x="0" y="1183481"/>
            <a:ext cx="9144000" cy="1213247"/>
          </a:xfrm>
          <a:prstGeom prst="rect">
            <a:avLst/>
          </a:prstGeom>
          <a:noFill/>
          <a:ln w="9525">
            <a:noFill/>
          </a:ln>
        </p:spPr>
      </p:pic>
      <p:pic>
        <p:nvPicPr>
          <p:cNvPr id="11" name="Picture 5" descr="C:\Users\Administrator\Desktop\4.png"/>
          <p:cNvPicPr>
            <a:picLocks noChangeAspect="1"/>
          </p:cNvPicPr>
          <p:nvPr/>
        </p:nvPicPr>
        <p:blipFill>
          <a:blip r:embed="rId5" cstate="print"/>
          <a:stretch>
            <a:fillRect/>
          </a:stretch>
        </p:blipFill>
        <p:spPr>
          <a:xfrm>
            <a:off x="4466035" y="1104900"/>
            <a:ext cx="309563" cy="1371600"/>
          </a:xfrm>
          <a:prstGeom prst="rect">
            <a:avLst/>
          </a:prstGeom>
          <a:noFill/>
          <a:ln w="9525">
            <a:noFill/>
          </a:ln>
        </p:spPr>
      </p:pic>
      <p:pic>
        <p:nvPicPr>
          <p:cNvPr id="12" name="Picture 5" descr="C:\Users\Administrator\Desktop\4.png"/>
          <p:cNvPicPr>
            <a:picLocks noChangeAspect="1"/>
          </p:cNvPicPr>
          <p:nvPr/>
        </p:nvPicPr>
        <p:blipFill>
          <a:blip r:embed="rId6" cstate="print"/>
          <a:stretch>
            <a:fillRect/>
          </a:stretch>
        </p:blipFill>
        <p:spPr>
          <a:xfrm>
            <a:off x="4379119" y="1104900"/>
            <a:ext cx="309563" cy="1371600"/>
          </a:xfrm>
          <a:prstGeom prst="rect">
            <a:avLst/>
          </a:prstGeom>
          <a:noFill/>
          <a:ln w="9525">
            <a:noFill/>
          </a:ln>
        </p:spPr>
      </p:pic>
      <p:sp>
        <p:nvSpPr>
          <p:cNvPr id="15" name="TextBox 12"/>
          <p:cNvSpPr txBox="1"/>
          <p:nvPr/>
        </p:nvSpPr>
        <p:spPr>
          <a:xfrm>
            <a:off x="2703830" y="2888615"/>
            <a:ext cx="4142105" cy="1960880"/>
          </a:xfrm>
          <a:prstGeom prst="rect">
            <a:avLst/>
          </a:prstGeom>
          <a:noFill/>
          <a:ln w="9525">
            <a:noFill/>
          </a:ln>
        </p:spPr>
        <p:txBody>
          <a:bodyPr wrap="square">
            <a:spAutoFit/>
          </a:bodyPr>
          <a:lstStyle/>
          <a:p>
            <a:pPr>
              <a:lnSpc>
                <a:spcPct val="150000"/>
              </a:lnSpc>
            </a:pPr>
            <a:r>
              <a:rPr lang="zh-CN" altLang="en-US" sz="1350" dirty="0">
                <a:solidFill>
                  <a:schemeClr val="tx1"/>
                </a:solidFill>
                <a:latin typeface="黑体" panose="02010609060101010101" pitchFamily="49" charset="-122"/>
                <a:ea typeface="黑体" panose="02010609060101010101" pitchFamily="49" charset="-122"/>
              </a:rPr>
              <a:t>成都是中华文明的重要组成部分，</a:t>
            </a:r>
            <a:endParaRPr lang="en-US" altLang="zh-CN" sz="1350" dirty="0">
              <a:solidFill>
                <a:schemeClr val="tx1"/>
              </a:solidFill>
              <a:latin typeface="黑体" panose="02010609060101010101" pitchFamily="49" charset="-122"/>
              <a:ea typeface="黑体" panose="02010609060101010101" pitchFamily="49" charset="-122"/>
            </a:endParaRPr>
          </a:p>
          <a:p>
            <a:pPr>
              <a:lnSpc>
                <a:spcPct val="150000"/>
              </a:lnSpc>
            </a:pPr>
            <a:r>
              <a:rPr lang="zh-CN" altLang="en-US" sz="1350" dirty="0">
                <a:solidFill>
                  <a:schemeClr val="tx1"/>
                </a:solidFill>
                <a:latin typeface="黑体" panose="02010609060101010101" pitchFamily="49" charset="-122"/>
                <a:ea typeface="黑体" panose="02010609060101010101" pitchFamily="49" charset="-122"/>
              </a:rPr>
              <a:t>拥有</a:t>
            </a:r>
            <a:r>
              <a:rPr lang="en-US" altLang="zh-CN" sz="1350" dirty="0">
                <a:solidFill>
                  <a:schemeClr val="tx1"/>
                </a:solidFill>
                <a:latin typeface="黑体" panose="02010609060101010101" pitchFamily="49" charset="-122"/>
                <a:ea typeface="黑体" panose="02010609060101010101" pitchFamily="49" charset="-122"/>
              </a:rPr>
              <a:t>4500</a:t>
            </a:r>
            <a:r>
              <a:rPr lang="zh-CN" altLang="en-US" sz="1350" dirty="0">
                <a:solidFill>
                  <a:schemeClr val="tx1"/>
                </a:solidFill>
                <a:latin typeface="黑体" panose="02010609060101010101" pitchFamily="49" charset="-122"/>
                <a:ea typeface="黑体" panose="02010609060101010101" pitchFamily="49" charset="-122"/>
              </a:rPr>
              <a:t>年城市文明史、</a:t>
            </a:r>
            <a:r>
              <a:rPr lang="en-US" altLang="zh-CN" sz="1350" dirty="0">
                <a:solidFill>
                  <a:schemeClr val="tx1"/>
                </a:solidFill>
                <a:latin typeface="黑体" panose="02010609060101010101" pitchFamily="49" charset="-122"/>
                <a:ea typeface="黑体" panose="02010609060101010101" pitchFamily="49" charset="-122"/>
              </a:rPr>
              <a:t>2300</a:t>
            </a:r>
            <a:r>
              <a:rPr lang="zh-CN" altLang="en-US" sz="1350" dirty="0">
                <a:solidFill>
                  <a:schemeClr val="tx1"/>
                </a:solidFill>
                <a:latin typeface="黑体" panose="02010609060101010101" pitchFamily="49" charset="-122"/>
                <a:ea typeface="黑体" panose="02010609060101010101" pitchFamily="49" charset="-122"/>
              </a:rPr>
              <a:t>年建城史，</a:t>
            </a:r>
            <a:endParaRPr lang="en-US" altLang="zh-CN" sz="1350" dirty="0">
              <a:solidFill>
                <a:schemeClr val="tx1"/>
              </a:solidFill>
              <a:latin typeface="黑体" panose="02010609060101010101" pitchFamily="49" charset="-122"/>
              <a:ea typeface="黑体" panose="02010609060101010101" pitchFamily="49" charset="-122"/>
            </a:endParaRPr>
          </a:p>
          <a:p>
            <a:pPr>
              <a:lnSpc>
                <a:spcPct val="150000"/>
              </a:lnSpc>
            </a:pPr>
            <a:r>
              <a:rPr lang="zh-CN" altLang="en-US" sz="1350" dirty="0">
                <a:solidFill>
                  <a:schemeClr val="tx1"/>
                </a:solidFill>
                <a:latin typeface="黑体" panose="02010609060101010101" pitchFamily="49" charset="-122"/>
                <a:ea typeface="黑体" panose="02010609060101010101" pitchFamily="49" charset="-122"/>
              </a:rPr>
              <a:t>是古蜀文明重要的发源地，</a:t>
            </a:r>
            <a:endParaRPr lang="en-US" altLang="zh-CN" sz="1350" dirty="0">
              <a:solidFill>
                <a:schemeClr val="tx1"/>
              </a:solidFill>
              <a:latin typeface="黑体" panose="02010609060101010101" pitchFamily="49" charset="-122"/>
              <a:ea typeface="黑体" panose="02010609060101010101" pitchFamily="49" charset="-122"/>
            </a:endParaRPr>
          </a:p>
          <a:p>
            <a:pPr>
              <a:lnSpc>
                <a:spcPct val="150000"/>
              </a:lnSpc>
            </a:pPr>
            <a:r>
              <a:rPr lang="zh-CN" altLang="en-US" sz="1350" dirty="0">
                <a:solidFill>
                  <a:schemeClr val="tx1"/>
                </a:solidFill>
                <a:latin typeface="黑体" panose="02010609060101010101" pitchFamily="49" charset="-122"/>
                <a:ea typeface="黑体" panose="02010609060101010101" pitchFamily="49" charset="-122"/>
              </a:rPr>
              <a:t>长江上游古文明的中心，</a:t>
            </a:r>
            <a:endParaRPr lang="en-US" altLang="zh-CN" sz="1350" dirty="0">
              <a:solidFill>
                <a:schemeClr val="tx1"/>
              </a:solidFill>
              <a:latin typeface="黑体" panose="02010609060101010101" pitchFamily="49" charset="-122"/>
              <a:ea typeface="黑体" panose="02010609060101010101" pitchFamily="49" charset="-122"/>
            </a:endParaRPr>
          </a:p>
          <a:p>
            <a:pPr>
              <a:lnSpc>
                <a:spcPct val="150000"/>
              </a:lnSpc>
            </a:pPr>
            <a:r>
              <a:rPr lang="zh-CN" altLang="en-US" sz="1350" dirty="0">
                <a:solidFill>
                  <a:schemeClr val="tx1"/>
                </a:solidFill>
                <a:latin typeface="黑体" panose="02010609060101010101" pitchFamily="49" charset="-122"/>
                <a:ea typeface="黑体" panose="02010609060101010101" pitchFamily="49" charset="-122"/>
              </a:rPr>
              <a:t>在历史长河中创造了多个中国之最和世界之最。</a:t>
            </a:r>
            <a:endParaRPr lang="zh-CN" altLang="en-US" sz="1350" dirty="0">
              <a:solidFill>
                <a:schemeClr val="tx1"/>
              </a:solidFill>
              <a:latin typeface="黑体" panose="02010609060101010101" pitchFamily="49" charset="-122"/>
              <a:ea typeface="黑体" panose="02010609060101010101" pitchFamily="49" charset="-122"/>
            </a:endParaRPr>
          </a:p>
          <a:p>
            <a:pPr>
              <a:lnSpc>
                <a:spcPct val="150000"/>
              </a:lnSpc>
            </a:pPr>
            <a:r>
              <a:rPr lang="zh-CN" altLang="en-US" sz="1350" dirty="0">
                <a:solidFill>
                  <a:srgbClr val="FF0000"/>
                </a:solidFill>
                <a:latin typeface="黑体" panose="02010609060101010101" pitchFamily="49" charset="-122"/>
                <a:ea typeface="黑体" panose="02010609060101010101" pitchFamily="49" charset="-122"/>
              </a:rPr>
              <a:t>成都一座</a:t>
            </a:r>
            <a:r>
              <a:rPr lang="en-US" altLang="zh-CN" sz="1350" dirty="0">
                <a:solidFill>
                  <a:srgbClr val="FF0000"/>
                </a:solidFill>
                <a:latin typeface="黑体" panose="02010609060101010101" pitchFamily="49" charset="-122"/>
                <a:ea typeface="黑体" panose="02010609060101010101" pitchFamily="49" charset="-122"/>
              </a:rPr>
              <a:t>“</a:t>
            </a:r>
            <a:r>
              <a:rPr lang="zh-CN" altLang="en-US" sz="1350" dirty="0">
                <a:solidFill>
                  <a:srgbClr val="FF0000"/>
                </a:solidFill>
                <a:latin typeface="黑体" panose="02010609060101010101" pitchFamily="49" charset="-122"/>
                <a:ea typeface="黑体" panose="02010609060101010101" pitchFamily="49" charset="-122"/>
              </a:rPr>
              <a:t>出门可见雪山的公园城市</a:t>
            </a:r>
            <a:r>
              <a:rPr lang="en-US" altLang="zh-CN" sz="1350" dirty="0">
                <a:solidFill>
                  <a:srgbClr val="FF0000"/>
                </a:solidFill>
                <a:latin typeface="黑体" panose="02010609060101010101" pitchFamily="49" charset="-122"/>
                <a:ea typeface="黑体" panose="02010609060101010101" pitchFamily="49" charset="-122"/>
              </a:rPr>
              <a:t>”</a:t>
            </a:r>
            <a:r>
              <a:rPr lang="zh-CN" altLang="en-US" sz="1350" dirty="0">
                <a:solidFill>
                  <a:srgbClr val="FF0000"/>
                </a:solidFill>
                <a:latin typeface="黑体" panose="02010609060101010101" pitchFamily="49" charset="-122"/>
                <a:ea typeface="黑体" panose="02010609060101010101" pitchFamily="49" charset="-122"/>
              </a:rPr>
              <a:t>！</a:t>
            </a:r>
            <a:endParaRPr lang="zh-CN" altLang="en-US" sz="135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afterEffect">
                                  <p:stCondLst>
                                    <p:cond delay="500"/>
                                  </p:stCondLst>
                                  <p:childTnLst>
                                    <p:animMotion origin="layout" path="M -0.00781 0 L -0.48125 0 " pathEditMode="relative" rAng="0" ptsTypes="AA">
                                      <p:cBhvr>
                                        <p:cTn id="6" dur="10000" fill="hold"/>
                                        <p:tgtEl>
                                          <p:spTgt spid="12"/>
                                        </p:tgtEl>
                                        <p:attrNameLst>
                                          <p:attrName>ppt_x</p:attrName>
                                          <p:attrName>ppt_y</p:attrName>
                                        </p:attrNameLst>
                                      </p:cBhvr>
                                      <p:rCtr x="-2367200" y="0"/>
                                    </p:animMotion>
                                  </p:childTnLst>
                                </p:cTn>
                              </p:par>
                              <p:par>
                                <p:cTn id="7" presetID="63" presetClass="path" presetSubtype="0" fill="hold" nodeType="withEffect">
                                  <p:stCondLst>
                                    <p:cond delay="500"/>
                                  </p:stCondLst>
                                  <p:childTnLst>
                                    <p:animMotion origin="layout" path="M -0.00469 0 L 0.47734 0 " pathEditMode="relative" rAng="0" ptsTypes="AA">
                                      <p:cBhvr>
                                        <p:cTn id="8" dur="10000" fill="hold"/>
                                        <p:tgtEl>
                                          <p:spTgt spid="11"/>
                                        </p:tgtEl>
                                        <p:attrNameLst>
                                          <p:attrName>ppt_x</p:attrName>
                                          <p:attrName>ppt_y</p:attrName>
                                        </p:attrNameLst>
                                      </p:cBhvr>
                                      <p:rCtr x="2410200" y="0"/>
                                    </p:animMotion>
                                  </p:childTnLst>
                                </p:cTn>
                              </p:par>
                              <p:par>
                                <p:cTn id="9" presetID="16" presetClass="entr" presetSubtype="37"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11000"/>
                                        <p:tgtEl>
                                          <p:spTgt spid="1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1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24205" y="998855"/>
            <a:ext cx="7894955" cy="3394710"/>
          </a:xfrm>
        </p:spPr>
        <p:txBody>
          <a:bodyPr/>
          <a:p>
            <a:pPr marL="0" algn="l">
              <a:buClrTx/>
              <a:buSzTx/>
              <a:buNone/>
            </a:pPr>
            <a:r>
              <a:rPr lang="zh-CN" altLang="en-US" sz="2000">
                <a:latin typeface="华文新魏" panose="02010800040101010101" charset="-122"/>
                <a:ea typeface="华文新魏" panose="02010800040101010101" charset="-122"/>
                <a:cs typeface="华文新魏" panose="02010800040101010101" charset="-122"/>
              </a:rPr>
              <a:t>主题活动：</a:t>
            </a:r>
            <a:endParaRPr lang="zh-CN" altLang="en-US" sz="2000">
              <a:latin typeface="华文新魏" panose="02010800040101010101" charset="-122"/>
              <a:ea typeface="华文新魏" panose="02010800040101010101" charset="-122"/>
              <a:cs typeface="华文新魏" panose="02010800040101010101" charset="-122"/>
            </a:endParaRPr>
          </a:p>
          <a:p>
            <a:pPr marL="0" indent="0">
              <a:buNone/>
            </a:pPr>
            <a:r>
              <a:rPr lang="en-US" altLang="zh-CN" sz="1800"/>
              <a:t>         10</a:t>
            </a:r>
            <a:r>
              <a:rPr lang="zh-CN" altLang="en-US" sz="1800"/>
              <a:t>月</a:t>
            </a:r>
            <a:r>
              <a:rPr lang="en-US" altLang="zh-CN" sz="1800"/>
              <a:t>15</a:t>
            </a:r>
            <a:r>
              <a:rPr lang="zh-CN" altLang="en-US" sz="1800"/>
              <a:t>日，在成都举行</a:t>
            </a:r>
            <a:r>
              <a:rPr lang="zh-CN" altLang="en-US" sz="1800">
                <a:solidFill>
                  <a:srgbClr val="FF0000"/>
                </a:solidFill>
              </a:rPr>
              <a:t>首届“成渝地区双城经济圈学习型城市建设高峰对话”</a:t>
            </a:r>
            <a:r>
              <a:rPr lang="zh-CN" altLang="en-US" sz="1800"/>
              <a:t>。邀请京津冀地区、长江三角洲区域、粤港澳大湾区、成德眉资区域及四川、重庆等地的终身教育代表，就学习型城市建设、老年教育、社区教育、终身学习、市民数字化学习等议题进行了专家主题报告和互动对话。</a:t>
            </a:r>
            <a:endParaRPr lang="zh-CN" altLang="en-US" sz="1800"/>
          </a:p>
          <a:p>
            <a:pPr marL="0" indent="0">
              <a:buNone/>
            </a:pPr>
            <a:endParaRPr lang="zh-CN" altLang="en-US" sz="1800"/>
          </a:p>
        </p:txBody>
      </p:sp>
      <p:pic>
        <p:nvPicPr>
          <p:cNvPr id="6" name="图片 1" descr="IMG_256"/>
          <p:cNvPicPr>
            <a:picLocks noChangeAspect="1"/>
          </p:cNvPicPr>
          <p:nvPr/>
        </p:nvPicPr>
        <p:blipFill>
          <a:blip r:embed="rId1"/>
          <a:stretch>
            <a:fillRect/>
          </a:stretch>
        </p:blipFill>
        <p:spPr>
          <a:xfrm>
            <a:off x="936625" y="2770505"/>
            <a:ext cx="3321050" cy="2213610"/>
          </a:xfrm>
          <a:prstGeom prst="rect">
            <a:avLst/>
          </a:prstGeom>
          <a:noFill/>
          <a:ln w="9525">
            <a:noFill/>
          </a:ln>
        </p:spPr>
      </p:pic>
      <p:pic>
        <p:nvPicPr>
          <p:cNvPr id="17" name="图片 17" descr="IMG_256"/>
          <p:cNvPicPr>
            <a:picLocks noChangeAspect="1"/>
          </p:cNvPicPr>
          <p:nvPr/>
        </p:nvPicPr>
        <p:blipFill>
          <a:blip r:embed="rId2"/>
          <a:stretch>
            <a:fillRect/>
          </a:stretch>
        </p:blipFill>
        <p:spPr>
          <a:xfrm>
            <a:off x="4727575" y="2779395"/>
            <a:ext cx="3298190" cy="220472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图片 5" descr="IMG_260"/>
          <p:cNvPicPr>
            <a:picLocks noChangeAspect="1"/>
          </p:cNvPicPr>
          <p:nvPr>
            <p:ph idx="1"/>
          </p:nvPr>
        </p:nvPicPr>
        <p:blipFill>
          <a:blip r:embed="rId1"/>
          <a:stretch>
            <a:fillRect/>
          </a:stretch>
        </p:blipFill>
        <p:spPr>
          <a:xfrm>
            <a:off x="1283970" y="413385"/>
            <a:ext cx="3330575" cy="2218055"/>
          </a:xfrm>
          <a:prstGeom prst="rect">
            <a:avLst/>
          </a:prstGeom>
          <a:noFill/>
          <a:ln w="9525">
            <a:noFill/>
          </a:ln>
        </p:spPr>
      </p:pic>
      <p:pic>
        <p:nvPicPr>
          <p:cNvPr id="8" name="图片 8" descr="IMG_263"/>
          <p:cNvPicPr>
            <a:picLocks noChangeAspect="1"/>
          </p:cNvPicPr>
          <p:nvPr/>
        </p:nvPicPr>
        <p:blipFill>
          <a:blip r:embed="rId2"/>
          <a:stretch>
            <a:fillRect/>
          </a:stretch>
        </p:blipFill>
        <p:spPr>
          <a:xfrm>
            <a:off x="4831080" y="413385"/>
            <a:ext cx="3331210" cy="2218055"/>
          </a:xfrm>
          <a:prstGeom prst="rect">
            <a:avLst/>
          </a:prstGeom>
          <a:noFill/>
          <a:ln w="9525">
            <a:noFill/>
          </a:ln>
        </p:spPr>
      </p:pic>
      <p:pic>
        <p:nvPicPr>
          <p:cNvPr id="9" name="图片 9" descr="IMG_264"/>
          <p:cNvPicPr>
            <a:picLocks noChangeAspect="1"/>
          </p:cNvPicPr>
          <p:nvPr/>
        </p:nvPicPr>
        <p:blipFill>
          <a:blip r:embed="rId3"/>
          <a:stretch>
            <a:fillRect/>
          </a:stretch>
        </p:blipFill>
        <p:spPr>
          <a:xfrm>
            <a:off x="1255395" y="2746375"/>
            <a:ext cx="3359150" cy="2236470"/>
          </a:xfrm>
          <a:prstGeom prst="rect">
            <a:avLst/>
          </a:prstGeom>
          <a:noFill/>
          <a:ln w="9525">
            <a:noFill/>
          </a:ln>
        </p:spPr>
      </p:pic>
      <p:pic>
        <p:nvPicPr>
          <p:cNvPr id="10" name="图片 10" descr="IMG_265"/>
          <p:cNvPicPr>
            <a:picLocks noChangeAspect="1"/>
          </p:cNvPicPr>
          <p:nvPr/>
        </p:nvPicPr>
        <p:blipFill>
          <a:blip r:embed="rId4"/>
          <a:stretch>
            <a:fillRect/>
          </a:stretch>
        </p:blipFill>
        <p:spPr>
          <a:xfrm>
            <a:off x="4831080" y="2746375"/>
            <a:ext cx="3331210" cy="221742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4" descr="IMG_269"/>
          <p:cNvPicPr>
            <a:picLocks noChangeAspect="1"/>
          </p:cNvPicPr>
          <p:nvPr>
            <p:ph idx="1"/>
          </p:nvPr>
        </p:nvPicPr>
        <p:blipFill>
          <a:blip r:embed="rId1"/>
          <a:stretch>
            <a:fillRect/>
          </a:stretch>
        </p:blipFill>
        <p:spPr>
          <a:xfrm>
            <a:off x="93345" y="1334135"/>
            <a:ext cx="2991485" cy="1991995"/>
          </a:xfrm>
          <a:prstGeom prst="rect">
            <a:avLst/>
          </a:prstGeom>
          <a:noFill/>
          <a:ln w="9525">
            <a:noFill/>
          </a:ln>
        </p:spPr>
      </p:pic>
      <p:sp>
        <p:nvSpPr>
          <p:cNvPr id="100" name="文本框 99"/>
          <p:cNvSpPr txBox="1"/>
          <p:nvPr/>
        </p:nvSpPr>
        <p:spPr>
          <a:xfrm>
            <a:off x="636270" y="3458210"/>
            <a:ext cx="8050530" cy="229870"/>
          </a:xfrm>
          <a:prstGeom prst="rect">
            <a:avLst/>
          </a:prstGeom>
          <a:noFill/>
          <a:ln w="9525">
            <a:noFill/>
          </a:ln>
        </p:spPr>
        <p:txBody>
          <a:bodyPr wrap="square">
            <a:spAutoFit/>
          </a:bodyPr>
          <a:p>
            <a:pPr indent="0"/>
            <a:r>
              <a:rPr lang="en-US" sz="900" b="0">
                <a:latin typeface="Times New Roman" panose="02020603050405020304" pitchFamily="18" charset="0"/>
                <a:ea typeface="宋体" panose="02010600030101010101" pitchFamily="2" charset="-122"/>
              </a:rPr>
              <a:t>“</a:t>
            </a:r>
            <a:r>
              <a:rPr lang="zh-CN" sz="900" b="0">
                <a:ea typeface="宋体" panose="02010600030101010101" pitchFamily="2" charset="-122"/>
              </a:rPr>
              <a:t>终身学习成果认定与转化</a:t>
            </a:r>
            <a:r>
              <a:rPr lang="en-US" sz="900" b="0">
                <a:latin typeface="Times New Roman" panose="02020603050405020304" pitchFamily="18" charset="0"/>
                <a:ea typeface="宋体" panose="02010600030101010101" pitchFamily="2" charset="-122"/>
              </a:rPr>
              <a:t>”</a:t>
            </a:r>
            <a:r>
              <a:rPr lang="zh-CN" sz="900" b="0">
                <a:ea typeface="宋体" panose="02010600030101010101" pitchFamily="2" charset="-122"/>
              </a:rPr>
              <a:t>主题论坛                                “社区教育与老年教育融合发展”主题论坛                                         “创新市民数字化学习方式”主题论坛</a:t>
            </a:r>
            <a:endParaRPr lang="zh-CN" sz="900" b="0">
              <a:ea typeface="宋体" panose="02010600030101010101" pitchFamily="2" charset="-122"/>
            </a:endParaRPr>
          </a:p>
        </p:txBody>
      </p:sp>
      <p:pic>
        <p:nvPicPr>
          <p:cNvPr id="15" name="图片 15" descr="IMG_270"/>
          <p:cNvPicPr>
            <a:picLocks noChangeAspect="1"/>
          </p:cNvPicPr>
          <p:nvPr/>
        </p:nvPicPr>
        <p:blipFill>
          <a:blip r:embed="rId2"/>
          <a:stretch>
            <a:fillRect/>
          </a:stretch>
        </p:blipFill>
        <p:spPr>
          <a:xfrm>
            <a:off x="3122930" y="1333500"/>
            <a:ext cx="2898775" cy="1992630"/>
          </a:xfrm>
          <a:prstGeom prst="rect">
            <a:avLst/>
          </a:prstGeom>
          <a:noFill/>
          <a:ln w="9525">
            <a:noFill/>
          </a:ln>
        </p:spPr>
      </p:pic>
      <p:pic>
        <p:nvPicPr>
          <p:cNvPr id="16" name="图片 16" descr="IMG_271"/>
          <p:cNvPicPr>
            <a:picLocks noChangeAspect="1"/>
          </p:cNvPicPr>
          <p:nvPr/>
        </p:nvPicPr>
        <p:blipFill>
          <a:blip r:embed="rId3"/>
          <a:stretch>
            <a:fillRect/>
          </a:stretch>
        </p:blipFill>
        <p:spPr>
          <a:xfrm>
            <a:off x="6165215" y="1339850"/>
            <a:ext cx="2885440" cy="1986280"/>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86785" y="2319655"/>
            <a:ext cx="2631440" cy="1973580"/>
          </a:xfrm>
          <a:prstGeom prst="rect">
            <a:avLst/>
          </a:prstGeom>
        </p:spPr>
      </p:pic>
      <p:pic>
        <p:nvPicPr>
          <p:cNvPr id="6"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945" y="2268220"/>
            <a:ext cx="2768600" cy="2024380"/>
          </a:xfrm>
          <a:prstGeom prst="rect">
            <a:avLst/>
          </a:prstGeom>
        </p:spPr>
      </p:pic>
      <p:pic>
        <p:nvPicPr>
          <p:cNvPr id="5" name="图片 5"/>
          <p:cNvPicPr>
            <a:picLocks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60465" y="2319020"/>
            <a:ext cx="2630170" cy="1974215"/>
          </a:xfrm>
          <a:prstGeom prst="rect">
            <a:avLst/>
          </a:prstGeom>
        </p:spPr>
      </p:pic>
      <p:sp>
        <p:nvSpPr>
          <p:cNvPr id="100" name="文本框 99"/>
          <p:cNvSpPr txBox="1"/>
          <p:nvPr/>
        </p:nvSpPr>
        <p:spPr>
          <a:xfrm>
            <a:off x="786765" y="1062990"/>
            <a:ext cx="7626350" cy="1229995"/>
          </a:xfrm>
          <a:prstGeom prst="rect">
            <a:avLst/>
          </a:prstGeom>
          <a:noFill/>
          <a:ln w="9525">
            <a:noFill/>
          </a:ln>
        </p:spPr>
        <p:txBody>
          <a:bodyPr wrap="square">
            <a:spAutoFit/>
          </a:bodyPr>
          <a:p>
            <a:pPr indent="406400"/>
            <a:r>
              <a:rPr lang="zh-CN" sz="2000" b="0">
                <a:latin typeface="华文新魏" panose="02010800040101010101" charset="-122"/>
                <a:ea typeface="华文新魏" panose="02010800040101010101" charset="-122"/>
              </a:rPr>
              <a:t>区域结对：</a:t>
            </a:r>
            <a:endParaRPr lang="zh-CN" sz="2000" b="0">
              <a:latin typeface="华文新魏" panose="02010800040101010101" charset="-122"/>
              <a:ea typeface="华文新魏" panose="02010800040101010101" charset="-122"/>
            </a:endParaRPr>
          </a:p>
          <a:p>
            <a:pPr indent="406400"/>
            <a:r>
              <a:rPr lang="zh-CN" b="0">
                <a:ea typeface="宋体" panose="02010600030101010101" pitchFamily="2" charset="-122"/>
              </a:rPr>
              <a:t>成都锦江区、青羊区、</a:t>
            </a:r>
            <a:r>
              <a:rPr lang="zh-CN">
                <a:ea typeface="宋体" panose="02010600030101010101" pitchFamily="2" charset="-122"/>
                <a:sym typeface="+mn-ea"/>
              </a:rPr>
              <a:t>武侯区、</a:t>
            </a:r>
            <a:r>
              <a:rPr lang="zh-CN" b="0">
                <a:ea typeface="宋体" panose="02010600030101010101" pitchFamily="2" charset="-122"/>
              </a:rPr>
              <a:t>金牛区、成华区、龙泉驿区与重庆九龙坡区、渝中区、沙坪坝区等签订协同合作战略协议，推动区域终身学习一体化发展深度实施。</a:t>
            </a: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33425" y="874395"/>
            <a:ext cx="7577455" cy="3394710"/>
          </a:xfrm>
        </p:spPr>
        <p:txBody>
          <a:bodyPr/>
          <a:p>
            <a:pPr marL="0" algn="l">
              <a:buClrTx/>
              <a:buSzTx/>
              <a:buNone/>
            </a:pPr>
            <a:r>
              <a:rPr lang="en-US" altLang="zh-CN" sz="1600"/>
              <a:t> </a:t>
            </a:r>
            <a:r>
              <a:rPr lang="zh-CN" altLang="en-US" sz="2000">
                <a:latin typeface="华文新魏" panose="02010800040101010101" charset="-122"/>
                <a:ea typeface="华文新魏" panose="02010800040101010101" charset="-122"/>
                <a:cs typeface="华文新魏" panose="02010800040101010101" charset="-122"/>
              </a:rPr>
              <a:t>区域结对：</a:t>
            </a:r>
            <a:endParaRPr lang="zh-CN" altLang="en-US" sz="2000">
              <a:latin typeface="华文新魏" panose="02010800040101010101" charset="-122"/>
              <a:ea typeface="华文新魏" panose="02010800040101010101" charset="-122"/>
              <a:cs typeface="华文新魏" panose="02010800040101010101" charset="-122"/>
            </a:endParaRPr>
          </a:p>
          <a:p>
            <a:pPr marL="0" indent="0">
              <a:buNone/>
            </a:pPr>
            <a:r>
              <a:rPr lang="en-US" altLang="zh-CN" sz="1800"/>
              <a:t>         </a:t>
            </a:r>
            <a:r>
              <a:rPr lang="zh-CN" altLang="en-US" sz="1800"/>
              <a:t>10月16日，川渝蓉社区教育联动推进会在成都举行。四川电大、重庆电大、成都电大社区教育相关负责人，以及24家签订结对协议的社区教育机构负责人、相关同志参加会议。</a:t>
            </a:r>
            <a:endParaRPr lang="zh-CN" altLang="en-US" sz="1800"/>
          </a:p>
          <a:p>
            <a:pPr marL="0" indent="0">
              <a:buNone/>
            </a:pPr>
            <a:endParaRPr lang="zh-CN" altLang="en-US" sz="1800"/>
          </a:p>
          <a:p>
            <a:pPr marL="0" indent="0">
              <a:buNone/>
            </a:pPr>
            <a:endParaRPr lang="zh-CN" altLang="en-US" sz="1800"/>
          </a:p>
        </p:txBody>
      </p:sp>
      <p:pic>
        <p:nvPicPr>
          <p:cNvPr id="4" name="图片 1" descr="eb8b9a5a79c33b7f10dd0a7b9594e554"/>
          <p:cNvPicPr>
            <a:picLocks noChangeAspect="1"/>
          </p:cNvPicPr>
          <p:nvPr/>
        </p:nvPicPr>
        <p:blipFill>
          <a:blip r:embed="rId1"/>
          <a:stretch>
            <a:fillRect/>
          </a:stretch>
        </p:blipFill>
        <p:spPr>
          <a:xfrm>
            <a:off x="841375" y="2145665"/>
            <a:ext cx="4506595" cy="2775585"/>
          </a:xfrm>
          <a:prstGeom prst="rect">
            <a:avLst/>
          </a:prstGeom>
        </p:spPr>
      </p:pic>
      <p:pic>
        <p:nvPicPr>
          <p:cNvPr id="5" name="图片 2" descr="11622c8cbe4d942b5b87fe49d2015455"/>
          <p:cNvPicPr>
            <a:picLocks noChangeAspect="1"/>
          </p:cNvPicPr>
          <p:nvPr/>
        </p:nvPicPr>
        <p:blipFill>
          <a:blip r:embed="rId2"/>
          <a:stretch>
            <a:fillRect/>
          </a:stretch>
        </p:blipFill>
        <p:spPr>
          <a:xfrm>
            <a:off x="5535295" y="2145665"/>
            <a:ext cx="2775585" cy="277558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2625" y="295910"/>
            <a:ext cx="2358390" cy="678815"/>
          </a:xfrm>
        </p:spPr>
        <p:txBody>
          <a:bodyPr/>
          <a:p>
            <a:r>
              <a:rPr lang="zh-CN" altLang="en-US" sz="2000">
                <a:latin typeface="华文新魏" panose="02010800040101010101" charset="-122"/>
                <a:ea typeface="华文新魏" panose="02010800040101010101" charset="-122"/>
                <a:cs typeface="华文新魏" panose="02010800040101010101" charset="-122"/>
              </a:rPr>
              <a:t>专题培训：</a:t>
            </a:r>
            <a:endParaRPr lang="zh-CN" altLang="en-US"/>
          </a:p>
        </p:txBody>
      </p:sp>
      <p:pic>
        <p:nvPicPr>
          <p:cNvPr id="10" name="图片 10" descr="fc581955dfd70c11176c448bb8a5f15a"/>
          <p:cNvPicPr>
            <a:picLocks noChangeAspect="1"/>
          </p:cNvPicPr>
          <p:nvPr>
            <p:ph idx="1"/>
          </p:nvPr>
        </p:nvPicPr>
        <p:blipFill>
          <a:blip r:embed="rId1"/>
          <a:stretch>
            <a:fillRect/>
          </a:stretch>
        </p:blipFill>
        <p:spPr>
          <a:xfrm>
            <a:off x="682625" y="883920"/>
            <a:ext cx="5062855" cy="3376295"/>
          </a:xfrm>
          <a:prstGeom prst="rect">
            <a:avLst/>
          </a:prstGeom>
        </p:spPr>
      </p:pic>
      <p:pic>
        <p:nvPicPr>
          <p:cNvPr id="11" name="图片 11" descr="a6bdf5047fcb257f6bb3690b46293520"/>
          <p:cNvPicPr>
            <a:picLocks noChangeAspect="1"/>
          </p:cNvPicPr>
          <p:nvPr/>
        </p:nvPicPr>
        <p:blipFill>
          <a:blip r:embed="rId2"/>
          <a:stretch>
            <a:fillRect/>
          </a:stretch>
        </p:blipFill>
        <p:spPr>
          <a:xfrm>
            <a:off x="5974715" y="883920"/>
            <a:ext cx="2453640" cy="1633855"/>
          </a:xfrm>
          <a:prstGeom prst="rect">
            <a:avLst/>
          </a:prstGeom>
        </p:spPr>
      </p:pic>
      <p:pic>
        <p:nvPicPr>
          <p:cNvPr id="12" name="图片 12" descr="a3af8681a972620215cff71398731d05"/>
          <p:cNvPicPr>
            <a:picLocks noChangeAspect="1"/>
          </p:cNvPicPr>
          <p:nvPr/>
        </p:nvPicPr>
        <p:blipFill>
          <a:blip r:embed="rId3"/>
          <a:stretch>
            <a:fillRect/>
          </a:stretch>
        </p:blipFill>
        <p:spPr>
          <a:xfrm>
            <a:off x="5974715" y="2640330"/>
            <a:ext cx="2453640" cy="16198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4858385" y="415925"/>
            <a:ext cx="2658745" cy="4311650"/>
          </a:xfrm>
          <a:prstGeom prst="rect">
            <a:avLst/>
          </a:prstGeom>
        </p:spPr>
      </p:pic>
      <p:pic>
        <p:nvPicPr>
          <p:cNvPr id="5" name="图片 4"/>
          <p:cNvPicPr>
            <a:picLocks noChangeAspect="1"/>
          </p:cNvPicPr>
          <p:nvPr/>
        </p:nvPicPr>
        <p:blipFill>
          <a:blip r:embed="rId2"/>
          <a:stretch>
            <a:fillRect/>
          </a:stretch>
        </p:blipFill>
        <p:spPr>
          <a:xfrm>
            <a:off x="1543050" y="415925"/>
            <a:ext cx="2840355" cy="4311015"/>
          </a:xfrm>
          <a:prstGeom prst="rect">
            <a:avLst/>
          </a:prstGeom>
        </p:spPr>
      </p:pic>
      <p:sp>
        <p:nvSpPr>
          <p:cNvPr id="6" name="文本框 5"/>
          <p:cNvSpPr txBox="1"/>
          <p:nvPr/>
        </p:nvSpPr>
        <p:spPr>
          <a:xfrm>
            <a:off x="591820" y="1674495"/>
            <a:ext cx="574040" cy="1322070"/>
          </a:xfrm>
          <a:prstGeom prst="rect">
            <a:avLst/>
          </a:prstGeom>
          <a:noFill/>
        </p:spPr>
        <p:txBody>
          <a:bodyPr wrap="square" rtlCol="0">
            <a:spAutoFit/>
          </a:bodyPr>
          <a:p>
            <a:r>
              <a:rPr lang="zh-CN" altLang="en-US" sz="2000">
                <a:latin typeface="华文新魏" panose="02010800040101010101" charset="-122"/>
                <a:ea typeface="华文新魏" panose="02010800040101010101" charset="-122"/>
              </a:rPr>
              <a:t>专题培训</a:t>
            </a:r>
            <a:endParaRPr lang="zh-CN" altLang="en-US" sz="2000">
              <a:latin typeface="华文新魏" panose="02010800040101010101" charset="-122"/>
              <a:ea typeface="华文新魏" panose="02010800040101010101"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558800" y="1062990"/>
            <a:ext cx="8128000" cy="3394710"/>
          </a:xfrm>
        </p:spPr>
        <p:txBody>
          <a:bodyPr>
            <a:normAutofit/>
          </a:bodyPr>
          <a:p>
            <a:pPr marL="0" indent="0">
              <a:buNone/>
            </a:pPr>
            <a:r>
              <a:rPr lang="zh-CN" altLang="en-US" sz="2000">
                <a:latin typeface="华文新魏" panose="02010800040101010101" charset="-122"/>
                <a:ea typeface="华文新魏" panose="02010800040101010101" charset="-122"/>
                <a:cs typeface="华文新魏" panose="02010800040101010101" charset="-122"/>
                <a:sym typeface="+mn-ea"/>
              </a:rPr>
              <a:t>研讨会： </a:t>
            </a:r>
            <a:endParaRPr lang="zh-CN" altLang="en-US" sz="2000">
              <a:latin typeface="华文新魏" panose="02010800040101010101" charset="-122"/>
              <a:ea typeface="华文新魏" panose="02010800040101010101" charset="-122"/>
              <a:cs typeface="华文新魏" panose="02010800040101010101" charset="-122"/>
              <a:sym typeface="+mn-ea"/>
            </a:endParaRPr>
          </a:p>
          <a:p>
            <a:pPr marL="0" indent="0">
              <a:buNone/>
            </a:pPr>
            <a:r>
              <a:rPr lang="en-US" altLang="zh-CN" sz="1800" b="1">
                <a:sym typeface="+mn-ea"/>
              </a:rPr>
              <a:t>        2020</a:t>
            </a:r>
            <a:r>
              <a:rPr lang="zh-CN" altLang="en-US" sz="1800" b="1">
                <a:sym typeface="+mn-ea"/>
              </a:rPr>
              <a:t>年</a:t>
            </a:r>
            <a:r>
              <a:rPr lang="en-US" altLang="zh-CN" sz="1800" b="1">
                <a:sym typeface="+mn-ea"/>
              </a:rPr>
              <a:t> </a:t>
            </a:r>
            <a:r>
              <a:rPr lang="zh-CN" altLang="en-US" sz="1800" b="1">
                <a:sym typeface="+mn-ea"/>
              </a:rPr>
              <a:t>11月19日，成都市终身教育促进办公室、成都社区大学联合主办的第二届“沪蓉高校服务社区教育研讨会”在成都召开。上海、成都、重庆代表共同研讨</a:t>
            </a:r>
            <a:r>
              <a:rPr lang="zh-CN" altLang="en-US" sz="1800" b="1"/>
              <a:t>借助高校优质教育资源推动社区终身学习服务体系建设创新做法。</a:t>
            </a:r>
            <a:endParaRPr lang="zh-CN" altLang="en-US" sz="1800" b="1"/>
          </a:p>
        </p:txBody>
      </p:sp>
      <p:pic>
        <p:nvPicPr>
          <p:cNvPr id="31" name="图片 22" descr="IMG_256"/>
          <p:cNvPicPr>
            <a:picLocks noChangeAspect="1"/>
          </p:cNvPicPr>
          <p:nvPr/>
        </p:nvPicPr>
        <p:blipFill>
          <a:blip r:embed="rId1"/>
          <a:stretch>
            <a:fillRect/>
          </a:stretch>
        </p:blipFill>
        <p:spPr>
          <a:xfrm>
            <a:off x="744855" y="2432685"/>
            <a:ext cx="3549015" cy="2367280"/>
          </a:xfrm>
          <a:prstGeom prst="rect">
            <a:avLst/>
          </a:prstGeom>
          <a:noFill/>
          <a:ln w="9525">
            <a:noFill/>
          </a:ln>
        </p:spPr>
      </p:pic>
      <p:pic>
        <p:nvPicPr>
          <p:cNvPr id="38" name="图片 29" descr="IMG_263"/>
          <p:cNvPicPr>
            <a:picLocks noChangeAspect="1"/>
          </p:cNvPicPr>
          <p:nvPr/>
        </p:nvPicPr>
        <p:blipFill>
          <a:blip r:embed="rId2"/>
          <a:stretch>
            <a:fillRect/>
          </a:stretch>
        </p:blipFill>
        <p:spPr>
          <a:xfrm>
            <a:off x="4819015" y="2432685"/>
            <a:ext cx="3549650" cy="2367915"/>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630045" y="342900"/>
            <a:ext cx="5883910" cy="857250"/>
          </a:xfrm>
        </p:spPr>
        <p:txBody>
          <a:bodyPr/>
          <a:p>
            <a:pPr algn="l"/>
            <a:r>
              <a:rPr lang="zh-CN" altLang="en-US" sz="1800" b="1" dirty="0">
                <a:solidFill>
                  <a:srgbClr val="003300"/>
                </a:solidFill>
                <a:latin typeface="微软雅黑" panose="020B0503020204020204" charset="-122"/>
                <a:ea typeface="微软雅黑" panose="020B0503020204020204" charset="-122"/>
                <a:cs typeface="+mn-cs"/>
              </a:rPr>
              <a:t>三、发展</a:t>
            </a:r>
            <a:r>
              <a:rPr lang="zh-CN" altLang="en-US" sz="1800" b="1" dirty="0">
                <a:solidFill>
                  <a:srgbClr val="003300"/>
                </a:solidFill>
                <a:latin typeface="微软雅黑" panose="020B0503020204020204" charset="-122"/>
                <a:ea typeface="微软雅黑" panose="020B0503020204020204" charset="-122"/>
                <a:cs typeface="+mn-cs"/>
                <a:sym typeface="+mn-ea"/>
              </a:rPr>
              <a:t>思考与感悟</a:t>
            </a:r>
            <a:endParaRPr lang="zh-CN" altLang="en-US">
              <a:sym typeface="+mn-ea"/>
            </a:endParaRPr>
          </a:p>
        </p:txBody>
      </p:sp>
      <p:sp>
        <p:nvSpPr>
          <p:cNvPr id="3" name="内容占位符 2"/>
          <p:cNvSpPr>
            <a:spLocks noGrp="1"/>
          </p:cNvSpPr>
          <p:nvPr>
            <p:ph idx="1"/>
          </p:nvPr>
        </p:nvSpPr>
        <p:spPr>
          <a:xfrm>
            <a:off x="1143635" y="1137286"/>
            <a:ext cx="8229600" cy="3394472"/>
          </a:xfrm>
        </p:spPr>
        <p:txBody>
          <a:bodyPr/>
          <a:p>
            <a:pPr marL="0" indent="0">
              <a:buNone/>
            </a:pPr>
            <a:r>
              <a:rPr lang="zh-CN" altLang="en-US" sz="1800" b="1"/>
              <a:t>进一步联动发展方向</a:t>
            </a:r>
            <a:endParaRPr lang="zh-CN" altLang="en-US" sz="1800" b="1"/>
          </a:p>
          <a:p>
            <a:pPr marL="0" indent="0">
              <a:buNone/>
            </a:pPr>
            <a:r>
              <a:rPr lang="en-US" altLang="zh-CN" sz="1800"/>
              <a:t>1.</a:t>
            </a:r>
            <a:r>
              <a:rPr lang="zh-CN" altLang="en-US" sz="1800"/>
              <a:t>完善联动机制（</a:t>
            </a:r>
            <a:r>
              <a:rPr lang="en-US" altLang="zh-CN" sz="1800"/>
              <a:t>2021</a:t>
            </a:r>
            <a:r>
              <a:rPr lang="zh-CN" altLang="en-US" sz="1800"/>
              <a:t>年</a:t>
            </a:r>
            <a:r>
              <a:rPr lang="en-US" altLang="zh-CN" sz="1800"/>
              <a:t>3</a:t>
            </a:r>
            <a:r>
              <a:rPr lang="zh-CN" altLang="en-US" sz="1800"/>
              <a:t>月商议）</a:t>
            </a:r>
            <a:endParaRPr lang="zh-CN" altLang="en-US" sz="1800"/>
          </a:p>
          <a:p>
            <a:pPr marL="0" indent="0">
              <a:buNone/>
            </a:pPr>
            <a:r>
              <a:rPr lang="en-US" altLang="zh-CN" sz="1800"/>
              <a:t>2.</a:t>
            </a:r>
            <a:r>
              <a:rPr lang="zh-CN" altLang="en-US" sz="1800"/>
              <a:t>队伍建设：教师互派跟岗学习</a:t>
            </a:r>
            <a:endParaRPr lang="zh-CN" altLang="en-US" sz="1800"/>
          </a:p>
          <a:p>
            <a:pPr marL="0" indent="0">
              <a:buNone/>
            </a:pPr>
            <a:r>
              <a:rPr lang="en-US" altLang="zh-CN" sz="1800"/>
              <a:t>3.</a:t>
            </a:r>
            <a:r>
              <a:rPr lang="zh-CN" altLang="en-US" sz="1800"/>
              <a:t>共建项目：市民游学</a:t>
            </a:r>
            <a:endParaRPr lang="zh-CN" altLang="en-US" sz="1800"/>
          </a:p>
          <a:p>
            <a:pPr marL="0" indent="0">
              <a:buNone/>
            </a:pPr>
            <a:r>
              <a:rPr lang="en-US" altLang="zh-CN" sz="1800"/>
              <a:t>4.</a:t>
            </a:r>
            <a:r>
              <a:rPr lang="zh-CN" altLang="en-US" sz="1800"/>
              <a:t>资源共建共享：文件制度、项目方案、各类课程资源、微课制作等</a:t>
            </a:r>
            <a:endParaRPr lang="zh-CN" altLang="en-US" sz="1800"/>
          </a:p>
          <a:p>
            <a:pPr marL="0" indent="0">
              <a:buNone/>
            </a:pPr>
            <a:r>
              <a:rPr lang="en-US" altLang="zh-CN" sz="1800"/>
              <a:t>5.</a:t>
            </a:r>
            <a:r>
              <a:rPr lang="zh-CN" altLang="en-US" sz="1800"/>
              <a:t>联合开展课题研究、调查统计等</a:t>
            </a:r>
            <a:endParaRPr lang="zh-CN" altLang="en-US" sz="1800"/>
          </a:p>
          <a:p>
            <a:pPr marL="0" indent="0">
              <a:buNone/>
            </a:pPr>
            <a:r>
              <a:rPr lang="en-US" altLang="zh-CN" sz="1800"/>
              <a:t>6.</a:t>
            </a:r>
            <a:r>
              <a:rPr lang="zh-CN" altLang="en-US" sz="1800"/>
              <a:t>平台建设：学习平台、应用平台、教师管理平台等</a:t>
            </a:r>
            <a:endParaRPr lang="zh-CN" altLang="en-US" sz="1800"/>
          </a:p>
          <a:p>
            <a:pPr marL="0" indent="0">
              <a:buNone/>
            </a:pPr>
            <a:endParaRPr lang="zh-CN" altLang="en-US" sz="1800"/>
          </a:p>
          <a:p>
            <a:pPr marL="0" indent="0">
              <a:buNone/>
            </a:pPr>
            <a:r>
              <a:rPr lang="zh-CN" altLang="en-US" sz="1800" b="1"/>
              <a:t> 感悟：</a:t>
            </a:r>
            <a:r>
              <a:rPr lang="en-US" altLang="zh-CN" sz="1800"/>
              <a:t>“</a:t>
            </a:r>
            <a:r>
              <a:rPr lang="zh-CN" altLang="en-US" sz="1800"/>
              <a:t>共建</a:t>
            </a:r>
            <a:r>
              <a:rPr lang="en-US" altLang="zh-CN" sz="1800"/>
              <a:t>”</a:t>
            </a:r>
            <a:r>
              <a:rPr lang="zh-CN" altLang="en-US" sz="1800"/>
              <a:t>才有</a:t>
            </a:r>
            <a:r>
              <a:rPr lang="en-US" altLang="zh-CN" sz="1800"/>
              <a:t>“</a:t>
            </a:r>
            <a:r>
              <a:rPr lang="zh-CN" altLang="en-US" sz="1800"/>
              <a:t>共享</a:t>
            </a:r>
            <a:r>
              <a:rPr lang="en-US" altLang="zh-CN" sz="1800"/>
              <a:t>”</a:t>
            </a:r>
            <a:r>
              <a:rPr lang="zh-CN" altLang="en-US" sz="1800"/>
              <a:t>，</a:t>
            </a:r>
            <a:r>
              <a:rPr lang="zh-CN" altLang="en-US" sz="1800"/>
              <a:t>相互支持，共同发展。</a:t>
            </a:r>
            <a:endParaRPr lang="zh-CN" altLang="en-US"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7236296" y="2283718"/>
            <a:ext cx="4572000" cy="1200329"/>
          </a:xfrm>
          <a:prstGeom prst="rect">
            <a:avLst/>
          </a:prstGeom>
        </p:spPr>
        <p:txBody>
          <a:bodyPr>
            <a:spAutoFit/>
          </a:bodyPr>
          <a:lstStyle/>
          <a:p>
            <a:br>
              <a:rPr lang="en-US" altLang="zh-CN" dirty="0"/>
            </a:br>
            <a:br>
              <a:rPr lang="en-US" altLang="zh-CN" dirty="0"/>
            </a:br>
            <a:br>
              <a:rPr lang="en-US" altLang="zh-CN" dirty="0"/>
            </a:br>
            <a:endParaRPr lang="zh-CN" altLang="en-US" dirty="0"/>
          </a:p>
        </p:txBody>
      </p:sp>
      <p:sp>
        <p:nvSpPr>
          <p:cNvPr id="4" name="矩形 3"/>
          <p:cNvSpPr/>
          <p:nvPr/>
        </p:nvSpPr>
        <p:spPr>
          <a:xfrm>
            <a:off x="3511565" y="3846748"/>
            <a:ext cx="3961581" cy="829945"/>
          </a:xfrm>
          <a:prstGeom prst="rect">
            <a:avLst/>
          </a:prstGeom>
        </p:spPr>
        <p:txBody>
          <a:bodyPr wrap="square">
            <a:spAutoFit/>
          </a:bodyPr>
          <a:lstStyle/>
          <a:p>
            <a:r>
              <a:rPr lang="zh-CN" altLang="zh-CN" sz="2400" dirty="0">
                <a:solidFill>
                  <a:schemeClr val="tx1"/>
                </a:solidFill>
                <a:latin typeface="黑体" panose="02010609060101010101" pitchFamily="49" charset="-122"/>
                <a:ea typeface="黑体" panose="02010609060101010101" pitchFamily="49" charset="-122"/>
              </a:rPr>
              <a:t> </a:t>
            </a:r>
            <a:endParaRPr lang="zh-CN" altLang="zh-CN" sz="2400" dirty="0">
              <a:solidFill>
                <a:schemeClr val="tx1"/>
              </a:solidFill>
              <a:latin typeface="黑体" panose="02010609060101010101" pitchFamily="49" charset="-122"/>
              <a:ea typeface="黑体" panose="02010609060101010101" pitchFamily="49" charset="-122"/>
            </a:endParaRPr>
          </a:p>
          <a:p>
            <a:r>
              <a:rPr lang="zh-CN" altLang="zh-CN" sz="2400" dirty="0">
                <a:solidFill>
                  <a:schemeClr val="tx1"/>
                </a:solidFill>
                <a:latin typeface="黑体" panose="02010609060101010101" pitchFamily="49" charset="-122"/>
                <a:ea typeface="黑体" panose="02010609060101010101" pitchFamily="49" charset="-122"/>
              </a:rPr>
              <a:t>   谢 谢 倾 听！</a:t>
            </a:r>
            <a:endParaRPr lang="zh-CN" altLang="zh-CN" sz="2400" dirty="0">
              <a:solidFill>
                <a:schemeClr val="tx1"/>
              </a:solidFill>
              <a:latin typeface="黑体" panose="02010609060101010101" pitchFamily="49" charset="-122"/>
              <a:ea typeface="黑体" panose="02010609060101010101" pitchFamily="49" charset="-122"/>
            </a:endParaRPr>
          </a:p>
        </p:txBody>
      </p:sp>
      <p:sp>
        <p:nvSpPr>
          <p:cNvPr id="5" name="矩形 4"/>
          <p:cNvSpPr/>
          <p:nvPr/>
        </p:nvSpPr>
        <p:spPr>
          <a:xfrm>
            <a:off x="154305" y="3277870"/>
            <a:ext cx="8877935" cy="706755"/>
          </a:xfrm>
          <a:prstGeom prst="rect">
            <a:avLst/>
          </a:prstGeom>
        </p:spPr>
        <p:txBody>
          <a:bodyPr wrap="square">
            <a:spAutoFit/>
          </a:bodyPr>
          <a:lstStyle/>
          <a:p>
            <a:pPr lvl="0"/>
            <a:r>
              <a:rPr lang="en-US" altLang="zh-CN" sz="4000" dirty="0">
                <a:solidFill>
                  <a:schemeClr val="tx1"/>
                </a:solidFill>
                <a:effectLst>
                  <a:outerShdw blurRad="38100" dist="19050" dir="2700000" algn="tl" rotWithShape="0">
                    <a:schemeClr val="dk1">
                      <a:alpha val="40000"/>
                    </a:schemeClr>
                  </a:outerShdw>
                </a:effectLst>
                <a:latin typeface="方正小标宋_GBK" panose="03000509000000000000" pitchFamily="65" charset="-122"/>
                <a:ea typeface="方正小标宋_GBK" panose="03000509000000000000" pitchFamily="65" charset="-122"/>
              </a:rPr>
              <a:t>              </a:t>
            </a:r>
            <a:r>
              <a:rPr lang="zh-CN" altLang="en-US" sz="4000" dirty="0">
                <a:solidFill>
                  <a:schemeClr val="tx1"/>
                </a:solidFill>
                <a:effectLst>
                  <a:outerShdw blurRad="38100" dist="19050" dir="2700000" algn="tl" rotWithShape="0">
                    <a:schemeClr val="dk1">
                      <a:alpha val="40000"/>
                    </a:schemeClr>
                  </a:outerShdw>
                </a:effectLst>
                <a:latin typeface="方正小标宋_GBK" panose="03000509000000000000" pitchFamily="65" charset="-122"/>
                <a:ea typeface="方正小标宋_GBK" panose="03000509000000000000" pitchFamily="65" charset="-122"/>
              </a:rPr>
              <a:t>共建共享，携手前行</a:t>
            </a:r>
            <a:endParaRPr lang="zh-CN" altLang="en-US" sz="4000" dirty="0">
              <a:solidFill>
                <a:schemeClr val="tx1"/>
              </a:solidFill>
              <a:effectLst>
                <a:outerShdw blurRad="38100" dist="19050" dir="2700000" algn="tl" rotWithShape="0">
                  <a:schemeClr val="dk1">
                    <a:alpha val="40000"/>
                  </a:schemeClr>
                </a:outerShdw>
              </a:effectLst>
              <a:latin typeface="方正小标宋_GBK" panose="03000509000000000000" pitchFamily="65" charset="-122"/>
              <a:ea typeface="方正小标宋_GBK" panose="03000509000000000000" pitchFamily="65" charset="-122"/>
            </a:endParaRPr>
          </a:p>
        </p:txBody>
      </p:sp>
      <p:pic>
        <p:nvPicPr>
          <p:cNvPr id="11267" name="Picture 3" descr="K:\成都社区教育\T\社区教育中心\会议论坛\20190722都论\ppt\ppt素材\缤纷成都\IMG_7832.JPG"/>
          <p:cNvPicPr>
            <a:picLocks noChangeAspect="1" noChangeArrowheads="1"/>
          </p:cNvPicPr>
          <p:nvPr/>
        </p:nvPicPr>
        <p:blipFill rotWithShape="1">
          <a:blip r:embed="rId1">
            <a:extLst>
              <a:ext uri="{28A0092B-C50C-407E-A947-70E740481C1C}">
                <a14:useLocalDpi xmlns:a14="http://schemas.microsoft.com/office/drawing/2010/main" val="0"/>
              </a:ext>
            </a:extLst>
          </a:blip>
          <a:srcRect t="8540" b="39945"/>
          <a:stretch>
            <a:fillRect/>
          </a:stretch>
        </p:blipFill>
        <p:spPr bwMode="auto">
          <a:xfrm>
            <a:off x="-25152" y="-4459"/>
            <a:ext cx="9169152" cy="3147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A-图片 9-111623"/>
          <p:cNvPicPr>
            <a:picLocks noChangeAspect="1"/>
          </p:cNvPicPr>
          <p:nvPr>
            <p:custDataLst>
              <p:tags r:id="rId2"/>
            </p:custData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15816" y="4111543"/>
            <a:ext cx="763098" cy="7630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Picture 2" descr="H:\成都社区教育\T\20181024成都市学习型城市建设研讨会\素材\蓝色底图\0 (5).png"/>
          <p:cNvPicPr>
            <a:picLocks noChangeAspect="1"/>
          </p:cNvPicPr>
          <p:nvPr/>
        </p:nvPicPr>
        <p:blipFill>
          <a:blip r:embed="rId1"/>
          <a:srcRect l="23148"/>
          <a:stretch>
            <a:fillRect/>
          </a:stretch>
        </p:blipFill>
        <p:spPr>
          <a:xfrm>
            <a:off x="0" y="0"/>
            <a:ext cx="9144000" cy="5143500"/>
          </a:xfrm>
          <a:prstGeom prst="rect">
            <a:avLst/>
          </a:prstGeom>
          <a:noFill/>
          <a:ln w="9525">
            <a:noFill/>
          </a:ln>
        </p:spPr>
      </p:pic>
      <p:pic>
        <p:nvPicPr>
          <p:cNvPr id="24578" name="图片 2" descr="蜀往今来-成都"/>
          <p:cNvPicPr>
            <a:picLocks noChangeAspect="1"/>
          </p:cNvPicPr>
          <p:nvPr/>
        </p:nvPicPr>
        <p:blipFill>
          <a:blip r:embed="rId2"/>
          <a:stretch>
            <a:fillRect/>
          </a:stretch>
        </p:blipFill>
        <p:spPr>
          <a:xfrm>
            <a:off x="1521619" y="1457325"/>
            <a:ext cx="456010" cy="750094"/>
          </a:xfrm>
          <a:prstGeom prst="rect">
            <a:avLst/>
          </a:prstGeom>
          <a:noFill/>
          <a:ln w="9525">
            <a:noFill/>
          </a:ln>
        </p:spPr>
      </p:pic>
      <p:sp>
        <p:nvSpPr>
          <p:cNvPr id="24579" name="矩形 3"/>
          <p:cNvSpPr/>
          <p:nvPr/>
        </p:nvSpPr>
        <p:spPr>
          <a:xfrm>
            <a:off x="1519238" y="642938"/>
            <a:ext cx="583406" cy="107156"/>
          </a:xfrm>
          <a:prstGeom prst="rect">
            <a:avLst/>
          </a:prstGeom>
          <a:solidFill>
            <a:srgbClr val="202020"/>
          </a:solidFill>
          <a:ln w="12700">
            <a:noFill/>
          </a:ln>
        </p:spPr>
        <p:txBody>
          <a:bodyPr lIns="51435" tIns="25717" rIns="51435" bIns="25717" anchor="ctr"/>
          <a:p>
            <a:pPr algn="ctr" defTabSz="1219200"/>
            <a:endParaRPr lang="zh-CN" altLang="en-US" sz="1350">
              <a:solidFill>
                <a:srgbClr val="FFFFFF"/>
              </a:solidFill>
              <a:latin typeface="Calibri" panose="020F0502020204030204"/>
              <a:ea typeface="宋体" panose="02010600030101010101" pitchFamily="2" charset="-122"/>
            </a:endParaRPr>
          </a:p>
        </p:txBody>
      </p:sp>
      <p:sp>
        <p:nvSpPr>
          <p:cNvPr id="24580" name="矩形 4"/>
          <p:cNvSpPr/>
          <p:nvPr/>
        </p:nvSpPr>
        <p:spPr>
          <a:xfrm>
            <a:off x="2102644" y="642938"/>
            <a:ext cx="583406" cy="107156"/>
          </a:xfrm>
          <a:prstGeom prst="rect">
            <a:avLst/>
          </a:prstGeom>
          <a:solidFill>
            <a:srgbClr val="606060"/>
          </a:solidFill>
          <a:ln w="12700">
            <a:noFill/>
          </a:ln>
        </p:spPr>
        <p:txBody>
          <a:bodyPr lIns="51435" tIns="25717" rIns="51435" bIns="25717" anchor="ctr"/>
          <a:p>
            <a:pPr algn="ctr" defTabSz="1219200"/>
            <a:endParaRPr lang="zh-CN" altLang="en-US" sz="1350">
              <a:solidFill>
                <a:srgbClr val="FFFFFF"/>
              </a:solidFill>
              <a:latin typeface="Calibri" panose="020F0502020204030204"/>
              <a:ea typeface="宋体" panose="02010600030101010101" pitchFamily="2" charset="-122"/>
            </a:endParaRPr>
          </a:p>
        </p:txBody>
      </p:sp>
      <p:grpSp>
        <p:nvGrpSpPr>
          <p:cNvPr id="24581" name="组合 11"/>
          <p:cNvGrpSpPr/>
          <p:nvPr/>
        </p:nvGrpSpPr>
        <p:grpSpPr>
          <a:xfrm>
            <a:off x="2047875" y="1457960"/>
            <a:ext cx="6029325" cy="901065"/>
            <a:chOff x="1410346" y="728420"/>
            <a:chExt cx="9220897" cy="991892"/>
          </a:xfrm>
        </p:grpSpPr>
        <p:sp>
          <p:nvSpPr>
            <p:cNvPr id="11" name="圆角矩形 10"/>
            <p:cNvSpPr/>
            <p:nvPr/>
          </p:nvSpPr>
          <p:spPr>
            <a:xfrm>
              <a:off x="1410346" y="728420"/>
              <a:ext cx="9113003" cy="991892"/>
            </a:xfrm>
            <a:prstGeom prst="roundRect">
              <a:avLst/>
            </a:prstGeom>
            <a:solidFill>
              <a:srgbClr val="D4C7A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24583" name="矩形 5"/>
            <p:cNvSpPr/>
            <p:nvPr/>
          </p:nvSpPr>
          <p:spPr>
            <a:xfrm>
              <a:off x="1494424" y="945163"/>
              <a:ext cx="9136819" cy="557808"/>
            </a:xfrm>
            <a:prstGeom prst="rect">
              <a:avLst/>
            </a:prstGeom>
            <a:noFill/>
            <a:ln w="9525">
              <a:noFill/>
            </a:ln>
          </p:spPr>
          <p:txBody>
            <a:bodyPr wrap="square" anchor="t">
              <a:spAutoFit/>
            </a:bodyPr>
            <a:p>
              <a:r>
                <a:rPr lang="zh-CN" altLang="en-US" sz="1350" dirty="0">
                  <a:latin typeface="黑体" panose="02010609060101010101" pitchFamily="49" charset="-122"/>
                  <a:ea typeface="黑体" panose="02010609060101010101" pitchFamily="49" charset="-122"/>
                </a:rPr>
                <a:t>  </a:t>
              </a:r>
              <a:r>
                <a:rPr lang="zh-CN" altLang="en-US" sz="1350" dirty="0">
                  <a:solidFill>
                    <a:srgbClr val="000000"/>
                  </a:solidFill>
                  <a:latin typeface="楷体" panose="02010609060101010101" pitchFamily="49" charset="-122"/>
                  <a:ea typeface="楷体" panose="02010609060101010101" pitchFamily="49" charset="-122"/>
                </a:rPr>
                <a:t>西汉蜀郡太守文翁在成都兴学，开学馆、设讲堂、建石室，使成都教育成为全国地方办学的首创。</a:t>
              </a:r>
              <a:r>
                <a:rPr lang="zh-CN" altLang="en-US" sz="1350" dirty="0">
                  <a:latin typeface="黑体" panose="02010609060101010101" pitchFamily="49" charset="-122"/>
                  <a:ea typeface="黑体" panose="02010609060101010101" pitchFamily="49" charset="-122"/>
                </a:rPr>
                <a:t>  </a:t>
              </a:r>
              <a:endParaRPr lang="zh-CN" altLang="en-US" sz="1350" dirty="0">
                <a:latin typeface="黑体" panose="02010609060101010101" pitchFamily="49" charset="-122"/>
                <a:ea typeface="黑体" panose="02010609060101010101" pitchFamily="49" charset="-122"/>
              </a:endParaRPr>
            </a:p>
          </p:txBody>
        </p:sp>
      </p:grpSp>
      <p:grpSp>
        <p:nvGrpSpPr>
          <p:cNvPr id="24584" name="组合 6"/>
          <p:cNvGrpSpPr/>
          <p:nvPr/>
        </p:nvGrpSpPr>
        <p:grpSpPr>
          <a:xfrm>
            <a:off x="1533525" y="910829"/>
            <a:ext cx="1556388" cy="449906"/>
            <a:chOff x="693972" y="348311"/>
            <a:chExt cx="2766191" cy="799020"/>
          </a:xfrm>
        </p:grpSpPr>
        <p:sp>
          <p:nvSpPr>
            <p:cNvPr id="24585" name="Rectangle 6"/>
            <p:cNvSpPr/>
            <p:nvPr/>
          </p:nvSpPr>
          <p:spPr>
            <a:xfrm>
              <a:off x="1128486" y="626315"/>
              <a:ext cx="2331677" cy="521016"/>
            </a:xfrm>
            <a:prstGeom prst="rect">
              <a:avLst/>
            </a:prstGeom>
            <a:noFill/>
            <a:ln w="9525">
              <a:noFill/>
            </a:ln>
          </p:spPr>
          <p:txBody>
            <a:bodyPr wrap="none" lIns="51435" tIns="25717" rIns="51435" bIns="25717" anchor="ctr">
              <a:spAutoFit/>
            </a:bodyPr>
            <a:p>
              <a:pPr indent="406400"/>
              <a:r>
                <a:rPr lang="zh-CN" altLang="zh-CN" sz="1575" b="1" dirty="0">
                  <a:solidFill>
                    <a:srgbClr val="000000"/>
                  </a:solidFill>
                  <a:latin typeface="微软雅黑" panose="020B0503020204020204" charset="-122"/>
                  <a:ea typeface="微软雅黑" panose="020B0503020204020204" charset="-122"/>
                  <a:sym typeface="宋体" panose="02010600030101010101" pitchFamily="2" charset="-122"/>
                </a:rPr>
                <a:t>千年古城</a:t>
              </a:r>
              <a:endParaRPr lang="zh-CN" altLang="zh-CN" sz="1575" b="1" dirty="0">
                <a:solidFill>
                  <a:srgbClr val="000000"/>
                </a:solidFill>
                <a:latin typeface="微软雅黑" panose="020B0503020204020204" charset="-122"/>
                <a:ea typeface="微软雅黑" panose="020B0503020204020204" charset="-122"/>
                <a:sym typeface="宋体" panose="02010600030101010101" pitchFamily="2" charset="-122"/>
              </a:endParaRPr>
            </a:p>
          </p:txBody>
        </p:sp>
        <p:pic>
          <p:nvPicPr>
            <p:cNvPr id="24586" name="Picture 4" descr="H:\成都社区教育\T\20181024成都市学习型城市建设研讨会\素材\熊猫\熊猫元素\23.png"/>
            <p:cNvPicPr>
              <a:picLocks noChangeAspect="1"/>
            </p:cNvPicPr>
            <p:nvPr/>
          </p:nvPicPr>
          <p:blipFill>
            <a:blip r:embed="rId3"/>
            <a:stretch>
              <a:fillRect/>
            </a:stretch>
          </p:blipFill>
          <p:spPr>
            <a:xfrm>
              <a:off x="693972" y="348311"/>
              <a:ext cx="777875" cy="552776"/>
            </a:xfrm>
            <a:prstGeom prst="rect">
              <a:avLst/>
            </a:prstGeom>
            <a:noFill/>
            <a:ln w="9525">
              <a:noFill/>
            </a:ln>
          </p:spPr>
        </p:pic>
      </p:grpSp>
      <p:grpSp>
        <p:nvGrpSpPr>
          <p:cNvPr id="24587" name="组合 7"/>
          <p:cNvGrpSpPr/>
          <p:nvPr/>
        </p:nvGrpSpPr>
        <p:grpSpPr>
          <a:xfrm>
            <a:off x="1396603" y="2705100"/>
            <a:ext cx="1699022" cy="1935443"/>
            <a:chOff x="543859" y="2692747"/>
            <a:chExt cx="2862002" cy="2511966"/>
          </a:xfrm>
        </p:grpSpPr>
        <p:pic>
          <p:nvPicPr>
            <p:cNvPr id="24588" name="Picture 4" descr="H:\成都社区教育\T\PPT\20171008成都社区教育发展概况\1.jpg"/>
            <p:cNvPicPr>
              <a:picLocks noChangeAspect="1"/>
            </p:cNvPicPr>
            <p:nvPr/>
          </p:nvPicPr>
          <p:blipFill>
            <a:blip r:embed="rId4">
              <a:clrChange>
                <a:clrFrom>
                  <a:srgbClr val="FFFFFF"/>
                </a:clrFrom>
                <a:clrTo>
                  <a:srgbClr val="FFFFFF">
                    <a:alpha val="0"/>
                  </a:srgbClr>
                </a:clrTo>
              </a:clrChange>
            </a:blip>
            <a:srcRect r="40288"/>
            <a:stretch>
              <a:fillRect/>
            </a:stretch>
          </p:blipFill>
          <p:spPr>
            <a:xfrm>
              <a:off x="543859" y="2692747"/>
              <a:ext cx="2862002" cy="2247964"/>
            </a:xfrm>
            <a:prstGeom prst="rect">
              <a:avLst/>
            </a:prstGeom>
            <a:noFill/>
            <a:ln w="9525">
              <a:noFill/>
            </a:ln>
          </p:spPr>
        </p:pic>
        <p:sp>
          <p:nvSpPr>
            <p:cNvPr id="24589" name="矩形 9"/>
            <p:cNvSpPr/>
            <p:nvPr/>
          </p:nvSpPr>
          <p:spPr>
            <a:xfrm>
              <a:off x="690873" y="4861042"/>
              <a:ext cx="2569541" cy="343671"/>
            </a:xfrm>
            <a:prstGeom prst="rect">
              <a:avLst/>
            </a:prstGeom>
            <a:noFill/>
            <a:ln w="9525">
              <a:noFill/>
            </a:ln>
          </p:spPr>
          <p:txBody>
            <a:bodyPr wrap="square" anchor="t">
              <a:spAutoFit/>
            </a:bodyPr>
            <a:p>
              <a:r>
                <a:rPr lang="zh-CN" altLang="en-US" sz="1125" dirty="0">
                  <a:solidFill>
                    <a:srgbClr val="000000"/>
                  </a:solidFill>
                  <a:latin typeface="楷体" panose="02010609060101010101" pitchFamily="49" charset="-122"/>
                  <a:ea typeface="楷体" panose="02010609060101010101" pitchFamily="49" charset="-122"/>
                </a:rPr>
                <a:t>    </a:t>
              </a:r>
              <a:endParaRPr lang="zh-CN" altLang="en-US" sz="1125" dirty="0">
                <a:latin typeface="楷体" panose="02010609060101010101" pitchFamily="49" charset="-122"/>
                <a:ea typeface="楷体" panose="02010609060101010101" pitchFamily="49" charset="-122"/>
              </a:endParaRPr>
            </a:p>
          </p:txBody>
        </p:sp>
      </p:grpSp>
      <p:pic>
        <p:nvPicPr>
          <p:cNvPr id="39946" name="Picture 10" descr="https://p1.ssl.qhmsg.com/t0150b0721f17f5e09c.jpg"/>
          <p:cNvPicPr>
            <a:picLocks noChangeAspect="1" noChangeArrowheads="1"/>
          </p:cNvPicPr>
          <p:nvPr/>
        </p:nvPicPr>
        <p:blipFill>
          <a:blip r:embed="rId5" cstate="print"/>
          <a:srcRect t="6758" b="9881"/>
          <a:stretch>
            <a:fillRect/>
          </a:stretch>
        </p:blipFill>
        <p:spPr bwMode="auto">
          <a:xfrm>
            <a:off x="3009056" y="2359250"/>
            <a:ext cx="4955750" cy="2401028"/>
          </a:xfrm>
          <a:prstGeom prst="rect">
            <a:avLst/>
          </a:prstGeom>
          <a:ln>
            <a:noFill/>
          </a:ln>
          <a:effectLst>
            <a:softEdge rad="112500"/>
          </a:effec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1" name="Picture 8" descr="http://f.hiphotos.baidu.com/zhidao/pic/item/d01373f082025aaf01c201e6faedab64034f1a2e.jpg"/>
          <p:cNvPicPr>
            <a:picLocks noChangeAspect="1"/>
          </p:cNvPicPr>
          <p:nvPr/>
        </p:nvPicPr>
        <p:blipFill>
          <a:blip r:embed="rId1"/>
          <a:srcRect l="13361" r="13208" b="15497"/>
          <a:stretch>
            <a:fillRect/>
          </a:stretch>
        </p:blipFill>
        <p:spPr>
          <a:xfrm>
            <a:off x="0" y="-40640"/>
            <a:ext cx="9070975" cy="5184140"/>
          </a:xfrm>
          <a:prstGeom prst="rect">
            <a:avLst/>
          </a:prstGeom>
          <a:noFill/>
          <a:ln w="9525">
            <a:noFill/>
          </a:ln>
        </p:spPr>
      </p:pic>
      <p:sp>
        <p:nvSpPr>
          <p:cNvPr id="3" name="矩形 2"/>
          <p:cNvSpPr/>
          <p:nvPr/>
        </p:nvSpPr>
        <p:spPr>
          <a:xfrm>
            <a:off x="1420416" y="952500"/>
            <a:ext cx="958850" cy="5588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3040" b="1" i="0" u="none" strike="noStrike" kern="100" cap="none" spc="0" normalizeH="0" baseline="0" noProof="1" smtClean="0">
                <a:ln>
                  <a:noFill/>
                </a:ln>
                <a:solidFill>
                  <a:schemeClr val="bg1"/>
                </a:solidFill>
                <a:effectLst/>
                <a:uLnTx/>
                <a:uFillTx/>
                <a:latin typeface="Times New Roman" panose="02020603050405020304" pitchFamily="18" charset="0"/>
                <a:ea typeface="楷体" panose="02010609060101010101" pitchFamily="49" charset="-122"/>
                <a:cs typeface="Times New Roman" panose="02020603050405020304" pitchFamily="18" charset="0"/>
              </a:rPr>
              <a:t>这是</a:t>
            </a:r>
            <a:endParaRPr kumimoji="0" lang="zh-CN" altLang="en-US" sz="304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10" name="矩形 9"/>
          <p:cNvSpPr/>
          <p:nvPr/>
        </p:nvSpPr>
        <p:spPr>
          <a:xfrm>
            <a:off x="2646760" y="1177529"/>
            <a:ext cx="1131570" cy="66294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3715" b="1" i="0" u="none" strike="noStrike" kern="100" cap="none" spc="0" normalizeH="0" baseline="0" noProof="0" dirty="0" smtClean="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成都</a:t>
            </a:r>
            <a:endParaRPr kumimoji="0" lang="zh-CN" altLang="en-US" sz="3715" b="1" i="0" u="none" strike="noStrike" kern="1200" cap="none" spc="0" normalizeH="0" baseline="0" noProof="1">
              <a:ln>
                <a:noFill/>
              </a:ln>
              <a:solidFill>
                <a:prstClr val="white"/>
              </a:solidFill>
              <a:effectLst/>
              <a:uLnTx/>
              <a:uFillTx/>
              <a:latin typeface="Arial" panose="020B0604020202020204" pitchFamily="34" charset="0"/>
              <a:ea typeface="宋体" panose="02010600030101010101" pitchFamily="2" charset="-122"/>
              <a:cs typeface="+mn-cs"/>
            </a:endParaRPr>
          </a:p>
        </p:txBody>
      </p:sp>
      <p:cxnSp>
        <p:nvCxnSpPr>
          <p:cNvPr id="12" name="直接连接符 11"/>
          <p:cNvCxnSpPr/>
          <p:nvPr/>
        </p:nvCxnSpPr>
        <p:spPr>
          <a:xfrm flipH="1">
            <a:off x="2557463" y="1104900"/>
            <a:ext cx="354806" cy="3536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605" name="矩形 1"/>
          <p:cNvSpPr/>
          <p:nvPr/>
        </p:nvSpPr>
        <p:spPr>
          <a:xfrm>
            <a:off x="5400675" y="2356247"/>
            <a:ext cx="2380060" cy="106680"/>
          </a:xfrm>
          <a:prstGeom prst="rect">
            <a:avLst/>
          </a:prstGeom>
          <a:noFill/>
          <a:ln w="9525">
            <a:noFill/>
          </a:ln>
        </p:spPr>
        <p:txBody>
          <a:bodyPr anchor="t">
            <a:spAutoFit/>
          </a:bodyPr>
          <a:p>
            <a:r>
              <a:rPr lang="zh-CN" altLang="zh-CN" sz="100" b="1" dirty="0">
                <a:solidFill>
                  <a:schemeClr val="bg1"/>
                </a:solidFill>
                <a:latin typeface="Times New Roman" panose="02020603050405020304" pitchFamily="18" charset="0"/>
                <a:ea typeface="楷体" panose="02010609060101010101" pitchFamily="49" charset="-122"/>
              </a:rPr>
              <a:t>早在公元前</a:t>
            </a:r>
            <a:r>
              <a:rPr lang="en-US" altLang="zh-CN" sz="100" b="1" dirty="0">
                <a:solidFill>
                  <a:schemeClr val="bg1"/>
                </a:solidFill>
                <a:latin typeface="Times New Roman" panose="02020603050405020304" pitchFamily="18" charset="0"/>
                <a:ea typeface="楷体" panose="02010609060101010101" pitchFamily="49" charset="-122"/>
              </a:rPr>
              <a:t>141</a:t>
            </a:r>
            <a:r>
              <a:rPr lang="zh-CN" altLang="zh-CN" sz="100" b="1" dirty="0">
                <a:solidFill>
                  <a:schemeClr val="bg1"/>
                </a:solidFill>
                <a:latin typeface="Times New Roman" panose="02020603050405020304" pitchFamily="18" charset="0"/>
                <a:ea typeface="楷体" panose="02010609060101010101" pitchFamily="49" charset="-122"/>
              </a:rPr>
              <a:t>年，蜀郡太守文翁在成都兴学，开学馆，设讲堂，建石室</a:t>
            </a:r>
            <a:r>
              <a:rPr lang="en-US" altLang="zh-CN" sz="100" b="1" dirty="0">
                <a:solidFill>
                  <a:schemeClr val="bg1"/>
                </a:solidFill>
                <a:latin typeface="Times New Roman" panose="02020603050405020304" pitchFamily="18" charset="0"/>
                <a:ea typeface="楷体" panose="02010609060101010101" pitchFamily="49" charset="-122"/>
              </a:rPr>
              <a:t>.</a:t>
            </a:r>
            <a:endParaRPr lang="zh-CN" altLang="en-US" sz="100" dirty="0">
              <a:solidFill>
                <a:schemeClr val="bg1"/>
              </a:solidFill>
              <a:latin typeface="Arial" panose="020B0604020202020204" pitchFamily="34" charset="0"/>
              <a:ea typeface="宋体" panose="02010600030101010101" pitchFamily="2" charset="-122"/>
            </a:endParaRPr>
          </a:p>
        </p:txBody>
      </p:sp>
      <p:pic>
        <p:nvPicPr>
          <p:cNvPr id="20" name="图片 19"/>
          <p:cNvPicPr>
            <a:picLocks noChangeAspect="1"/>
          </p:cNvPicPr>
          <p:nvPr/>
        </p:nvPicPr>
        <p:blipFill>
          <a:blip r:embed="rId2"/>
          <a:stretch>
            <a:fillRect/>
          </a:stretch>
        </p:blipFill>
        <p:spPr>
          <a:xfrm>
            <a:off x="3401616" y="2062163"/>
            <a:ext cx="1715691" cy="1066800"/>
          </a:xfrm>
          <a:prstGeom prst="rect">
            <a:avLst/>
          </a:prstGeom>
          <a:noFill/>
          <a:ln w="28575">
            <a:solidFill>
              <a:schemeClr val="bg1"/>
            </a:solidFill>
          </a:ln>
          <a:effectLst>
            <a:outerShdw blurRad="50800" dist="76200" dir="5400000" algn="t" rotWithShape="0">
              <a:prstClr val="black">
                <a:alpha val="30000"/>
              </a:prstClr>
            </a:outerShdw>
          </a:effectLst>
        </p:spPr>
      </p:pic>
      <p:pic>
        <p:nvPicPr>
          <p:cNvPr id="23" name="图片 22"/>
          <p:cNvPicPr>
            <a:picLocks noChangeAspect="1"/>
          </p:cNvPicPr>
          <p:nvPr/>
        </p:nvPicPr>
        <p:blipFill rotWithShape="1">
          <a:blip r:embed="rId3"/>
          <a:srcRect b="11981"/>
          <a:stretch>
            <a:fillRect/>
          </a:stretch>
        </p:blipFill>
        <p:spPr>
          <a:xfrm>
            <a:off x="1377554" y="3212306"/>
            <a:ext cx="2140744" cy="1206104"/>
          </a:xfrm>
          <a:prstGeom prst="rect">
            <a:avLst/>
          </a:prstGeom>
          <a:noFill/>
          <a:ln w="28575">
            <a:solidFill>
              <a:schemeClr val="bg1"/>
            </a:solidFill>
          </a:ln>
          <a:effectLst>
            <a:outerShdw blurRad="50800" dist="76200" dir="5400000" algn="t" rotWithShape="0">
              <a:prstClr val="black">
                <a:alpha val="30000"/>
              </a:prstClr>
            </a:outerShdw>
          </a:effectLst>
        </p:spPr>
      </p:pic>
      <p:pic>
        <p:nvPicPr>
          <p:cNvPr id="24" name="图片 23"/>
          <p:cNvPicPr>
            <a:picLocks noChangeAspect="1"/>
          </p:cNvPicPr>
          <p:nvPr/>
        </p:nvPicPr>
        <p:blipFill rotWithShape="1">
          <a:blip r:embed="rId4"/>
          <a:srcRect l="6843" b="20463"/>
          <a:stretch>
            <a:fillRect/>
          </a:stretch>
        </p:blipFill>
        <p:spPr>
          <a:xfrm>
            <a:off x="1315641" y="2062163"/>
            <a:ext cx="2007394" cy="1059656"/>
          </a:xfrm>
          <a:prstGeom prst="rect">
            <a:avLst/>
          </a:prstGeom>
          <a:noFill/>
          <a:ln w="28575">
            <a:solidFill>
              <a:schemeClr val="bg1"/>
            </a:solidFill>
          </a:ln>
          <a:effectLst>
            <a:outerShdw blurRad="50800" dist="76200" dir="5400000" algn="t" rotWithShape="0">
              <a:prstClr val="black">
                <a:alpha val="30000"/>
              </a:prstClr>
            </a:outerShdw>
          </a:effectLst>
        </p:spPr>
      </p:pic>
      <p:sp>
        <p:nvSpPr>
          <p:cNvPr id="25609" name="矩形 15"/>
          <p:cNvSpPr/>
          <p:nvPr/>
        </p:nvSpPr>
        <p:spPr>
          <a:xfrm>
            <a:off x="5393690" y="2062480"/>
            <a:ext cx="2620645" cy="334010"/>
          </a:xfrm>
          <a:prstGeom prst="rect">
            <a:avLst/>
          </a:prstGeom>
          <a:noFill/>
          <a:ln w="9525">
            <a:noFill/>
          </a:ln>
        </p:spPr>
        <p:txBody>
          <a:bodyPr wrap="square" anchor="t">
            <a:spAutoFit/>
          </a:bodyPr>
          <a:p>
            <a:pPr algn="dist"/>
            <a:r>
              <a:rPr lang="zh-CN" altLang="zh-CN" sz="1575" b="1" dirty="0">
                <a:solidFill>
                  <a:schemeClr val="bg1"/>
                </a:solidFill>
                <a:latin typeface="Times New Roman" panose="02020603050405020304" pitchFamily="18" charset="0"/>
                <a:ea typeface="楷体" panose="02010609060101010101" pitchFamily="49" charset="-122"/>
              </a:rPr>
              <a:t>成都的教育文化积淀深厚</a:t>
            </a:r>
            <a:endParaRPr lang="zh-CN" altLang="en-US" sz="1575" dirty="0">
              <a:latin typeface="Arial" panose="020B0604020202020204" pitchFamily="34" charset="0"/>
              <a:ea typeface="宋体" panose="02010600030101010101" pitchFamily="2" charset="-122"/>
            </a:endParaRPr>
          </a:p>
        </p:txBody>
      </p:sp>
      <p:sp>
        <p:nvSpPr>
          <p:cNvPr id="25610" name="矩形 16"/>
          <p:cNvSpPr/>
          <p:nvPr/>
        </p:nvSpPr>
        <p:spPr>
          <a:xfrm>
            <a:off x="1510904" y="1452563"/>
            <a:ext cx="1208405" cy="334010"/>
          </a:xfrm>
          <a:prstGeom prst="rect">
            <a:avLst/>
          </a:prstGeom>
          <a:noFill/>
          <a:ln w="9525">
            <a:noFill/>
          </a:ln>
        </p:spPr>
        <p:txBody>
          <a:bodyPr wrap="none" anchor="t">
            <a:spAutoFit/>
          </a:bodyPr>
          <a:p>
            <a:r>
              <a:rPr lang="en-US" altLang="zh-CN" sz="1575" b="1" dirty="0">
                <a:solidFill>
                  <a:srgbClr val="BFBFBF"/>
                </a:solidFill>
                <a:latin typeface="Times New Roman" panose="02020603050405020304" pitchFamily="18" charset="0"/>
                <a:ea typeface="楷体" panose="02010609060101010101" pitchFamily="49" charset="-122"/>
              </a:rPr>
              <a:t>CHENGDU</a:t>
            </a:r>
            <a:endParaRPr lang="zh-CN" altLang="en-US" sz="1575" b="1" dirty="0">
              <a:solidFill>
                <a:srgbClr val="BFBFBF"/>
              </a:solidFill>
              <a:latin typeface="Arial" panose="020B0604020202020204" pitchFamily="34" charset="0"/>
              <a:ea typeface="宋体" panose="02010600030101010101" pitchFamily="2" charset="-122"/>
            </a:endParaRPr>
          </a:p>
        </p:txBody>
      </p:sp>
      <p:sp>
        <p:nvSpPr>
          <p:cNvPr id="7" name="五边形 6"/>
          <p:cNvSpPr/>
          <p:nvPr/>
        </p:nvSpPr>
        <p:spPr>
          <a:xfrm flipH="1">
            <a:off x="4151710" y="1038225"/>
            <a:ext cx="3863579" cy="639366"/>
          </a:xfrm>
          <a:prstGeom prst="homePlate">
            <a:avLst/>
          </a:prstGeom>
          <a:solidFill>
            <a:srgbClr val="FAC6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1">
              <a:ln>
                <a:noFill/>
              </a:ln>
              <a:solidFill>
                <a:schemeClr val="lt1"/>
              </a:solidFill>
              <a:effectLst/>
              <a:uLnTx/>
              <a:uFillTx/>
              <a:latin typeface="+mn-lt"/>
              <a:ea typeface="+mn-ea"/>
              <a:cs typeface="+mn-cs"/>
            </a:endParaRPr>
          </a:p>
        </p:txBody>
      </p:sp>
      <p:sp>
        <p:nvSpPr>
          <p:cNvPr id="25612" name="矩形 3"/>
          <p:cNvSpPr/>
          <p:nvPr/>
        </p:nvSpPr>
        <p:spPr>
          <a:xfrm>
            <a:off x="4572000" y="1056085"/>
            <a:ext cx="3037285" cy="334010"/>
          </a:xfrm>
          <a:prstGeom prst="rect">
            <a:avLst/>
          </a:prstGeom>
          <a:noFill/>
          <a:ln w="9525">
            <a:noFill/>
          </a:ln>
        </p:spPr>
        <p:txBody>
          <a:bodyPr anchor="t">
            <a:spAutoFit/>
          </a:bodyPr>
          <a:p>
            <a:r>
              <a:rPr lang="zh-CN" altLang="zh-CN" sz="1575" b="1" dirty="0">
                <a:solidFill>
                  <a:srgbClr val="262626"/>
                </a:solidFill>
                <a:latin typeface="Times New Roman" panose="02020603050405020304" pitchFamily="18" charset="0"/>
                <a:ea typeface="楷体" panose="02010609060101010101" pitchFamily="49" charset="-122"/>
              </a:rPr>
              <a:t>一座有</a:t>
            </a:r>
            <a:r>
              <a:rPr lang="en-US" altLang="zh-CN" sz="1575" b="1" dirty="0">
                <a:solidFill>
                  <a:srgbClr val="262626"/>
                </a:solidFill>
                <a:latin typeface="Times New Roman" panose="02020603050405020304" pitchFamily="18" charset="0"/>
                <a:ea typeface="楷体" panose="02010609060101010101" pitchFamily="49" charset="-122"/>
              </a:rPr>
              <a:t>2300</a:t>
            </a:r>
            <a:r>
              <a:rPr lang="zh-CN" altLang="zh-CN" sz="1575" b="1" dirty="0">
                <a:solidFill>
                  <a:srgbClr val="262626"/>
                </a:solidFill>
                <a:latin typeface="Times New Roman" panose="02020603050405020304" pitchFamily="18" charset="0"/>
                <a:ea typeface="楷体" panose="02010609060101010101" pitchFamily="49" charset="-122"/>
              </a:rPr>
              <a:t>多年悠久历史的古城</a:t>
            </a:r>
            <a:endParaRPr lang="en-US" altLang="zh-CN" sz="1575" b="1" dirty="0">
              <a:solidFill>
                <a:srgbClr val="262626"/>
              </a:solidFill>
              <a:latin typeface="Times New Roman" panose="02020603050405020304" pitchFamily="18" charset="0"/>
              <a:ea typeface="楷体" panose="02010609060101010101" pitchFamily="49" charset="-122"/>
            </a:endParaRPr>
          </a:p>
        </p:txBody>
      </p:sp>
      <p:sp>
        <p:nvSpPr>
          <p:cNvPr id="15" name="矩形 14"/>
          <p:cNvSpPr/>
          <p:nvPr/>
        </p:nvSpPr>
        <p:spPr>
          <a:xfrm>
            <a:off x="4572000" y="1350169"/>
            <a:ext cx="3009900" cy="3340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575" b="1" i="0" u="none" strike="noStrike" kern="100" cap="none" spc="0" normalizeH="0" baseline="0" noProof="0" dirty="0" smtClean="0">
                <a:ln>
                  <a:noFill/>
                </a:ln>
                <a:solidFill>
                  <a:schemeClr val="tx1">
                    <a:lumMod val="85000"/>
                    <a:lumOff val="15000"/>
                  </a:schemeClr>
                </a:solidFill>
                <a:effectLst/>
                <a:uLnTx/>
                <a:uFillTx/>
                <a:latin typeface="Times New Roman" panose="02020603050405020304" pitchFamily="18" charset="0"/>
                <a:ea typeface="楷体" panose="02010609060101010101" pitchFamily="49" charset="-122"/>
                <a:cs typeface="Times New Roman" panose="02020603050405020304" pitchFamily="18" charset="0"/>
              </a:rPr>
              <a:t>几千年来，城址未变，城名未改</a:t>
            </a:r>
            <a:endParaRPr kumimoji="0" lang="zh-CN" altLang="en-US" sz="1575"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ea typeface="宋体" panose="02010600030101010101" pitchFamily="2" charset="-122"/>
              <a:cs typeface="+mn-cs"/>
            </a:endParaRPr>
          </a:p>
        </p:txBody>
      </p:sp>
      <p:pic>
        <p:nvPicPr>
          <p:cNvPr id="25614" name="Picture 2" descr="C:\Users\Administrator.USER-20150919RY\Desktop\4afbfbedab64034ffdb28743afc379310a551d73.jpg"/>
          <p:cNvPicPr>
            <a:picLocks noChangeAspect="1"/>
          </p:cNvPicPr>
          <p:nvPr/>
        </p:nvPicPr>
        <p:blipFill>
          <a:blip r:embed="rId5"/>
          <a:srcRect l="13086" t="5334" r="13867" b="9297"/>
          <a:stretch>
            <a:fillRect/>
          </a:stretch>
        </p:blipFill>
        <p:spPr>
          <a:xfrm>
            <a:off x="3633788" y="3231356"/>
            <a:ext cx="1682354" cy="1157288"/>
          </a:xfrm>
          <a:prstGeom prst="rect">
            <a:avLst/>
          </a:prstGeom>
          <a:noFill/>
          <a:ln w="15875" cap="flat" cmpd="sng">
            <a:solidFill>
              <a:schemeClr val="bg1"/>
            </a:solidFill>
            <a:prstDash val="solid"/>
            <a:round/>
            <a:headEnd type="none" w="med" len="med"/>
            <a:tailEnd type="none" w="med" len="med"/>
          </a:ln>
        </p:spPr>
      </p:pic>
      <p:sp>
        <p:nvSpPr>
          <p:cNvPr id="25615" name="文本框 4"/>
          <p:cNvSpPr txBox="1"/>
          <p:nvPr/>
        </p:nvSpPr>
        <p:spPr>
          <a:xfrm>
            <a:off x="5512594" y="2764631"/>
            <a:ext cx="2656285" cy="1791970"/>
          </a:xfrm>
          <a:prstGeom prst="rect">
            <a:avLst/>
          </a:prstGeom>
          <a:noFill/>
          <a:ln w="9525">
            <a:noFill/>
          </a:ln>
        </p:spPr>
        <p:txBody>
          <a:bodyPr anchor="t">
            <a:spAutoFit/>
          </a:bodyPr>
          <a:p>
            <a:r>
              <a:rPr lang="zh-CN" altLang="zh-CN" sz="1575" b="1" dirty="0">
                <a:solidFill>
                  <a:schemeClr val="bg1"/>
                </a:solidFill>
                <a:latin typeface="Times New Roman" panose="02020603050405020304" pitchFamily="18" charset="0"/>
                <a:ea typeface="楷体" panose="02010609060101010101" pitchFamily="49" charset="-122"/>
              </a:rPr>
              <a:t>“中国最具幸福感城市”</a:t>
            </a:r>
            <a:endParaRPr lang="zh-CN" altLang="zh-CN" sz="1575" b="1" dirty="0">
              <a:solidFill>
                <a:schemeClr val="bg1"/>
              </a:solidFill>
              <a:latin typeface="Times New Roman" panose="02020603050405020304" pitchFamily="18" charset="0"/>
              <a:ea typeface="楷体" panose="02010609060101010101" pitchFamily="49" charset="-122"/>
            </a:endParaRPr>
          </a:p>
          <a:p>
            <a:r>
              <a:rPr lang="zh-CN" altLang="zh-CN" sz="1575" b="1" dirty="0">
                <a:solidFill>
                  <a:schemeClr val="bg1"/>
                </a:solidFill>
                <a:latin typeface="Times New Roman" panose="02020603050405020304" pitchFamily="18" charset="0"/>
                <a:ea typeface="楷体" panose="02010609060101010101" pitchFamily="49" charset="-122"/>
              </a:rPr>
              <a:t>“世界美食之都”</a:t>
            </a:r>
            <a:endParaRPr lang="zh-CN" altLang="zh-CN" sz="1575" b="1" dirty="0">
              <a:solidFill>
                <a:schemeClr val="bg1"/>
              </a:solidFill>
              <a:latin typeface="Times New Roman" panose="02020603050405020304" pitchFamily="18" charset="0"/>
              <a:ea typeface="楷体" panose="02010609060101010101" pitchFamily="49" charset="-122"/>
            </a:endParaRPr>
          </a:p>
          <a:p>
            <a:r>
              <a:rPr lang="zh-CN" altLang="zh-CN" sz="1575" b="1" dirty="0">
                <a:solidFill>
                  <a:schemeClr val="bg1"/>
                </a:solidFill>
                <a:latin typeface="Times New Roman" panose="02020603050405020304" pitchFamily="18" charset="0"/>
                <a:ea typeface="楷体" panose="02010609060101010101" pitchFamily="49" charset="-122"/>
              </a:rPr>
              <a:t>“最佳休闲城市”</a:t>
            </a:r>
            <a:endParaRPr lang="zh-CN" altLang="zh-CN" sz="1575" b="1" dirty="0">
              <a:solidFill>
                <a:schemeClr val="bg1"/>
              </a:solidFill>
              <a:latin typeface="Times New Roman" panose="02020603050405020304" pitchFamily="18" charset="0"/>
              <a:ea typeface="楷体" panose="02010609060101010101" pitchFamily="49" charset="-122"/>
            </a:endParaRPr>
          </a:p>
          <a:p>
            <a:r>
              <a:rPr lang="zh-CN" altLang="zh-CN" sz="1575" b="1" dirty="0">
                <a:solidFill>
                  <a:schemeClr val="bg1"/>
                </a:solidFill>
                <a:latin typeface="Times New Roman" panose="02020603050405020304" pitchFamily="18" charset="0"/>
                <a:ea typeface="楷体" panose="02010609060101010101" pitchFamily="49" charset="-122"/>
              </a:rPr>
              <a:t>“中国十佳优质生活城市”</a:t>
            </a:r>
            <a:endParaRPr lang="zh-CN" altLang="zh-CN" sz="1575" b="1" dirty="0">
              <a:solidFill>
                <a:schemeClr val="bg1"/>
              </a:solidFill>
              <a:latin typeface="Times New Roman" panose="02020603050405020304" pitchFamily="18" charset="0"/>
              <a:ea typeface="楷体" panose="02010609060101010101" pitchFamily="49" charset="-122"/>
            </a:endParaRPr>
          </a:p>
          <a:p>
            <a:r>
              <a:rPr lang="zh-CN" altLang="zh-CN" sz="1575" b="1" dirty="0">
                <a:solidFill>
                  <a:schemeClr val="bg1"/>
                </a:solidFill>
                <a:latin typeface="Times New Roman" panose="02020603050405020304" pitchFamily="18" charset="0"/>
                <a:ea typeface="楷体" panose="02010609060101010101" pitchFamily="49" charset="-122"/>
              </a:rPr>
              <a:t>“中国十大创业城市”</a:t>
            </a:r>
            <a:endParaRPr lang="zh-CN" altLang="zh-CN" sz="1575" b="1" dirty="0">
              <a:solidFill>
                <a:schemeClr val="bg1"/>
              </a:solidFill>
              <a:latin typeface="Times New Roman" panose="02020603050405020304" pitchFamily="18" charset="0"/>
              <a:ea typeface="楷体" panose="02010609060101010101" pitchFamily="49" charset="-122"/>
            </a:endParaRPr>
          </a:p>
          <a:p>
            <a:r>
              <a:rPr lang="zh-CN" altLang="zh-CN" sz="1575" b="1" dirty="0">
                <a:solidFill>
                  <a:schemeClr val="bg1"/>
                </a:solidFill>
                <a:latin typeface="Times New Roman" panose="02020603050405020304" pitchFamily="18" charset="0"/>
                <a:ea typeface="楷体" panose="02010609060101010101" pitchFamily="49" charset="-122"/>
                <a:sym typeface="宋体" panose="02010600030101010101" pitchFamily="2" charset="-122"/>
              </a:rPr>
              <a:t>“中国十大古都”</a:t>
            </a:r>
            <a:endParaRPr lang="zh-CN" altLang="zh-CN" sz="1575" b="1" dirty="0">
              <a:solidFill>
                <a:schemeClr val="bg1"/>
              </a:solidFill>
              <a:latin typeface="Times New Roman" panose="02020603050405020304" pitchFamily="18" charset="0"/>
              <a:ea typeface="楷体" panose="02010609060101010101" pitchFamily="49" charset="-122"/>
            </a:endParaRPr>
          </a:p>
          <a:p>
            <a:endParaRPr lang="zh-CN" altLang="zh-CN" sz="1575" b="1" dirty="0">
              <a:solidFill>
                <a:schemeClr val="bg1"/>
              </a:solidFill>
              <a:latin typeface="Times New Roman" panose="02020603050405020304" pitchFamily="18" charset="0"/>
              <a:ea typeface="楷体" panose="02010609060101010101" pitchFamily="49" charset="-122"/>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37795" y="0"/>
            <a:ext cx="9281795"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组合 3"/>
          <p:cNvGrpSpPr/>
          <p:nvPr/>
        </p:nvGrpSpPr>
        <p:grpSpPr>
          <a:xfrm>
            <a:off x="0" y="-34"/>
            <a:ext cx="9144000" cy="5143500"/>
            <a:chOff x="-124800" y="-128533"/>
            <a:chExt cx="9707245" cy="5143500"/>
          </a:xfrm>
        </p:grpSpPr>
        <p:pic>
          <p:nvPicPr>
            <p:cNvPr id="25" name="Picture 3"/>
            <p:cNvPicPr>
              <a:picLocks noChangeAspect="1" noChangeArrowheads="1"/>
            </p:cNvPicPr>
            <p:nvPr/>
          </p:nvPicPr>
          <p:blipFill rotWithShape="1">
            <a:blip r:embed="rId1">
              <a:extLst>
                <a:ext uri="{28A0092B-C50C-407E-A947-70E740481C1C}">
                  <a14:useLocalDpi xmlns:a14="http://schemas.microsoft.com/office/drawing/2010/main" val="0"/>
                </a:ext>
              </a:extLst>
            </a:blip>
            <a:srcRect b="64349"/>
            <a:stretch>
              <a:fillRect/>
            </a:stretch>
          </p:blipFill>
          <p:spPr bwMode="auto">
            <a:xfrm>
              <a:off x="-124800" y="-128533"/>
              <a:ext cx="970724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组合 2"/>
            <p:cNvGrpSpPr/>
            <p:nvPr/>
          </p:nvGrpSpPr>
          <p:grpSpPr>
            <a:xfrm>
              <a:off x="6210061" y="3248463"/>
              <a:ext cx="1438275" cy="1011238"/>
              <a:chOff x="6210061" y="3248463"/>
              <a:chExt cx="1438275" cy="1011238"/>
            </a:xfrm>
          </p:grpSpPr>
          <p:grpSp>
            <p:nvGrpSpPr>
              <p:cNvPr id="11" name="组合 10"/>
              <p:cNvGrpSpPr/>
              <p:nvPr/>
            </p:nvGrpSpPr>
            <p:grpSpPr>
              <a:xfrm>
                <a:off x="7277964" y="3832386"/>
                <a:ext cx="360040" cy="360040"/>
                <a:chOff x="5148064" y="2061403"/>
                <a:chExt cx="427703" cy="427703"/>
              </a:xfrm>
            </p:grpSpPr>
            <p:sp>
              <p:nvSpPr>
                <p:cNvPr id="12" name="泪滴形 11"/>
                <p:cNvSpPr/>
                <p:nvPr/>
              </p:nvSpPr>
              <p:spPr>
                <a:xfrm rot="8037119">
                  <a:off x="5148064" y="2061403"/>
                  <a:ext cx="427703" cy="427703"/>
                </a:xfrm>
                <a:prstGeom prst="teardrop">
                  <a:avLst/>
                </a:prstGeom>
                <a:noFill/>
                <a:ln>
                  <a:solidFill>
                    <a:schemeClr val="bg1">
                      <a:lumMod val="95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44864" y="2159474"/>
                  <a:ext cx="237248" cy="23724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061" y="3248463"/>
                <a:ext cx="1438275"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65" y="1026480"/>
            <a:ext cx="220027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348" y="884398"/>
            <a:ext cx="220027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509" y="630440"/>
            <a:ext cx="2698436" cy="79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8181" y="2105412"/>
            <a:ext cx="220027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5083" y="1824639"/>
            <a:ext cx="220027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3575" y="1874907"/>
            <a:ext cx="2029040" cy="59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665480" y="250190"/>
            <a:ext cx="4045585" cy="521970"/>
          </a:xfrm>
          <a:prstGeom prst="rect">
            <a:avLst/>
          </a:prstGeom>
          <a:noFill/>
        </p:spPr>
        <p:txBody>
          <a:bodyPr wrap="square" rtlCol="0">
            <a:spAutoFit/>
          </a:bodyPr>
          <a:p>
            <a:r>
              <a:rPr lang="en-US" altLang="zh-CN" sz="2000">
                <a:solidFill>
                  <a:schemeClr val="bg1"/>
                </a:solidFill>
                <a:latin typeface="华文新魏" panose="02010800040101010101" charset="-122"/>
                <a:ea typeface="华文新魏" panose="02010800040101010101" charset="-122"/>
                <a:cs typeface="华文新魏" panose="02010800040101010101" charset="-122"/>
              </a:rPr>
              <a:t>2017</a:t>
            </a:r>
            <a:r>
              <a:rPr lang="zh-CN" altLang="en-US" sz="2000">
                <a:solidFill>
                  <a:schemeClr val="bg1"/>
                </a:solidFill>
                <a:latin typeface="华文新魏" panose="02010800040101010101" charset="-122"/>
                <a:ea typeface="华文新魏" panose="02010800040101010101" charset="-122"/>
                <a:cs typeface="华文新魏" panose="02010800040101010101" charset="-122"/>
              </a:rPr>
              <a:t>年</a:t>
            </a:r>
            <a:r>
              <a:rPr lang="en-US" altLang="zh-CN" sz="2800">
                <a:solidFill>
                  <a:schemeClr val="bg1"/>
                </a:solidFill>
                <a:latin typeface="华文新魏" panose="02010800040101010101" charset="-122"/>
                <a:ea typeface="华文新魏" panose="02010800040101010101" charset="-122"/>
                <a:cs typeface="华文新魏" panose="02010800040101010101" charset="-122"/>
              </a:rPr>
              <a:t>“</a:t>
            </a:r>
            <a:r>
              <a:rPr lang="zh-CN" altLang="en-US" sz="2800">
                <a:solidFill>
                  <a:schemeClr val="bg1"/>
                </a:solidFill>
                <a:latin typeface="华文新魏" panose="02010800040101010101" charset="-122"/>
                <a:ea typeface="华文新魏" panose="02010800040101010101" charset="-122"/>
                <a:cs typeface="华文新魏" panose="02010800040101010101" charset="-122"/>
              </a:rPr>
              <a:t>三城三都</a:t>
            </a:r>
            <a:r>
              <a:rPr lang="en-US" altLang="zh-CN" sz="2800">
                <a:solidFill>
                  <a:schemeClr val="bg1"/>
                </a:solidFill>
                <a:latin typeface="华文新魏" panose="02010800040101010101" charset="-122"/>
                <a:ea typeface="华文新魏" panose="02010800040101010101" charset="-122"/>
                <a:cs typeface="华文新魏" panose="02010800040101010101" charset="-122"/>
              </a:rPr>
              <a:t>”</a:t>
            </a:r>
            <a:endParaRPr lang="en-US" altLang="zh-CN" sz="2800">
              <a:solidFill>
                <a:schemeClr val="bg1"/>
              </a:solidFill>
              <a:latin typeface="华文新魏" panose="02010800040101010101" charset="-122"/>
              <a:ea typeface="华文新魏" panose="02010800040101010101" charset="-122"/>
              <a:cs typeface="华文新魏" panose="0201080004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lenovo36\Desktop\图片1.png"/>
          <p:cNvPicPr>
            <a:picLocks noChangeAspect="1" noChangeArrowheads="1"/>
          </p:cNvPicPr>
          <p:nvPr/>
        </p:nvPicPr>
        <p:blipFill rotWithShape="1">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b="30867"/>
          <a:stretch>
            <a:fillRect/>
          </a:stretch>
        </p:blipFill>
        <p:spPr bwMode="auto">
          <a:xfrm>
            <a:off x="0" y="0"/>
            <a:ext cx="9137650" cy="35481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lenovo36\Desktop\Nipic_11772468_20130225171720395162.png"/>
          <p:cNvPicPr>
            <a:picLocks noChangeAspect="1" noChangeArrowheads="1"/>
          </p:cNvPicPr>
          <p:nvPr/>
        </p:nvPicPr>
        <p:blipFill>
          <a:blip r:embed="rId3" cstate="print">
            <a:extLst>
              <a:ext uri="{28A0092B-C50C-407E-A947-70E740481C1C}">
                <a14:useLocalDpi xmlns:a14="http://schemas.microsoft.com/office/drawing/2010/main" val="0"/>
              </a:ext>
            </a:extLst>
          </a:blip>
          <a:srcRect l="19765" t="22125" r="55464"/>
          <a:stretch>
            <a:fillRect/>
          </a:stretch>
        </p:blipFill>
        <p:spPr bwMode="auto">
          <a:xfrm>
            <a:off x="8009014" y="-275191"/>
            <a:ext cx="1236253" cy="342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1" y="0"/>
            <a:ext cx="9156752"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1391028" y="1740636"/>
            <a:ext cx="6632090" cy="1014730"/>
          </a:xfrm>
          <a:prstGeom prst="rect">
            <a:avLst/>
          </a:prstGeom>
        </p:spPr>
        <p:txBody>
          <a:bodyPr wrap="square">
            <a:spAutoFit/>
          </a:bodyPr>
          <a:lstStyle/>
          <a:p>
            <a:endParaRPr lang="zh-CN" altLang="zh-CN" sz="2000" dirty="0">
              <a:solidFill>
                <a:srgbClr val="22544F"/>
              </a:solidFill>
              <a:latin typeface="方正小标宋_GBK" panose="03000509000000000000" pitchFamily="65" charset="-122"/>
              <a:ea typeface="方正小标宋_GBK" panose="03000509000000000000" pitchFamily="65" charset="-122"/>
            </a:endParaRPr>
          </a:p>
          <a:p>
            <a:endParaRPr lang="zh-CN" altLang="en-US" sz="2000" dirty="0">
              <a:solidFill>
                <a:srgbClr val="22544F"/>
              </a:solidFill>
              <a:latin typeface="黑体" panose="02010609060101010101" pitchFamily="49" charset="-122"/>
              <a:ea typeface="黑体" panose="02010609060101010101" pitchFamily="49" charset="-122"/>
            </a:endParaRPr>
          </a:p>
          <a:p>
            <a:pPr lvl="0"/>
            <a:endParaRPr lang="zh-CN" altLang="en-US" sz="2000" dirty="0">
              <a:solidFill>
                <a:srgbClr val="22544F"/>
              </a:solidFill>
              <a:latin typeface="方正小标宋_GBK" panose="03000509000000000000" pitchFamily="65" charset="-122"/>
              <a:ea typeface="方正小标宋_GBK" panose="03000509000000000000" pitchFamily="65" charset="-122"/>
            </a:endParaRPr>
          </a:p>
        </p:txBody>
      </p:sp>
      <p:sp>
        <p:nvSpPr>
          <p:cNvPr id="18" name="矩形 17"/>
          <p:cNvSpPr/>
          <p:nvPr/>
        </p:nvSpPr>
        <p:spPr>
          <a:xfrm>
            <a:off x="3500569" y="2257309"/>
            <a:ext cx="3535680" cy="460375"/>
          </a:xfrm>
          <a:prstGeom prst="rect">
            <a:avLst/>
          </a:prstGeom>
        </p:spPr>
        <p:txBody>
          <a:bodyPr wrap="none">
            <a:spAutoFit/>
          </a:bodyPr>
          <a:lstStyle/>
          <a:p>
            <a:pPr algn="ctr"/>
            <a:r>
              <a:rPr lang="zh-CN" altLang="en-US" sz="2400" kern="100" dirty="0">
                <a:solidFill>
                  <a:srgbClr val="000000"/>
                </a:solidFill>
                <a:latin typeface="Calibri" panose="020F0502020204030204" pitchFamily="34" charset="0"/>
                <a:ea typeface="黑体" panose="02010609060101010101" pitchFamily="49" charset="-122"/>
              </a:rPr>
              <a:t>成都市终身教育发展概况</a:t>
            </a:r>
            <a:endParaRPr lang="zh-CN" altLang="en-US" sz="2400" kern="100" dirty="0">
              <a:solidFill>
                <a:srgbClr val="000000"/>
              </a:solidFill>
              <a:latin typeface="Calibri" panose="020F0502020204030204" pitchFamily="34" charset="0"/>
              <a:ea typeface="黑体" panose="02010609060101010101" pitchFamily="49" charset="-122"/>
            </a:endParaRPr>
          </a:p>
        </p:txBody>
      </p:sp>
      <p:grpSp>
        <p:nvGrpSpPr>
          <p:cNvPr id="19" name="组合 18"/>
          <p:cNvGrpSpPr/>
          <p:nvPr/>
        </p:nvGrpSpPr>
        <p:grpSpPr>
          <a:xfrm>
            <a:off x="2560543" y="2060300"/>
            <a:ext cx="837257" cy="871490"/>
            <a:chOff x="6372199" y="1563638"/>
            <a:chExt cx="506291" cy="525363"/>
          </a:xfrm>
        </p:grpSpPr>
        <p:pic>
          <p:nvPicPr>
            <p:cNvPr id="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199" y="1563638"/>
              <a:ext cx="506291" cy="52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6458434" y="1682312"/>
              <a:ext cx="325620" cy="314661"/>
            </a:xfrm>
            <a:prstGeom prst="rect">
              <a:avLst/>
            </a:prstGeom>
          </p:spPr>
          <p:txBody>
            <a:bodyPr wrap="none">
              <a:spAutoFit/>
            </a:bodyPr>
            <a:lstStyle/>
            <a:p>
              <a:pPr algn="ctr"/>
              <a:r>
                <a:rPr lang="zh-CN" altLang="en-US" sz="2800" dirty="0">
                  <a:solidFill>
                    <a:schemeClr val="bg1"/>
                  </a:solidFill>
                </a:rPr>
                <a:t>贰</a:t>
              </a:r>
              <a:endParaRPr lang="zh-CN" altLang="en-US" sz="2800" dirty="0">
                <a:solidFill>
                  <a:schemeClr val="bg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227" name="组合 1"/>
          <p:cNvGrpSpPr/>
          <p:nvPr/>
        </p:nvGrpSpPr>
        <p:grpSpPr>
          <a:xfrm>
            <a:off x="793750" y="1005840"/>
            <a:ext cx="7416800" cy="3824602"/>
            <a:chOff x="35496" y="533131"/>
            <a:chExt cx="9370007" cy="5878948"/>
          </a:xfrm>
        </p:grpSpPr>
        <p:sp>
          <p:nvSpPr>
            <p:cNvPr id="52228" name="TextBox 3"/>
            <p:cNvSpPr txBox="1"/>
            <p:nvPr/>
          </p:nvSpPr>
          <p:spPr>
            <a:xfrm>
              <a:off x="536575" y="1418605"/>
              <a:ext cx="2209800" cy="1070764"/>
            </a:xfrm>
            <a:prstGeom prst="rect">
              <a:avLst/>
            </a:prstGeom>
            <a:noFill/>
            <a:ln w="9525">
              <a:noFill/>
            </a:ln>
          </p:spPr>
          <p:txBody>
            <a:bodyPr lIns="74059" tIns="37029" rIns="74059" bIns="37029" anchor="t">
              <a:spAutoFit/>
            </a:bodyPr>
            <a:p>
              <a:r>
                <a:rPr lang="zh-CN" altLang="en-US" sz="1350" b="1" dirty="0">
                  <a:solidFill>
                    <a:srgbClr val="002600"/>
                  </a:solidFill>
                  <a:latin typeface="微软雅黑" panose="020B0503020204020204" charset="-122"/>
                  <a:ea typeface="微软雅黑" panose="020B0503020204020204" charset="-122"/>
                </a:rPr>
                <a:t>成都市第一家</a:t>
              </a:r>
              <a:endParaRPr lang="en-US" altLang="zh-CN" sz="1350" b="1" dirty="0">
                <a:solidFill>
                  <a:srgbClr val="002600"/>
                </a:solidFill>
                <a:latin typeface="微软雅黑" panose="020B0503020204020204" charset="-122"/>
                <a:ea typeface="微软雅黑" panose="020B0503020204020204" charset="-122"/>
              </a:endParaRPr>
            </a:p>
            <a:p>
              <a:r>
                <a:rPr lang="en-US" altLang="zh-CN" sz="1350" b="1" dirty="0">
                  <a:solidFill>
                    <a:srgbClr val="002600"/>
                  </a:solidFill>
                  <a:latin typeface="微软雅黑" panose="020B0503020204020204" charset="-122"/>
                  <a:ea typeface="微软雅黑" panose="020B0503020204020204" charset="-122"/>
                </a:rPr>
                <a:t>——</a:t>
              </a:r>
              <a:r>
                <a:rPr lang="zh-CN" altLang="en-US" sz="1350" b="1" dirty="0">
                  <a:solidFill>
                    <a:srgbClr val="002600"/>
                  </a:solidFill>
                  <a:latin typeface="微软雅黑" panose="020B0503020204020204" charset="-122"/>
                  <a:ea typeface="微软雅黑" panose="020B0503020204020204" charset="-122"/>
                </a:rPr>
                <a:t>青羊社区教育学院成立</a:t>
              </a:r>
              <a:endParaRPr lang="zh-CN" altLang="en-US" sz="1350" b="1" dirty="0">
                <a:solidFill>
                  <a:srgbClr val="002600"/>
                </a:solidFill>
                <a:latin typeface="微软雅黑" panose="020B0503020204020204" charset="-122"/>
                <a:ea typeface="微软雅黑" panose="020B0503020204020204" charset="-122"/>
              </a:endParaRPr>
            </a:p>
          </p:txBody>
        </p:sp>
        <p:sp>
          <p:nvSpPr>
            <p:cNvPr id="52229" name="TextBox 4"/>
            <p:cNvSpPr txBox="1"/>
            <p:nvPr/>
          </p:nvSpPr>
          <p:spPr>
            <a:xfrm>
              <a:off x="3294141" y="1561923"/>
              <a:ext cx="2661788" cy="822839"/>
            </a:xfrm>
            <a:prstGeom prst="rect">
              <a:avLst/>
            </a:prstGeom>
            <a:noFill/>
            <a:ln w="9525">
              <a:noFill/>
            </a:ln>
          </p:spPr>
          <p:txBody>
            <a:bodyPr wrap="square" lIns="74059" tIns="37029" rIns="74059" bIns="37029" anchor="t">
              <a:spAutoFit/>
            </a:bodyPr>
            <a:p>
              <a:r>
                <a:rPr lang="en-US" altLang="zh-CN" sz="1500" b="1" dirty="0">
                  <a:solidFill>
                    <a:srgbClr val="002600"/>
                  </a:solidFill>
                  <a:latin typeface="微软雅黑" panose="020B0503020204020204" charset="-122"/>
                  <a:ea typeface="微软雅黑" panose="020B0503020204020204" charset="-122"/>
                </a:rPr>
                <a:t>区（市）县社区教育</a:t>
              </a:r>
              <a:endParaRPr lang="en-US" altLang="zh-CN" sz="1500" b="1" dirty="0">
                <a:solidFill>
                  <a:srgbClr val="002600"/>
                </a:solidFill>
                <a:latin typeface="微软雅黑" panose="020B0503020204020204" charset="-122"/>
                <a:ea typeface="微软雅黑" panose="020B0503020204020204" charset="-122"/>
              </a:endParaRPr>
            </a:p>
            <a:p>
              <a:r>
                <a:rPr lang="en-US" altLang="zh-CN" sz="1500" b="1" dirty="0">
                  <a:solidFill>
                    <a:srgbClr val="002600"/>
                  </a:solidFill>
                  <a:latin typeface="微软雅黑" panose="020B0503020204020204" charset="-122"/>
                  <a:ea typeface="微软雅黑" panose="020B0503020204020204" charset="-122"/>
                </a:rPr>
                <a:t>学院相继成立</a:t>
              </a:r>
              <a:endParaRPr lang="zh-CN" altLang="en-US" sz="1350" b="1" dirty="0">
                <a:solidFill>
                  <a:srgbClr val="FF0000"/>
                </a:solidFill>
                <a:latin typeface="微软雅黑" panose="020B0503020204020204" charset="-122"/>
                <a:ea typeface="微软雅黑" panose="020B0503020204020204" charset="-122"/>
              </a:endParaRPr>
            </a:p>
          </p:txBody>
        </p:sp>
        <p:sp>
          <p:nvSpPr>
            <p:cNvPr id="52230" name="TextBox 5"/>
            <p:cNvSpPr txBox="1"/>
            <p:nvPr/>
          </p:nvSpPr>
          <p:spPr>
            <a:xfrm>
              <a:off x="6327775" y="1473200"/>
              <a:ext cx="2743200" cy="751584"/>
            </a:xfrm>
            <a:prstGeom prst="rect">
              <a:avLst/>
            </a:prstGeom>
            <a:noFill/>
            <a:ln w="9525">
              <a:noFill/>
            </a:ln>
          </p:spPr>
          <p:txBody>
            <a:bodyPr lIns="74059" tIns="37029" rIns="74059" bIns="37029" anchor="t">
              <a:spAutoFit/>
            </a:bodyPr>
            <a:p>
              <a:r>
                <a:rPr lang="zh-CN" altLang="en-US" sz="1350" b="1" dirty="0">
                  <a:solidFill>
                    <a:srgbClr val="FF0000"/>
                  </a:solidFill>
                  <a:latin typeface="微软雅黑" panose="020B0503020204020204" charset="-122"/>
                  <a:ea typeface="微软雅黑" panose="020B0503020204020204" charset="-122"/>
                </a:rPr>
                <a:t>市委市政府</a:t>
              </a:r>
              <a:r>
                <a:rPr lang="zh-CN" altLang="en-US" sz="1350" b="1" dirty="0">
                  <a:solidFill>
                    <a:schemeClr val="accent3">
                      <a:lumMod val="50000"/>
                    </a:schemeClr>
                  </a:solidFill>
                  <a:latin typeface="微软雅黑" panose="020B0503020204020204" charset="-122"/>
                  <a:ea typeface="微软雅黑" panose="020B0503020204020204" charset="-122"/>
                </a:rPr>
                <a:t>依托成都电大</a:t>
              </a:r>
              <a:endParaRPr lang="en-US" altLang="zh-CN" sz="1350" b="1" dirty="0">
                <a:solidFill>
                  <a:schemeClr val="accent3">
                    <a:lumMod val="50000"/>
                  </a:schemeClr>
                </a:solidFill>
                <a:latin typeface="微软雅黑" panose="020B0503020204020204" charset="-122"/>
                <a:ea typeface="微软雅黑" panose="020B0503020204020204" charset="-122"/>
              </a:endParaRPr>
            </a:p>
            <a:p>
              <a:r>
                <a:rPr lang="zh-CN" altLang="en-US" sz="1350" b="1" dirty="0">
                  <a:solidFill>
                    <a:schemeClr val="accent3">
                      <a:lumMod val="50000"/>
                    </a:schemeClr>
                  </a:solidFill>
                  <a:latin typeface="微软雅黑" panose="020B0503020204020204" charset="-122"/>
                  <a:ea typeface="微软雅黑" panose="020B0503020204020204" charset="-122"/>
                </a:rPr>
                <a:t>成立</a:t>
              </a:r>
              <a:r>
                <a:rPr lang="zh-CN" altLang="en-US" sz="1350" b="1" dirty="0">
                  <a:solidFill>
                    <a:srgbClr val="FF0000"/>
                  </a:solidFill>
                  <a:latin typeface="微软雅黑" panose="020B0503020204020204" charset="-122"/>
                  <a:ea typeface="微软雅黑" panose="020B0503020204020204" charset="-122"/>
                </a:rPr>
                <a:t>成都社区大学</a:t>
              </a:r>
              <a:endParaRPr lang="zh-CN" altLang="en-US" sz="1350" b="1" dirty="0">
                <a:solidFill>
                  <a:srgbClr val="FF0000"/>
                </a:solidFill>
                <a:latin typeface="微软雅黑" panose="020B0503020204020204" charset="-122"/>
                <a:ea typeface="微软雅黑" panose="020B0503020204020204" charset="-122"/>
              </a:endParaRPr>
            </a:p>
          </p:txBody>
        </p:sp>
        <p:sp>
          <p:nvSpPr>
            <p:cNvPr id="52231" name="矩形 8"/>
            <p:cNvSpPr/>
            <p:nvPr/>
          </p:nvSpPr>
          <p:spPr>
            <a:xfrm>
              <a:off x="7667191" y="2719826"/>
              <a:ext cx="1738312" cy="991701"/>
            </a:xfrm>
            <a:prstGeom prst="rect">
              <a:avLst/>
            </a:prstGeom>
            <a:noFill/>
            <a:ln w="9525">
              <a:noFill/>
            </a:ln>
          </p:spPr>
          <p:txBody>
            <a:bodyPr anchor="t">
              <a:spAutoFit/>
            </a:bodyPr>
            <a:p>
              <a:pPr algn="ctr"/>
              <a:endParaRPr lang="en-US" altLang="zh-CN" b="1" dirty="0">
                <a:solidFill>
                  <a:srgbClr val="325B1B"/>
                </a:solidFill>
                <a:latin typeface="微软雅黑" panose="020B0503020204020204" charset="-122"/>
                <a:ea typeface="微软雅黑" panose="020B0503020204020204" charset="-122"/>
              </a:endParaRPr>
            </a:p>
            <a:p>
              <a:r>
                <a:rPr lang="zh-CN" altLang="en-US" b="1" dirty="0">
                  <a:solidFill>
                    <a:srgbClr val="325B1B"/>
                  </a:solidFill>
                  <a:latin typeface="微软雅黑" panose="020B0503020204020204" charset="-122"/>
                  <a:ea typeface="微软雅黑" panose="020B0503020204020204" charset="-122"/>
                </a:rPr>
                <a:t>分散探索期</a:t>
              </a:r>
              <a:endParaRPr lang="zh-CN" altLang="en-US" b="1" dirty="0">
                <a:solidFill>
                  <a:srgbClr val="325B1B"/>
                </a:solidFill>
                <a:latin typeface="微软雅黑" panose="020B0503020204020204" charset="-122"/>
                <a:ea typeface="微软雅黑" panose="020B0503020204020204" charset="-122"/>
              </a:endParaRPr>
            </a:p>
          </p:txBody>
        </p:sp>
        <p:sp>
          <p:nvSpPr>
            <p:cNvPr id="10" name="任意多边形 9"/>
            <p:cNvSpPr/>
            <p:nvPr/>
          </p:nvSpPr>
          <p:spPr>
            <a:xfrm>
              <a:off x="716491" y="2456802"/>
              <a:ext cx="6784546" cy="2413188"/>
            </a:xfrm>
            <a:custGeom>
              <a:avLst/>
              <a:gdLst>
                <a:gd name="connsiteX0" fmla="*/ 0 w 7277100"/>
                <a:gd name="connsiteY0" fmla="*/ 3019425 h 3076575"/>
                <a:gd name="connsiteX1" fmla="*/ 1485900 w 7277100"/>
                <a:gd name="connsiteY1" fmla="*/ 0 h 3076575"/>
                <a:gd name="connsiteX2" fmla="*/ 2933700 w 7277100"/>
                <a:gd name="connsiteY2" fmla="*/ 2933700 h 3076575"/>
                <a:gd name="connsiteX3" fmla="*/ 4438650 w 7277100"/>
                <a:gd name="connsiteY3" fmla="*/ 142875 h 3076575"/>
                <a:gd name="connsiteX4" fmla="*/ 5762625 w 7277100"/>
                <a:gd name="connsiteY4" fmla="*/ 3076575 h 3076575"/>
                <a:gd name="connsiteX5" fmla="*/ 7277100 w 7277100"/>
                <a:gd name="connsiteY5" fmla="*/ 152400 h 3076575"/>
                <a:gd name="connsiteX0-1" fmla="*/ 0 w 7277100"/>
                <a:gd name="connsiteY0-2" fmla="*/ 3019425 h 3076575"/>
                <a:gd name="connsiteX1-3" fmla="*/ 1485900 w 7277100"/>
                <a:gd name="connsiteY1-4" fmla="*/ 0 h 3076575"/>
                <a:gd name="connsiteX2-5" fmla="*/ 2924175 w 7277100"/>
                <a:gd name="connsiteY2-6" fmla="*/ 3048000 h 3076575"/>
                <a:gd name="connsiteX3-7" fmla="*/ 4438650 w 7277100"/>
                <a:gd name="connsiteY3-8" fmla="*/ 142875 h 3076575"/>
                <a:gd name="connsiteX4-9" fmla="*/ 5762625 w 7277100"/>
                <a:gd name="connsiteY4-10" fmla="*/ 3076575 h 3076575"/>
                <a:gd name="connsiteX5-11" fmla="*/ 7277100 w 7277100"/>
                <a:gd name="connsiteY5-12" fmla="*/ 152400 h 3076575"/>
                <a:gd name="connsiteX0-13" fmla="*/ 0 w 7277100"/>
                <a:gd name="connsiteY0-14" fmla="*/ 3019425 h 3076575"/>
                <a:gd name="connsiteX1-15" fmla="*/ 1485900 w 7277100"/>
                <a:gd name="connsiteY1-16" fmla="*/ 0 h 3076575"/>
                <a:gd name="connsiteX2-17" fmla="*/ 2924175 w 7277100"/>
                <a:gd name="connsiteY2-18" fmla="*/ 3048000 h 3076575"/>
                <a:gd name="connsiteX3-19" fmla="*/ 4448175 w 7277100"/>
                <a:gd name="connsiteY3-20" fmla="*/ 0 h 3076575"/>
                <a:gd name="connsiteX4-21" fmla="*/ 5762625 w 7277100"/>
                <a:gd name="connsiteY4-22" fmla="*/ 3076575 h 3076575"/>
                <a:gd name="connsiteX5-23" fmla="*/ 7277100 w 7277100"/>
                <a:gd name="connsiteY5-24" fmla="*/ 152400 h 3076575"/>
                <a:gd name="connsiteX0-25" fmla="*/ 0 w 7277100"/>
                <a:gd name="connsiteY0-26" fmla="*/ 3019425 h 3076575"/>
                <a:gd name="connsiteX1-27" fmla="*/ 1485900 w 7277100"/>
                <a:gd name="connsiteY1-28" fmla="*/ 0 h 3076575"/>
                <a:gd name="connsiteX2-29" fmla="*/ 2924175 w 7277100"/>
                <a:gd name="connsiteY2-30" fmla="*/ 3048000 h 3076575"/>
                <a:gd name="connsiteX3-31" fmla="*/ 4448175 w 7277100"/>
                <a:gd name="connsiteY3-32" fmla="*/ 0 h 3076575"/>
                <a:gd name="connsiteX4-33" fmla="*/ 5895975 w 7277100"/>
                <a:gd name="connsiteY4-34" fmla="*/ 3076575 h 3076575"/>
                <a:gd name="connsiteX5-35" fmla="*/ 7277100 w 7277100"/>
                <a:gd name="connsiteY5-36" fmla="*/ 152400 h 3076575"/>
                <a:gd name="connsiteX0-37" fmla="*/ 0 w 7182495"/>
                <a:gd name="connsiteY0-38" fmla="*/ 3031249 h 3088399"/>
                <a:gd name="connsiteX1-39" fmla="*/ 1485900 w 7182495"/>
                <a:gd name="connsiteY1-40" fmla="*/ 11824 h 3088399"/>
                <a:gd name="connsiteX2-41" fmla="*/ 2924175 w 7182495"/>
                <a:gd name="connsiteY2-42" fmla="*/ 3059824 h 3088399"/>
                <a:gd name="connsiteX3-43" fmla="*/ 4448175 w 7182495"/>
                <a:gd name="connsiteY3-44" fmla="*/ 11824 h 3088399"/>
                <a:gd name="connsiteX4-45" fmla="*/ 5895975 w 7182495"/>
                <a:gd name="connsiteY4-46" fmla="*/ 3088399 h 3088399"/>
                <a:gd name="connsiteX5-47" fmla="*/ 7182495 w 7182495"/>
                <a:gd name="connsiteY5-48" fmla="*/ 0 h 3088399"/>
                <a:gd name="connsiteX0-49" fmla="*/ 0 w 7182495"/>
                <a:gd name="connsiteY0-50" fmla="*/ 3031249 h 3088399"/>
                <a:gd name="connsiteX1-51" fmla="*/ 1485900 w 7182495"/>
                <a:gd name="connsiteY1-52" fmla="*/ 11824 h 3088399"/>
                <a:gd name="connsiteX2-53" fmla="*/ 2924175 w 7182495"/>
                <a:gd name="connsiteY2-54" fmla="*/ 3059824 h 3088399"/>
                <a:gd name="connsiteX3-55" fmla="*/ 4346813 w 7182495"/>
                <a:gd name="connsiteY3-56" fmla="*/ 3613 h 3088399"/>
                <a:gd name="connsiteX4-57" fmla="*/ 5895975 w 7182495"/>
                <a:gd name="connsiteY4-58" fmla="*/ 3088399 h 3088399"/>
                <a:gd name="connsiteX5-59" fmla="*/ 7182495 w 7182495"/>
                <a:gd name="connsiteY5-60" fmla="*/ 0 h 3088399"/>
                <a:gd name="connsiteX0-61" fmla="*/ 0 w 7182495"/>
                <a:gd name="connsiteY0-62" fmla="*/ 3031249 h 3088399"/>
                <a:gd name="connsiteX1-63" fmla="*/ 1485900 w 7182495"/>
                <a:gd name="connsiteY1-64" fmla="*/ 11824 h 3088399"/>
                <a:gd name="connsiteX2-65" fmla="*/ 2924175 w 7182495"/>
                <a:gd name="connsiteY2-66" fmla="*/ 3059824 h 3088399"/>
                <a:gd name="connsiteX3-67" fmla="*/ 4343434 w 7182495"/>
                <a:gd name="connsiteY3-68" fmla="*/ 11824 h 3088399"/>
                <a:gd name="connsiteX4-69" fmla="*/ 5895975 w 7182495"/>
                <a:gd name="connsiteY4-70" fmla="*/ 3088399 h 3088399"/>
                <a:gd name="connsiteX5-71" fmla="*/ 7182495 w 7182495"/>
                <a:gd name="connsiteY5-72" fmla="*/ 0 h 3088399"/>
                <a:gd name="connsiteX0-73" fmla="*/ 0 w 7197699"/>
                <a:gd name="connsiteY0-74" fmla="*/ 3055883 h 3113033"/>
                <a:gd name="connsiteX1-75" fmla="*/ 1485900 w 7197699"/>
                <a:gd name="connsiteY1-76" fmla="*/ 36458 h 3113033"/>
                <a:gd name="connsiteX2-77" fmla="*/ 2924175 w 7197699"/>
                <a:gd name="connsiteY2-78" fmla="*/ 3084458 h 3113033"/>
                <a:gd name="connsiteX3-79" fmla="*/ 4343434 w 7197699"/>
                <a:gd name="connsiteY3-80" fmla="*/ 36458 h 3113033"/>
                <a:gd name="connsiteX4-81" fmla="*/ 5895975 w 7197699"/>
                <a:gd name="connsiteY4-82" fmla="*/ 3113033 h 3113033"/>
                <a:gd name="connsiteX5-83" fmla="*/ 7197699 w 7197699"/>
                <a:gd name="connsiteY5-84" fmla="*/ 0 h 3113033"/>
                <a:gd name="connsiteX0-85" fmla="*/ 0 w 7187563"/>
                <a:gd name="connsiteY0-86" fmla="*/ 3034328 h 3091478"/>
                <a:gd name="connsiteX1-87" fmla="*/ 1485900 w 7187563"/>
                <a:gd name="connsiteY1-88" fmla="*/ 14903 h 3091478"/>
                <a:gd name="connsiteX2-89" fmla="*/ 2924175 w 7187563"/>
                <a:gd name="connsiteY2-90" fmla="*/ 3062903 h 3091478"/>
                <a:gd name="connsiteX3-91" fmla="*/ 4343434 w 7187563"/>
                <a:gd name="connsiteY3-92" fmla="*/ 14903 h 3091478"/>
                <a:gd name="connsiteX4-93" fmla="*/ 5895975 w 7187563"/>
                <a:gd name="connsiteY4-94" fmla="*/ 3091478 h 3091478"/>
                <a:gd name="connsiteX5-95" fmla="*/ 7187563 w 7187563"/>
                <a:gd name="connsiteY5-96" fmla="*/ 0 h 3091478"/>
                <a:gd name="connsiteX0-97" fmla="*/ 0 w 7187563"/>
                <a:gd name="connsiteY0-98" fmla="*/ 3049724 h 3106874"/>
                <a:gd name="connsiteX1-99" fmla="*/ 1485900 w 7187563"/>
                <a:gd name="connsiteY1-100" fmla="*/ 30299 h 3106874"/>
                <a:gd name="connsiteX2-101" fmla="*/ 2924175 w 7187563"/>
                <a:gd name="connsiteY2-102" fmla="*/ 3078299 h 3106874"/>
                <a:gd name="connsiteX3-103" fmla="*/ 4343434 w 7187563"/>
                <a:gd name="connsiteY3-104" fmla="*/ 30299 h 3106874"/>
                <a:gd name="connsiteX4-105" fmla="*/ 5895975 w 7187563"/>
                <a:gd name="connsiteY4-106" fmla="*/ 3106874 h 3106874"/>
                <a:gd name="connsiteX5-107" fmla="*/ 7187563 w 7187563"/>
                <a:gd name="connsiteY5-108" fmla="*/ 0 h 3106874"/>
                <a:gd name="connsiteX0-109" fmla="*/ 0 w 7182494"/>
                <a:gd name="connsiteY0-110" fmla="*/ 3049724 h 3106874"/>
                <a:gd name="connsiteX1-111" fmla="*/ 1485900 w 7182494"/>
                <a:gd name="connsiteY1-112" fmla="*/ 30299 h 3106874"/>
                <a:gd name="connsiteX2-113" fmla="*/ 2924175 w 7182494"/>
                <a:gd name="connsiteY2-114" fmla="*/ 3078299 h 3106874"/>
                <a:gd name="connsiteX3-115" fmla="*/ 4343434 w 7182494"/>
                <a:gd name="connsiteY3-116" fmla="*/ 30299 h 3106874"/>
                <a:gd name="connsiteX4-117" fmla="*/ 5895975 w 7182494"/>
                <a:gd name="connsiteY4-118" fmla="*/ 3106874 h 3106874"/>
                <a:gd name="connsiteX5-119" fmla="*/ 7182494 w 7182494"/>
                <a:gd name="connsiteY5-120" fmla="*/ 0 h 3106874"/>
                <a:gd name="connsiteX0-121" fmla="*/ 0 w 7182494"/>
                <a:gd name="connsiteY0-122" fmla="*/ 3049724 h 3102768"/>
                <a:gd name="connsiteX1-123" fmla="*/ 1485900 w 7182494"/>
                <a:gd name="connsiteY1-124" fmla="*/ 30299 h 3102768"/>
                <a:gd name="connsiteX2-125" fmla="*/ 2924175 w 7182494"/>
                <a:gd name="connsiteY2-126" fmla="*/ 3078299 h 3102768"/>
                <a:gd name="connsiteX3-127" fmla="*/ 4343434 w 7182494"/>
                <a:gd name="connsiteY3-128" fmla="*/ 30299 h 3102768"/>
                <a:gd name="connsiteX4-129" fmla="*/ 5889218 w 7182494"/>
                <a:gd name="connsiteY4-130" fmla="*/ 3102768 h 3102768"/>
                <a:gd name="connsiteX5-131" fmla="*/ 7182494 w 7182494"/>
                <a:gd name="connsiteY5-132" fmla="*/ 0 h 3102768"/>
                <a:gd name="connsiteX0-133" fmla="*/ 0 w 7182494"/>
                <a:gd name="connsiteY0-134" fmla="*/ 3049724 h 3090451"/>
                <a:gd name="connsiteX1-135" fmla="*/ 1485900 w 7182494"/>
                <a:gd name="connsiteY1-136" fmla="*/ 30299 h 3090451"/>
                <a:gd name="connsiteX2-137" fmla="*/ 2924175 w 7182494"/>
                <a:gd name="connsiteY2-138" fmla="*/ 3078299 h 3090451"/>
                <a:gd name="connsiteX3-139" fmla="*/ 4343434 w 7182494"/>
                <a:gd name="connsiteY3-140" fmla="*/ 30299 h 3090451"/>
                <a:gd name="connsiteX4-141" fmla="*/ 5889219 w 7182494"/>
                <a:gd name="connsiteY4-142" fmla="*/ 3090451 h 3090451"/>
                <a:gd name="connsiteX5-143" fmla="*/ 7182494 w 7182494"/>
                <a:gd name="connsiteY5-144" fmla="*/ 0 h 3090451"/>
                <a:gd name="connsiteX0-145" fmla="*/ 0 w 7182494"/>
                <a:gd name="connsiteY0-146" fmla="*/ 3049724 h 3078298"/>
                <a:gd name="connsiteX1-147" fmla="*/ 1485900 w 7182494"/>
                <a:gd name="connsiteY1-148" fmla="*/ 30299 h 3078298"/>
                <a:gd name="connsiteX2-149" fmla="*/ 2924175 w 7182494"/>
                <a:gd name="connsiteY2-150" fmla="*/ 3078299 h 3078298"/>
                <a:gd name="connsiteX3-151" fmla="*/ 4343434 w 7182494"/>
                <a:gd name="connsiteY3-152" fmla="*/ 30299 h 3078298"/>
                <a:gd name="connsiteX4-153" fmla="*/ 5889220 w 7182494"/>
                <a:gd name="connsiteY4-154" fmla="*/ 3078134 h 3078298"/>
                <a:gd name="connsiteX5-155" fmla="*/ 7182494 w 7182494"/>
                <a:gd name="connsiteY5-156" fmla="*/ 0 h 3078298"/>
                <a:gd name="connsiteX0-157" fmla="*/ 0 w 7182494"/>
                <a:gd name="connsiteY0-158" fmla="*/ 3049724 h 3090616"/>
                <a:gd name="connsiteX1-159" fmla="*/ 1485900 w 7182494"/>
                <a:gd name="connsiteY1-160" fmla="*/ 30299 h 3090616"/>
                <a:gd name="connsiteX2-161" fmla="*/ 2893767 w 7182494"/>
                <a:gd name="connsiteY2-162" fmla="*/ 3090616 h 3090616"/>
                <a:gd name="connsiteX3-163" fmla="*/ 4343434 w 7182494"/>
                <a:gd name="connsiteY3-164" fmla="*/ 30299 h 3090616"/>
                <a:gd name="connsiteX4-165" fmla="*/ 5889220 w 7182494"/>
                <a:gd name="connsiteY4-166" fmla="*/ 3078134 h 3090616"/>
                <a:gd name="connsiteX5-167" fmla="*/ 7182494 w 7182494"/>
                <a:gd name="connsiteY5-168" fmla="*/ 0 h 3090616"/>
                <a:gd name="connsiteX0-169" fmla="*/ 0 w 7182494"/>
                <a:gd name="connsiteY0-170" fmla="*/ 3049724 h 3090616"/>
                <a:gd name="connsiteX1-171" fmla="*/ 1485900 w 7182494"/>
                <a:gd name="connsiteY1-172" fmla="*/ 30299 h 3090616"/>
                <a:gd name="connsiteX2-173" fmla="*/ 2903903 w 7182494"/>
                <a:gd name="connsiteY2-174" fmla="*/ 3090616 h 3090616"/>
                <a:gd name="connsiteX3-175" fmla="*/ 4343434 w 7182494"/>
                <a:gd name="connsiteY3-176" fmla="*/ 30299 h 3090616"/>
                <a:gd name="connsiteX4-177" fmla="*/ 5889220 w 7182494"/>
                <a:gd name="connsiteY4-178" fmla="*/ 3078134 h 3090616"/>
                <a:gd name="connsiteX5-179" fmla="*/ 7182494 w 7182494"/>
                <a:gd name="connsiteY5-180" fmla="*/ 0 h 3090616"/>
                <a:gd name="connsiteX0-181" fmla="*/ 0 w 7182494"/>
                <a:gd name="connsiteY0-182" fmla="*/ 3049724 h 3090616"/>
                <a:gd name="connsiteX1-183" fmla="*/ 1485900 w 7182494"/>
                <a:gd name="connsiteY1-184" fmla="*/ 30299 h 3090616"/>
                <a:gd name="connsiteX2-185" fmla="*/ 2917418 w 7182494"/>
                <a:gd name="connsiteY2-186" fmla="*/ 3090616 h 3090616"/>
                <a:gd name="connsiteX3-187" fmla="*/ 4343434 w 7182494"/>
                <a:gd name="connsiteY3-188" fmla="*/ 30299 h 3090616"/>
                <a:gd name="connsiteX4-189" fmla="*/ 5889220 w 7182494"/>
                <a:gd name="connsiteY4-190" fmla="*/ 3078134 h 3090616"/>
                <a:gd name="connsiteX5-191" fmla="*/ 7182494 w 7182494"/>
                <a:gd name="connsiteY5-192" fmla="*/ 0 h 3090616"/>
                <a:gd name="connsiteX0-193" fmla="*/ 0 w 7182494"/>
                <a:gd name="connsiteY0-194" fmla="*/ 3049724 h 3090616"/>
                <a:gd name="connsiteX1-195" fmla="*/ 1485900 w 7182494"/>
                <a:gd name="connsiteY1-196" fmla="*/ 30299 h 3090616"/>
                <a:gd name="connsiteX2-197" fmla="*/ 2910661 w 7182494"/>
                <a:gd name="connsiteY2-198" fmla="*/ 3090616 h 3090616"/>
                <a:gd name="connsiteX3-199" fmla="*/ 4343434 w 7182494"/>
                <a:gd name="connsiteY3-200" fmla="*/ 30299 h 3090616"/>
                <a:gd name="connsiteX4-201" fmla="*/ 5889220 w 7182494"/>
                <a:gd name="connsiteY4-202" fmla="*/ 3078134 h 3090616"/>
                <a:gd name="connsiteX5-203" fmla="*/ 7182494 w 7182494"/>
                <a:gd name="connsiteY5-204" fmla="*/ 0 h 3090616"/>
                <a:gd name="connsiteX0-205" fmla="*/ 0 w 7219660"/>
                <a:gd name="connsiteY0-206" fmla="*/ 3119519 h 3119519"/>
                <a:gd name="connsiteX1-207" fmla="*/ 1523066 w 7219660"/>
                <a:gd name="connsiteY1-208" fmla="*/ 30299 h 3119519"/>
                <a:gd name="connsiteX2-209" fmla="*/ 2947827 w 7219660"/>
                <a:gd name="connsiteY2-210" fmla="*/ 3090616 h 3119519"/>
                <a:gd name="connsiteX3-211" fmla="*/ 4380600 w 7219660"/>
                <a:gd name="connsiteY3-212" fmla="*/ 30299 h 3119519"/>
                <a:gd name="connsiteX4-213" fmla="*/ 5926386 w 7219660"/>
                <a:gd name="connsiteY4-214" fmla="*/ 3078134 h 3119519"/>
                <a:gd name="connsiteX5-215" fmla="*/ 7219660 w 7219660"/>
                <a:gd name="connsiteY5-216" fmla="*/ 0 h 3119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219660" h="3119519">
                  <a:moveTo>
                    <a:pt x="0" y="3119519"/>
                  </a:moveTo>
                  <a:lnTo>
                    <a:pt x="1523066" y="30299"/>
                  </a:lnTo>
                  <a:lnTo>
                    <a:pt x="2947827" y="3090616"/>
                  </a:lnTo>
                  <a:lnTo>
                    <a:pt x="4380600" y="30299"/>
                  </a:lnTo>
                  <a:lnTo>
                    <a:pt x="5926386" y="3078134"/>
                  </a:lnTo>
                  <a:cubicBezTo>
                    <a:pt x="6386761" y="2103409"/>
                    <a:pt x="6759285" y="974725"/>
                    <a:pt x="7219660" y="0"/>
                  </a:cubicBezTo>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1" name="椭圆 10"/>
            <p:cNvSpPr/>
            <p:nvPr/>
          </p:nvSpPr>
          <p:spPr>
            <a:xfrm>
              <a:off x="537114" y="4866815"/>
              <a:ext cx="336529" cy="336576"/>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2" name="椭圆 11"/>
            <p:cNvSpPr/>
            <p:nvPr/>
          </p:nvSpPr>
          <p:spPr>
            <a:xfrm>
              <a:off x="1957838" y="2120225"/>
              <a:ext cx="336529" cy="334989"/>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3" name="椭圆 12"/>
            <p:cNvSpPr/>
            <p:nvPr/>
          </p:nvSpPr>
          <p:spPr>
            <a:xfrm>
              <a:off x="3294428" y="4866815"/>
              <a:ext cx="336529" cy="336576"/>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4" name="椭圆 13"/>
            <p:cNvSpPr/>
            <p:nvPr/>
          </p:nvSpPr>
          <p:spPr>
            <a:xfrm>
              <a:off x="6097776" y="4866815"/>
              <a:ext cx="336529" cy="336576"/>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5" name="椭圆 14"/>
            <p:cNvSpPr/>
            <p:nvPr/>
          </p:nvSpPr>
          <p:spPr>
            <a:xfrm>
              <a:off x="4627605" y="2384744"/>
              <a:ext cx="336529" cy="334989"/>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16" name="椭圆 15"/>
            <p:cNvSpPr/>
            <p:nvPr/>
          </p:nvSpPr>
          <p:spPr>
            <a:xfrm>
              <a:off x="7331185" y="2120225"/>
              <a:ext cx="336529" cy="334989"/>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52239" name="矩形 16"/>
            <p:cNvSpPr/>
            <p:nvPr/>
          </p:nvSpPr>
          <p:spPr>
            <a:xfrm>
              <a:off x="52562" y="5276850"/>
              <a:ext cx="2180876" cy="459735"/>
            </a:xfrm>
            <a:prstGeom prst="rect">
              <a:avLst/>
            </a:prstGeom>
            <a:noFill/>
            <a:ln w="9525">
              <a:noFill/>
            </a:ln>
          </p:spPr>
          <p:txBody>
            <a:bodyPr wrap="square" anchor="t">
              <a:spAutoFit/>
            </a:bodyPr>
            <a:p>
              <a:pPr algn="ctr"/>
              <a:r>
                <a:rPr lang="en-US" altLang="zh-CN" sz="1350" b="1" dirty="0">
                  <a:solidFill>
                    <a:srgbClr val="002600"/>
                  </a:solidFill>
                  <a:latin typeface="微软雅黑" panose="020B0503020204020204" charset="-122"/>
                  <a:ea typeface="微软雅黑" panose="020B0503020204020204" charset="-122"/>
                </a:rPr>
                <a:t>20</a:t>
              </a:r>
              <a:r>
                <a:rPr lang="zh-CN" altLang="en-US" sz="1350" b="1" dirty="0">
                  <a:solidFill>
                    <a:srgbClr val="002600"/>
                  </a:solidFill>
                  <a:latin typeface="微软雅黑" panose="020B0503020204020204" charset="-122"/>
                  <a:ea typeface="微软雅黑" panose="020B0503020204020204" charset="-122"/>
                </a:rPr>
                <a:t>世纪</a:t>
              </a:r>
              <a:r>
                <a:rPr lang="en-US" altLang="zh-CN" sz="1350" b="1" dirty="0">
                  <a:solidFill>
                    <a:srgbClr val="002600"/>
                  </a:solidFill>
                  <a:latin typeface="微软雅黑" panose="020B0503020204020204" charset="-122"/>
                  <a:ea typeface="微软雅黑" panose="020B0503020204020204" charset="-122"/>
                </a:rPr>
                <a:t>80</a:t>
              </a:r>
              <a:r>
                <a:rPr lang="zh-CN" altLang="en-US" sz="1350" b="1" dirty="0">
                  <a:solidFill>
                    <a:srgbClr val="002600"/>
                  </a:solidFill>
                  <a:latin typeface="微软雅黑" panose="020B0503020204020204" charset="-122"/>
                  <a:ea typeface="微软雅黑" panose="020B0503020204020204" charset="-122"/>
                </a:rPr>
                <a:t>年代以来</a:t>
              </a:r>
              <a:endParaRPr lang="en-US" altLang="zh-CN" sz="1350" b="1" dirty="0">
                <a:solidFill>
                  <a:srgbClr val="002600"/>
                </a:solidFill>
                <a:latin typeface="微软雅黑" panose="020B0503020204020204" charset="-122"/>
                <a:ea typeface="微软雅黑" panose="020B0503020204020204" charset="-122"/>
              </a:endParaRPr>
            </a:p>
          </p:txBody>
        </p:sp>
        <p:sp>
          <p:nvSpPr>
            <p:cNvPr id="52240" name="矩形 17"/>
            <p:cNvSpPr/>
            <p:nvPr/>
          </p:nvSpPr>
          <p:spPr>
            <a:xfrm>
              <a:off x="1146175" y="1084734"/>
              <a:ext cx="1124302" cy="494874"/>
            </a:xfrm>
            <a:prstGeom prst="rect">
              <a:avLst/>
            </a:prstGeom>
            <a:noFill/>
            <a:ln w="9525">
              <a:noFill/>
            </a:ln>
          </p:spPr>
          <p:txBody>
            <a:bodyPr wrap="square" anchor="t">
              <a:spAutoFit/>
            </a:bodyPr>
            <a:p>
              <a:r>
                <a:rPr lang="en-US" altLang="zh-CN" sz="1500" b="1" dirty="0">
                  <a:solidFill>
                    <a:srgbClr val="002600"/>
                  </a:solidFill>
                  <a:latin typeface="微软雅黑" panose="020B0503020204020204" charset="-122"/>
                  <a:ea typeface="微软雅黑" panose="020B0503020204020204" charset="-122"/>
                </a:rPr>
                <a:t>2000</a:t>
              </a:r>
              <a:r>
                <a:rPr lang="zh-CN" altLang="en-US" sz="1500" b="1" dirty="0">
                  <a:solidFill>
                    <a:srgbClr val="002600"/>
                  </a:solidFill>
                  <a:latin typeface="微软雅黑" panose="020B0503020204020204" charset="-122"/>
                  <a:ea typeface="微软雅黑" panose="020B0503020204020204" charset="-122"/>
                </a:rPr>
                <a:t>年</a:t>
              </a:r>
              <a:endParaRPr lang="en-US" altLang="zh-CN" sz="1500" b="1" dirty="0">
                <a:solidFill>
                  <a:srgbClr val="002600"/>
                </a:solidFill>
                <a:latin typeface="微软雅黑" panose="020B0503020204020204" charset="-122"/>
                <a:ea typeface="微软雅黑" panose="020B0503020204020204" charset="-122"/>
              </a:endParaRPr>
            </a:p>
          </p:txBody>
        </p:sp>
        <p:sp>
          <p:nvSpPr>
            <p:cNvPr id="52241" name="矩形 18"/>
            <p:cNvSpPr/>
            <p:nvPr/>
          </p:nvSpPr>
          <p:spPr>
            <a:xfrm>
              <a:off x="2998788" y="5291360"/>
              <a:ext cx="1037948" cy="459735"/>
            </a:xfrm>
            <a:prstGeom prst="rect">
              <a:avLst/>
            </a:prstGeom>
            <a:noFill/>
            <a:ln w="9525">
              <a:noFill/>
            </a:ln>
          </p:spPr>
          <p:txBody>
            <a:bodyPr wrap="square" anchor="t">
              <a:spAutoFit/>
            </a:bodyPr>
            <a:p>
              <a:r>
                <a:rPr lang="en-US" altLang="zh-CN" sz="1350" b="1" dirty="0">
                  <a:solidFill>
                    <a:srgbClr val="002600"/>
                  </a:solidFill>
                  <a:latin typeface="微软雅黑" panose="020B0503020204020204" charset="-122"/>
                  <a:ea typeface="微软雅黑" panose="020B0503020204020204" charset="-122"/>
                </a:rPr>
                <a:t>2001</a:t>
              </a:r>
              <a:r>
                <a:rPr lang="zh-CN" altLang="en-US" sz="1350" b="1" dirty="0">
                  <a:solidFill>
                    <a:srgbClr val="002600"/>
                  </a:solidFill>
                  <a:latin typeface="微软雅黑" panose="020B0503020204020204" charset="-122"/>
                  <a:ea typeface="微软雅黑" panose="020B0503020204020204" charset="-122"/>
                </a:rPr>
                <a:t>年</a:t>
              </a:r>
              <a:endParaRPr lang="en-US" altLang="zh-CN" sz="1350" b="1" dirty="0">
                <a:solidFill>
                  <a:srgbClr val="002600"/>
                </a:solidFill>
                <a:latin typeface="微软雅黑" panose="020B0503020204020204" charset="-122"/>
                <a:ea typeface="微软雅黑" panose="020B0503020204020204" charset="-122"/>
              </a:endParaRPr>
            </a:p>
          </p:txBody>
        </p:sp>
        <p:sp>
          <p:nvSpPr>
            <p:cNvPr id="52242" name="矩形 19"/>
            <p:cNvSpPr/>
            <p:nvPr/>
          </p:nvSpPr>
          <p:spPr>
            <a:xfrm>
              <a:off x="3660775" y="1066800"/>
              <a:ext cx="1632270" cy="494874"/>
            </a:xfrm>
            <a:prstGeom prst="rect">
              <a:avLst/>
            </a:prstGeom>
            <a:noFill/>
            <a:ln w="9525">
              <a:noFill/>
            </a:ln>
          </p:spPr>
          <p:txBody>
            <a:bodyPr wrap="square" anchor="t">
              <a:spAutoFit/>
            </a:bodyPr>
            <a:p>
              <a:r>
                <a:rPr lang="en-US" altLang="zh-CN" sz="1500" b="1" dirty="0">
                  <a:solidFill>
                    <a:srgbClr val="002600"/>
                  </a:solidFill>
                  <a:latin typeface="微软雅黑" panose="020B0503020204020204" charset="-122"/>
                  <a:ea typeface="微软雅黑" panose="020B0503020204020204" charset="-122"/>
                </a:rPr>
                <a:t>2002</a:t>
              </a:r>
              <a:r>
                <a:rPr lang="zh-CN" altLang="en-US" sz="1500" b="1" dirty="0">
                  <a:solidFill>
                    <a:srgbClr val="002600"/>
                  </a:solidFill>
                  <a:latin typeface="微软雅黑" panose="020B0503020204020204" charset="-122"/>
                  <a:ea typeface="微软雅黑" panose="020B0503020204020204" charset="-122"/>
                </a:rPr>
                <a:t>年以来</a:t>
              </a:r>
              <a:endParaRPr lang="en-US" altLang="zh-CN" sz="1500" b="1" dirty="0">
                <a:solidFill>
                  <a:srgbClr val="002600"/>
                </a:solidFill>
                <a:latin typeface="微软雅黑" panose="020B0503020204020204" charset="-122"/>
                <a:ea typeface="微软雅黑" panose="020B0503020204020204" charset="-122"/>
              </a:endParaRPr>
            </a:p>
          </p:txBody>
        </p:sp>
        <p:sp>
          <p:nvSpPr>
            <p:cNvPr id="52243" name="矩形 20"/>
            <p:cNvSpPr/>
            <p:nvPr/>
          </p:nvSpPr>
          <p:spPr>
            <a:xfrm>
              <a:off x="5794375" y="5291360"/>
              <a:ext cx="1037948" cy="459735"/>
            </a:xfrm>
            <a:prstGeom prst="rect">
              <a:avLst/>
            </a:prstGeom>
            <a:noFill/>
            <a:ln w="9525">
              <a:noFill/>
            </a:ln>
          </p:spPr>
          <p:txBody>
            <a:bodyPr wrap="square" anchor="t">
              <a:spAutoFit/>
            </a:bodyPr>
            <a:p>
              <a:r>
                <a:rPr lang="en-US" altLang="zh-CN" sz="1350" b="1" dirty="0">
                  <a:solidFill>
                    <a:srgbClr val="002600"/>
                  </a:solidFill>
                  <a:latin typeface="微软雅黑" panose="020B0503020204020204" charset="-122"/>
                  <a:ea typeface="微软雅黑" panose="020B0503020204020204" charset="-122"/>
                </a:rPr>
                <a:t>2008</a:t>
              </a:r>
              <a:r>
                <a:rPr lang="zh-CN" altLang="en-US" sz="1350" b="1" dirty="0">
                  <a:solidFill>
                    <a:srgbClr val="002600"/>
                  </a:solidFill>
                  <a:latin typeface="微软雅黑" panose="020B0503020204020204" charset="-122"/>
                  <a:ea typeface="微软雅黑" panose="020B0503020204020204" charset="-122"/>
                </a:rPr>
                <a:t>年</a:t>
              </a:r>
              <a:endParaRPr lang="en-US" altLang="zh-CN" sz="1350" b="1" dirty="0">
                <a:solidFill>
                  <a:srgbClr val="002600"/>
                </a:solidFill>
                <a:latin typeface="微软雅黑" panose="020B0503020204020204" charset="-122"/>
                <a:ea typeface="微软雅黑" panose="020B0503020204020204" charset="-122"/>
              </a:endParaRPr>
            </a:p>
          </p:txBody>
        </p:sp>
        <p:sp>
          <p:nvSpPr>
            <p:cNvPr id="52244" name="矩形 21"/>
            <p:cNvSpPr/>
            <p:nvPr/>
          </p:nvSpPr>
          <p:spPr>
            <a:xfrm>
              <a:off x="7137909" y="1067304"/>
              <a:ext cx="1124302" cy="494874"/>
            </a:xfrm>
            <a:prstGeom prst="rect">
              <a:avLst/>
            </a:prstGeom>
            <a:noFill/>
            <a:ln w="9525">
              <a:noFill/>
            </a:ln>
          </p:spPr>
          <p:txBody>
            <a:bodyPr wrap="square" anchor="t">
              <a:spAutoFit/>
            </a:bodyPr>
            <a:p>
              <a:r>
                <a:rPr lang="en-US" altLang="zh-CN" sz="1500" b="1" dirty="0">
                  <a:solidFill>
                    <a:srgbClr val="002600"/>
                  </a:solidFill>
                  <a:latin typeface="微软雅黑" panose="020B0503020204020204" charset="-122"/>
                  <a:ea typeface="微软雅黑" panose="020B0503020204020204" charset="-122"/>
                </a:rPr>
                <a:t>2009</a:t>
              </a:r>
              <a:r>
                <a:rPr lang="zh-CN" altLang="zh-CN" sz="1500" b="1" dirty="0">
                  <a:solidFill>
                    <a:srgbClr val="002600"/>
                  </a:solidFill>
                  <a:latin typeface="微软雅黑" panose="020B0503020204020204" charset="-122"/>
                  <a:ea typeface="微软雅黑" panose="020B0503020204020204" charset="-122"/>
                </a:rPr>
                <a:t>年</a:t>
              </a:r>
              <a:endParaRPr lang="en-US" altLang="zh-CN" sz="1500" b="1" dirty="0">
                <a:solidFill>
                  <a:srgbClr val="002600"/>
                </a:solidFill>
                <a:latin typeface="微软雅黑" panose="020B0503020204020204" charset="-122"/>
                <a:ea typeface="微软雅黑" panose="020B0503020204020204" charset="-122"/>
              </a:endParaRPr>
            </a:p>
          </p:txBody>
        </p:sp>
        <p:sp>
          <p:nvSpPr>
            <p:cNvPr id="52245" name="TextBox 20"/>
            <p:cNvSpPr txBox="1"/>
            <p:nvPr/>
          </p:nvSpPr>
          <p:spPr>
            <a:xfrm>
              <a:off x="35496" y="5589240"/>
              <a:ext cx="2228286" cy="822839"/>
            </a:xfrm>
            <a:prstGeom prst="rect">
              <a:avLst/>
            </a:prstGeom>
            <a:noFill/>
            <a:ln w="9525">
              <a:noFill/>
            </a:ln>
          </p:spPr>
          <p:txBody>
            <a:bodyPr wrap="square" lIns="74059" tIns="37029" rIns="74059" bIns="37029" anchor="t">
              <a:spAutoFit/>
            </a:bodyPr>
            <a:p>
              <a:r>
                <a:rPr lang="zh-CN" altLang="zh-CN" sz="1500" b="1" dirty="0">
                  <a:solidFill>
                    <a:srgbClr val="002600"/>
                  </a:solidFill>
                  <a:latin typeface="微软雅黑" panose="020B0503020204020204" charset="-122"/>
                  <a:ea typeface="微软雅黑" panose="020B0503020204020204" charset="-122"/>
                </a:rPr>
                <a:t>部分城区开始社区</a:t>
              </a:r>
              <a:endParaRPr lang="en-US" altLang="zh-CN" sz="1500" b="1" dirty="0">
                <a:solidFill>
                  <a:srgbClr val="002600"/>
                </a:solidFill>
                <a:latin typeface="微软雅黑" panose="020B0503020204020204" charset="-122"/>
                <a:ea typeface="微软雅黑" panose="020B0503020204020204" charset="-122"/>
              </a:endParaRPr>
            </a:p>
            <a:p>
              <a:r>
                <a:rPr lang="zh-CN" altLang="zh-CN" sz="1500" b="1" dirty="0">
                  <a:solidFill>
                    <a:srgbClr val="002600"/>
                  </a:solidFill>
                  <a:latin typeface="微软雅黑" panose="020B0503020204020204" charset="-122"/>
                  <a:ea typeface="微软雅黑" panose="020B0503020204020204" charset="-122"/>
                </a:rPr>
                <a:t>教育工作实践</a:t>
              </a:r>
              <a:endParaRPr lang="zh-CN" altLang="zh-CN" sz="1500" b="1" dirty="0">
                <a:solidFill>
                  <a:srgbClr val="002600"/>
                </a:solidFill>
                <a:latin typeface="微软雅黑" panose="020B0503020204020204" charset="-122"/>
                <a:ea typeface="微软雅黑" panose="020B0503020204020204" charset="-122"/>
              </a:endParaRPr>
            </a:p>
          </p:txBody>
        </p:sp>
        <p:sp>
          <p:nvSpPr>
            <p:cNvPr id="52246" name="矩形 23"/>
            <p:cNvSpPr/>
            <p:nvPr/>
          </p:nvSpPr>
          <p:spPr>
            <a:xfrm>
              <a:off x="393402" y="533131"/>
              <a:ext cx="5291756" cy="566129"/>
            </a:xfrm>
            <a:prstGeom prst="rect">
              <a:avLst/>
            </a:prstGeom>
            <a:noFill/>
            <a:ln w="9525">
              <a:noFill/>
            </a:ln>
          </p:spPr>
          <p:txBody>
            <a:bodyPr wrap="square" anchor="t">
              <a:spAutoFit/>
            </a:bodyPr>
            <a:p>
              <a:pPr algn="ctr"/>
              <a:r>
                <a:rPr lang="en-US" altLang="zh-CN" b="1" dirty="0">
                  <a:solidFill>
                    <a:schemeClr val="bg1"/>
                  </a:solidFill>
                  <a:latin typeface="微软雅黑" panose="020B0503020204020204" charset="-122"/>
                  <a:ea typeface="微软雅黑" panose="020B0503020204020204" charset="-122"/>
                </a:rPr>
                <a:t>  </a:t>
              </a:r>
              <a:endParaRPr lang="zh-CN" altLang="en-US" sz="2100" b="1" dirty="0">
                <a:solidFill>
                  <a:schemeClr val="bg1"/>
                </a:solidFill>
                <a:latin typeface="微软雅黑" panose="020B0503020204020204" charset="-122"/>
                <a:ea typeface="微软雅黑" panose="020B0503020204020204" charset="-122"/>
              </a:endParaRPr>
            </a:p>
          </p:txBody>
        </p:sp>
        <p:sp>
          <p:nvSpPr>
            <p:cNvPr id="52247" name="TextBox 22"/>
            <p:cNvSpPr txBox="1"/>
            <p:nvPr/>
          </p:nvSpPr>
          <p:spPr>
            <a:xfrm>
              <a:off x="2626878" y="5589240"/>
              <a:ext cx="3168026" cy="751585"/>
            </a:xfrm>
            <a:prstGeom prst="rect">
              <a:avLst/>
            </a:prstGeom>
            <a:noFill/>
            <a:ln w="9525">
              <a:noFill/>
            </a:ln>
          </p:spPr>
          <p:txBody>
            <a:bodyPr wrap="square" lIns="74059" tIns="37029" rIns="74059" bIns="37029" anchor="t">
              <a:spAutoFit/>
            </a:bodyPr>
            <a:p>
              <a:r>
                <a:rPr lang="zh-CN" altLang="en-US" sz="1350" b="1" dirty="0">
                  <a:solidFill>
                    <a:srgbClr val="002600"/>
                  </a:solidFill>
                  <a:latin typeface="微软雅黑" panose="020B0503020204020204" charset="-122"/>
                  <a:ea typeface="微软雅黑" panose="020B0503020204020204" charset="-122"/>
                </a:rPr>
                <a:t>成都市青羊区被确定为</a:t>
              </a:r>
              <a:endParaRPr lang="en-US" altLang="zh-CN" sz="1350" b="1" dirty="0">
                <a:solidFill>
                  <a:srgbClr val="002600"/>
                </a:solidFill>
                <a:latin typeface="微软雅黑" panose="020B0503020204020204" charset="-122"/>
                <a:ea typeface="微软雅黑" panose="020B0503020204020204" charset="-122"/>
              </a:endParaRPr>
            </a:p>
            <a:p>
              <a:r>
                <a:rPr lang="zh-CN" altLang="en-US" sz="1350" b="1" dirty="0">
                  <a:solidFill>
                    <a:srgbClr val="002600"/>
                  </a:solidFill>
                  <a:latin typeface="微软雅黑" panose="020B0503020204020204" charset="-122"/>
                  <a:ea typeface="微软雅黑" panose="020B0503020204020204" charset="-122"/>
                </a:rPr>
                <a:t>首批“</a:t>
              </a:r>
              <a:r>
                <a:rPr lang="zh-CN" altLang="en-US" sz="1350" b="1" dirty="0">
                  <a:solidFill>
                    <a:srgbClr val="002600"/>
                  </a:solidFill>
                  <a:latin typeface="微软雅黑" panose="020B0503020204020204" charset="-122"/>
                  <a:ea typeface="微软雅黑" panose="020B0503020204020204" charset="-122"/>
                  <a:sym typeface="+mn-ea"/>
                </a:rPr>
                <a:t>全国</a:t>
              </a:r>
              <a:r>
                <a:rPr lang="zh-CN" altLang="en-US" sz="1350" b="1" dirty="0">
                  <a:solidFill>
                    <a:srgbClr val="002600"/>
                  </a:solidFill>
                  <a:latin typeface="微软雅黑" panose="020B0503020204020204" charset="-122"/>
                  <a:ea typeface="微软雅黑" panose="020B0503020204020204" charset="-122"/>
                </a:rPr>
                <a:t>社区教育实验区”</a:t>
              </a:r>
              <a:endParaRPr lang="zh-CN" altLang="en-US" sz="1350" b="1" dirty="0">
                <a:solidFill>
                  <a:srgbClr val="002600"/>
                </a:solidFill>
                <a:latin typeface="微软雅黑" panose="020B0503020204020204" charset="-122"/>
                <a:ea typeface="微软雅黑" panose="020B0503020204020204" charset="-122"/>
              </a:endParaRPr>
            </a:p>
          </p:txBody>
        </p:sp>
        <p:sp>
          <p:nvSpPr>
            <p:cNvPr id="52248" name="矩形 25"/>
            <p:cNvSpPr/>
            <p:nvPr/>
          </p:nvSpPr>
          <p:spPr>
            <a:xfrm>
              <a:off x="5708848" y="5589240"/>
              <a:ext cx="2895600" cy="778915"/>
            </a:xfrm>
            <a:prstGeom prst="rect">
              <a:avLst/>
            </a:prstGeom>
            <a:noFill/>
            <a:ln w="9525">
              <a:noFill/>
            </a:ln>
          </p:spPr>
          <p:txBody>
            <a:bodyPr anchor="t">
              <a:spAutoFit/>
            </a:bodyPr>
            <a:p>
              <a:r>
                <a:rPr lang="zh-CN" altLang="en-US" sz="1350" b="1" dirty="0">
                  <a:solidFill>
                    <a:srgbClr val="002600"/>
                  </a:solidFill>
                  <a:latin typeface="微软雅黑" panose="020B0503020204020204" charset="-122"/>
                  <a:ea typeface="微软雅黑" panose="020B0503020204020204" charset="-122"/>
                </a:rPr>
                <a:t>成都市青羊区被确定为首批“全国社区教育示范区”</a:t>
              </a:r>
              <a:endParaRPr lang="zh-CN" altLang="en-US" sz="1350" b="1" dirty="0">
                <a:solidFill>
                  <a:srgbClr val="002600"/>
                </a:solidFill>
                <a:latin typeface="微软雅黑" panose="020B0503020204020204" charset="-122"/>
                <a:ea typeface="微软雅黑" panose="020B0503020204020204" charset="-122"/>
              </a:endParaRPr>
            </a:p>
          </p:txBody>
        </p:sp>
      </p:grpSp>
      <p:sp>
        <p:nvSpPr>
          <p:cNvPr id="2" name="文本框 1"/>
          <p:cNvSpPr txBox="1"/>
          <p:nvPr/>
        </p:nvSpPr>
        <p:spPr>
          <a:xfrm>
            <a:off x="1871345" y="560070"/>
            <a:ext cx="5829300" cy="414020"/>
          </a:xfrm>
          <a:prstGeom prst="rect">
            <a:avLst/>
          </a:prstGeom>
          <a:noFill/>
        </p:spPr>
        <p:txBody>
          <a:bodyPr wrap="square" rtlCol="0">
            <a:spAutoFit/>
          </a:bodyPr>
          <a:p>
            <a:pPr algn="l"/>
            <a:r>
              <a:rPr lang="zh-CN" altLang="en-US" sz="2100" b="1" dirty="0">
                <a:solidFill>
                  <a:srgbClr val="003300"/>
                </a:solidFill>
                <a:latin typeface="微软雅黑" panose="020B0503020204020204" charset="-122"/>
                <a:ea typeface="微软雅黑" panose="020B0503020204020204" charset="-122"/>
                <a:sym typeface="+mn-ea"/>
              </a:rPr>
              <a:t>一、成都终身教育发展历程</a:t>
            </a:r>
            <a:r>
              <a:rPr lang="zh-CN" altLang="en-US" sz="1600" b="1" dirty="0">
                <a:solidFill>
                  <a:srgbClr val="003300"/>
                </a:solidFill>
                <a:latin typeface="微软雅黑" panose="020B0503020204020204" charset="-122"/>
                <a:ea typeface="微软雅黑" panose="020B0503020204020204" charset="-122"/>
                <a:sym typeface="+mn-ea"/>
              </a:rPr>
              <a:t>（从社区教育谈起）</a:t>
            </a:r>
            <a:endParaRPr lang="zh-CN" altLang="en-US" sz="1600" b="1" dirty="0">
              <a:solidFill>
                <a:srgbClr val="003300"/>
              </a:solidFill>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PA" val="v5.2.6"/>
  <p:tag name="PAMAINTYPE" val="5"/>
  <p:tag name="PATYPE" val="255"/>
  <p:tag name="PASUBTYPE" val="257"/>
  <p:tag name="RESOURCELIBID_SHAPE" val="111620"/>
  <p:tag name="RESOURCELIB_SHAPETYPE" val="5"/>
</p:tagLst>
</file>

<file path=ppt/tags/tag2.xml><?xml version="1.0" encoding="utf-8"?>
<p:tagLst xmlns:p="http://schemas.openxmlformats.org/presentationml/2006/main">
  <p:tag name="MH_CONTENTSID" val="373"/>
  <p:tag name="MH_SECTIONID" val="374,37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3390</Words>
  <Application>WPS 演示</Application>
  <PresentationFormat>全屏显示(16:9)</PresentationFormat>
  <Paragraphs>357</Paragraphs>
  <Slides>39</Slides>
  <Notes>1</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39</vt:i4>
      </vt:variant>
    </vt:vector>
  </HeadingPairs>
  <TitlesOfParts>
    <vt:vector size="64" baseType="lpstr">
      <vt:lpstr>Arial</vt:lpstr>
      <vt:lpstr>宋体</vt:lpstr>
      <vt:lpstr>Wingdings</vt:lpstr>
      <vt:lpstr>Copperplate Gothic Bold</vt:lpstr>
      <vt:lpstr>微软雅黑</vt:lpstr>
      <vt:lpstr>Calibri</vt:lpstr>
      <vt:lpstr>华文琥珀</vt:lpstr>
      <vt:lpstr>方正小标宋_GBK</vt:lpstr>
      <vt:lpstr>黑体</vt:lpstr>
      <vt:lpstr>Calibri</vt:lpstr>
      <vt:lpstr>楷体</vt:lpstr>
      <vt:lpstr>Times New Roman</vt:lpstr>
      <vt:lpstr>华康简标题宋</vt:lpstr>
      <vt:lpstr>Arial Unicode MS</vt:lpstr>
      <vt:lpstr>等线</vt:lpstr>
      <vt:lpstr>方正仿宋简体</vt:lpstr>
      <vt:lpstr>宋体-方正超大字符集</vt:lpstr>
      <vt:lpstr>华文中宋</vt:lpstr>
      <vt:lpstr>方正黑体_GBK</vt:lpstr>
      <vt:lpstr>华文新魏</vt:lpstr>
      <vt:lpstr>方正楷体_GBK</vt:lpstr>
      <vt:lpstr>方正兰亭超细黑简体</vt:lpstr>
      <vt:lpstr>方正粗黑宋简体</vt:lpstr>
      <vt:lpstr>方正仿宋_GBK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一、协同发展背景</vt:lpstr>
      <vt:lpstr>二、协同发展具体做法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三、发展思考与感悟</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lenovo36</dc:creator>
  <cp:lastModifiedBy>GEUST</cp:lastModifiedBy>
  <cp:revision>298</cp:revision>
  <dcterms:created xsi:type="dcterms:W3CDTF">2019-07-09T02:08:00Z</dcterms:created>
  <dcterms:modified xsi:type="dcterms:W3CDTF">2021-04-14T14:11:37Z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