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454" r:id="rId5"/>
    <p:sldId id="379" r:id="rId6"/>
    <p:sldId id="492" r:id="rId7"/>
    <p:sldId id="455" r:id="rId8"/>
    <p:sldId id="458" r:id="rId9"/>
    <p:sldId id="491" r:id="rId10"/>
    <p:sldId id="461" r:id="rId11"/>
    <p:sldId id="426" r:id="rId12"/>
    <p:sldId id="400" r:id="rId13"/>
    <p:sldId id="429" r:id="rId14"/>
    <p:sldId id="428" r:id="rId15"/>
    <p:sldId id="407" r:id="rId16"/>
    <p:sldId id="409" r:id="rId17"/>
    <p:sldId id="514" r:id="rId18"/>
    <p:sldId id="515" r:id="rId19"/>
    <p:sldId id="526" r:id="rId20"/>
    <p:sldId id="527" r:id="rId21"/>
    <p:sldId id="380" r:id="rId22"/>
    <p:sldId id="410" r:id="rId23"/>
    <p:sldId id="313" r:id="rId24"/>
    <p:sldId id="260"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B9CB"/>
    <a:srgbClr val="3C3C3B"/>
    <a:srgbClr val="636564"/>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95394" autoAdjust="0"/>
  </p:normalViewPr>
  <p:slideViewPr>
    <p:cSldViewPr snapToGrid="0" showGuides="1">
      <p:cViewPr varScale="1">
        <p:scale>
          <a:sx n="113" d="100"/>
          <a:sy n="113" d="100"/>
        </p:scale>
        <p:origin x="816" y="114"/>
      </p:cViewPr>
      <p:guideLst>
        <p:guide orient="horz" pos="2133"/>
        <p:guide pos="3840"/>
      </p:guideLst>
    </p:cSldViewPr>
  </p:slideViewPr>
  <p:notesTextViewPr>
    <p:cViewPr>
      <p:scale>
        <a:sx n="1" d="1"/>
        <a:sy n="1" d="1"/>
      </p:scale>
      <p:origin x="0" y="0"/>
    </p:cViewPr>
  </p:notesTextViewPr>
  <p:sorterViewPr>
    <p:cViewPr>
      <p:scale>
        <a:sx n="100" d="100"/>
        <a:sy n="100" d="100"/>
      </p:scale>
      <p:origin x="0" y="-209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F81BB-3A7D-4973-9AE2-5A3E8005400A}" type="datetimeFigureOut">
              <a:rPr lang="zh-CN" altLang="en-US" smtClean="0"/>
              <a:t>2021/4/15 Thursday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A75DB-629E-4A59-BBED-423CFF78C4A1}" type="slidenum">
              <a:rPr lang="zh-CN" altLang="en-US" smtClean="0"/>
              <a:t>‹#›</a:t>
            </a:fld>
            <a:endParaRPr lang="zh-CN" altLang="en-US"/>
          </a:p>
        </p:txBody>
      </p:sp>
    </p:spTree>
    <p:extLst>
      <p:ext uri="{BB962C8B-B14F-4D97-AF65-F5344CB8AC3E}">
        <p14:creationId xmlns:p14="http://schemas.microsoft.com/office/powerpoint/2010/main" val="248790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1</a:t>
            </a:fld>
            <a:endParaRPr lang="zh-CN" altLang="en-US"/>
          </a:p>
        </p:txBody>
      </p:sp>
    </p:spTree>
    <p:extLst>
      <p:ext uri="{BB962C8B-B14F-4D97-AF65-F5344CB8AC3E}">
        <p14:creationId xmlns:p14="http://schemas.microsoft.com/office/powerpoint/2010/main" val="90606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10</a:t>
            </a:fld>
            <a:endParaRPr lang="zh-CN" altLang="en-US"/>
          </a:p>
        </p:txBody>
      </p:sp>
    </p:spTree>
    <p:extLst>
      <p:ext uri="{BB962C8B-B14F-4D97-AF65-F5344CB8AC3E}">
        <p14:creationId xmlns:p14="http://schemas.microsoft.com/office/powerpoint/2010/main" val="240811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11</a:t>
            </a:fld>
            <a:endParaRPr lang="zh-CN" altLang="en-US"/>
          </a:p>
        </p:txBody>
      </p:sp>
    </p:spTree>
    <p:extLst>
      <p:ext uri="{BB962C8B-B14F-4D97-AF65-F5344CB8AC3E}">
        <p14:creationId xmlns:p14="http://schemas.microsoft.com/office/powerpoint/2010/main" val="1879444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12</a:t>
            </a:fld>
            <a:endParaRPr lang="zh-CN" altLang="en-US"/>
          </a:p>
        </p:txBody>
      </p:sp>
    </p:spTree>
    <p:extLst>
      <p:ext uri="{BB962C8B-B14F-4D97-AF65-F5344CB8AC3E}">
        <p14:creationId xmlns:p14="http://schemas.microsoft.com/office/powerpoint/2010/main" val="139599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13</a:t>
            </a:fld>
            <a:endParaRPr lang="zh-CN" altLang="en-US"/>
          </a:p>
        </p:txBody>
      </p:sp>
    </p:spTree>
    <p:extLst>
      <p:ext uri="{BB962C8B-B14F-4D97-AF65-F5344CB8AC3E}">
        <p14:creationId xmlns:p14="http://schemas.microsoft.com/office/powerpoint/2010/main" val="980869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14</a:t>
            </a:fld>
            <a:endParaRPr lang="zh-CN" altLang="en-US"/>
          </a:p>
        </p:txBody>
      </p:sp>
    </p:spTree>
    <p:extLst>
      <p:ext uri="{BB962C8B-B14F-4D97-AF65-F5344CB8AC3E}">
        <p14:creationId xmlns:p14="http://schemas.microsoft.com/office/powerpoint/2010/main" val="388883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15</a:t>
            </a:fld>
            <a:endParaRPr lang="zh-CN" altLang="en-US"/>
          </a:p>
        </p:txBody>
      </p:sp>
    </p:spTree>
    <p:extLst>
      <p:ext uri="{BB962C8B-B14F-4D97-AF65-F5344CB8AC3E}">
        <p14:creationId xmlns:p14="http://schemas.microsoft.com/office/powerpoint/2010/main" val="281845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16</a:t>
            </a:fld>
            <a:endParaRPr lang="zh-CN" altLang="en-US"/>
          </a:p>
        </p:txBody>
      </p:sp>
    </p:spTree>
    <p:extLst>
      <p:ext uri="{BB962C8B-B14F-4D97-AF65-F5344CB8AC3E}">
        <p14:creationId xmlns:p14="http://schemas.microsoft.com/office/powerpoint/2010/main" val="319449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17</a:t>
            </a:fld>
            <a:endParaRPr lang="zh-CN" altLang="en-US"/>
          </a:p>
        </p:txBody>
      </p:sp>
    </p:spTree>
    <p:extLst>
      <p:ext uri="{BB962C8B-B14F-4D97-AF65-F5344CB8AC3E}">
        <p14:creationId xmlns:p14="http://schemas.microsoft.com/office/powerpoint/2010/main" val="3776380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18</a:t>
            </a:fld>
            <a:endParaRPr lang="zh-CN" altLang="en-US"/>
          </a:p>
        </p:txBody>
      </p:sp>
    </p:spTree>
    <p:extLst>
      <p:ext uri="{BB962C8B-B14F-4D97-AF65-F5344CB8AC3E}">
        <p14:creationId xmlns:p14="http://schemas.microsoft.com/office/powerpoint/2010/main" val="75653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19</a:t>
            </a:fld>
            <a:endParaRPr lang="zh-CN" altLang="en-US"/>
          </a:p>
        </p:txBody>
      </p:sp>
    </p:spTree>
    <p:extLst>
      <p:ext uri="{BB962C8B-B14F-4D97-AF65-F5344CB8AC3E}">
        <p14:creationId xmlns:p14="http://schemas.microsoft.com/office/powerpoint/2010/main" val="2747191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2</a:t>
            </a:fld>
            <a:endParaRPr lang="zh-CN" altLang="en-US"/>
          </a:p>
        </p:txBody>
      </p:sp>
    </p:spTree>
    <p:extLst>
      <p:ext uri="{BB962C8B-B14F-4D97-AF65-F5344CB8AC3E}">
        <p14:creationId xmlns:p14="http://schemas.microsoft.com/office/powerpoint/2010/main" val="227035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20</a:t>
            </a:fld>
            <a:endParaRPr lang="zh-CN" altLang="en-US"/>
          </a:p>
        </p:txBody>
      </p:sp>
    </p:spTree>
    <p:extLst>
      <p:ext uri="{BB962C8B-B14F-4D97-AF65-F5344CB8AC3E}">
        <p14:creationId xmlns:p14="http://schemas.microsoft.com/office/powerpoint/2010/main" val="2270541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21</a:t>
            </a:fld>
            <a:endParaRPr lang="zh-CN" altLang="en-US"/>
          </a:p>
        </p:txBody>
      </p:sp>
    </p:spTree>
    <p:extLst>
      <p:ext uri="{BB962C8B-B14F-4D97-AF65-F5344CB8AC3E}">
        <p14:creationId xmlns:p14="http://schemas.microsoft.com/office/powerpoint/2010/main" val="1598439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22</a:t>
            </a:fld>
            <a:endParaRPr lang="zh-CN" altLang="en-US"/>
          </a:p>
        </p:txBody>
      </p:sp>
    </p:spTree>
    <p:extLst>
      <p:ext uri="{BB962C8B-B14F-4D97-AF65-F5344CB8AC3E}">
        <p14:creationId xmlns:p14="http://schemas.microsoft.com/office/powerpoint/2010/main" val="194249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23</a:t>
            </a:fld>
            <a:endParaRPr lang="zh-CN" altLang="en-US"/>
          </a:p>
        </p:txBody>
      </p:sp>
    </p:spTree>
    <p:extLst>
      <p:ext uri="{BB962C8B-B14F-4D97-AF65-F5344CB8AC3E}">
        <p14:creationId xmlns:p14="http://schemas.microsoft.com/office/powerpoint/2010/main" val="4037047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24</a:t>
            </a:fld>
            <a:endParaRPr lang="zh-CN" altLang="en-US"/>
          </a:p>
        </p:txBody>
      </p:sp>
    </p:spTree>
    <p:extLst>
      <p:ext uri="{BB962C8B-B14F-4D97-AF65-F5344CB8AC3E}">
        <p14:creationId xmlns:p14="http://schemas.microsoft.com/office/powerpoint/2010/main" val="105498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3</a:t>
            </a:fld>
            <a:endParaRPr lang="zh-CN" altLang="en-US"/>
          </a:p>
        </p:txBody>
      </p:sp>
    </p:spTree>
    <p:extLst>
      <p:ext uri="{BB962C8B-B14F-4D97-AF65-F5344CB8AC3E}">
        <p14:creationId xmlns:p14="http://schemas.microsoft.com/office/powerpoint/2010/main" val="25401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C7A75DB-629E-4A59-BBED-423CFF78C4A1}" type="slidenum">
              <a:rPr lang="zh-CN" altLang="en-US" smtClean="0"/>
              <a:t>4</a:t>
            </a:fld>
            <a:endParaRPr lang="zh-CN" altLang="en-US"/>
          </a:p>
        </p:txBody>
      </p:sp>
    </p:spTree>
    <p:extLst>
      <p:ext uri="{BB962C8B-B14F-4D97-AF65-F5344CB8AC3E}">
        <p14:creationId xmlns:p14="http://schemas.microsoft.com/office/powerpoint/2010/main" val="63800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5</a:t>
            </a:fld>
            <a:endParaRPr lang="zh-CN" altLang="en-US"/>
          </a:p>
        </p:txBody>
      </p:sp>
    </p:spTree>
    <p:extLst>
      <p:ext uri="{BB962C8B-B14F-4D97-AF65-F5344CB8AC3E}">
        <p14:creationId xmlns:p14="http://schemas.microsoft.com/office/powerpoint/2010/main" val="12891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6</a:t>
            </a:fld>
            <a:endParaRPr lang="zh-CN" altLang="en-US"/>
          </a:p>
        </p:txBody>
      </p:sp>
    </p:spTree>
    <p:extLst>
      <p:ext uri="{BB962C8B-B14F-4D97-AF65-F5344CB8AC3E}">
        <p14:creationId xmlns:p14="http://schemas.microsoft.com/office/powerpoint/2010/main" val="342704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7</a:t>
            </a:fld>
            <a:endParaRPr lang="zh-CN" altLang="en-US"/>
          </a:p>
        </p:txBody>
      </p:sp>
    </p:spTree>
    <p:extLst>
      <p:ext uri="{BB962C8B-B14F-4D97-AF65-F5344CB8AC3E}">
        <p14:creationId xmlns:p14="http://schemas.microsoft.com/office/powerpoint/2010/main" val="317736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8</a:t>
            </a:fld>
            <a:endParaRPr lang="zh-CN" altLang="en-US"/>
          </a:p>
        </p:txBody>
      </p:sp>
    </p:spTree>
    <p:extLst>
      <p:ext uri="{BB962C8B-B14F-4D97-AF65-F5344CB8AC3E}">
        <p14:creationId xmlns:p14="http://schemas.microsoft.com/office/powerpoint/2010/main" val="107116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A75DB-629E-4A59-BBED-423CFF78C4A1}" type="slidenum">
              <a:rPr lang="zh-CN" altLang="en-US" smtClean="0"/>
              <a:t>9</a:t>
            </a:fld>
            <a:endParaRPr lang="zh-CN" altLang="en-US"/>
          </a:p>
        </p:txBody>
      </p:sp>
    </p:spTree>
    <p:extLst>
      <p:ext uri="{BB962C8B-B14F-4D97-AF65-F5344CB8AC3E}">
        <p14:creationId xmlns:p14="http://schemas.microsoft.com/office/powerpoint/2010/main" val="99557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428B882-8684-4C55-925E-8FE690E65861}" type="datetimeFigureOut">
              <a:rPr lang="zh-CN" altLang="en-US" smtClean="0"/>
              <a:t>2021/4/15 Thursday</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6693AE9-D48D-4499-8B37-32EC38F20B9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476375" y="-26670"/>
            <a:ext cx="13668375"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flipV="1">
            <a:off x="7453202" y="-7452"/>
            <a:ext cx="4606924" cy="397148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9158772" y="717550"/>
            <a:ext cx="563498" cy="485774"/>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0800000">
            <a:off x="11111726" y="4088081"/>
            <a:ext cx="635953" cy="548235"/>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9049232" y="568324"/>
            <a:ext cx="313053" cy="269873"/>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9429432" y="1478279"/>
            <a:ext cx="313053" cy="269873"/>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7377425" y="1045528"/>
            <a:ext cx="1123636" cy="968651"/>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7377747" y="1376361"/>
            <a:ext cx="550228" cy="474334"/>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flipV="1">
            <a:off x="11273177" y="4761253"/>
            <a:ext cx="313053" cy="26987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flipV="1">
            <a:off x="11042041" y="-8214"/>
            <a:ext cx="1123636" cy="968651"/>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8"/>
          <p:cNvSpPr/>
          <p:nvPr/>
        </p:nvSpPr>
        <p:spPr>
          <a:xfrm>
            <a:off x="2103120" y="4921250"/>
            <a:ext cx="6017260" cy="598170"/>
          </a:xfrm>
          <a:prstGeom prst="roundRect">
            <a:avLst>
              <a:gd name="adj" fmla="val 0"/>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成都市金牛区社区教育学院    祝长龙</a:t>
            </a:r>
            <a:endParaRPr lang="en-US" altLang="zh-CN" sz="2800" b="1" dirty="0">
              <a:latin typeface="微软雅黑" panose="020B0503020204020204" pitchFamily="34" charset="-122"/>
              <a:ea typeface="微软雅黑" panose="020B0503020204020204" pitchFamily="34" charset="-122"/>
            </a:endParaRPr>
          </a:p>
        </p:txBody>
      </p:sp>
      <p:sp>
        <p:nvSpPr>
          <p:cNvPr id="42" name="等腰三角形 41"/>
          <p:cNvSpPr/>
          <p:nvPr/>
        </p:nvSpPr>
        <p:spPr>
          <a:xfrm flipV="1">
            <a:off x="-1404101" y="-11536"/>
            <a:ext cx="2580110" cy="2224231"/>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9919571" y="207223"/>
            <a:ext cx="1723549" cy="923330"/>
          </a:xfrm>
          <a:prstGeom prst="rect">
            <a:avLst/>
          </a:prstGeom>
          <a:noFill/>
        </p:spPr>
        <p:txBody>
          <a:bodyPr wrap="none" rtlCol="0">
            <a:spAutoFit/>
          </a:bodyPr>
          <a:lstStyle/>
          <a:p>
            <a:pPr algn="ctr"/>
            <a:r>
              <a:rPr lang="en-US" altLang="zh-CN" sz="5400" b="1" dirty="0">
                <a:solidFill>
                  <a:schemeClr val="bg1"/>
                </a:solidFill>
                <a:latin typeface="Arial" panose="020B0604020202020204" pitchFamily="34" charset="0"/>
                <a:cs typeface="Arial" panose="020B0604020202020204" pitchFamily="34" charset="0"/>
              </a:rPr>
              <a:t>2021</a:t>
            </a:r>
            <a:endParaRPr lang="zh-CN" altLang="en-US" sz="5400" b="1" dirty="0">
              <a:solidFill>
                <a:schemeClr val="bg1"/>
              </a:solidFill>
              <a:latin typeface="Arial" panose="020B0604020202020204" pitchFamily="34" charset="0"/>
              <a:cs typeface="Arial" panose="020B0604020202020204" pitchFamily="34" charset="0"/>
            </a:endParaRPr>
          </a:p>
        </p:txBody>
      </p:sp>
      <p:sp>
        <p:nvSpPr>
          <p:cNvPr id="2" name="直角三角形 1"/>
          <p:cNvSpPr/>
          <p:nvPr/>
        </p:nvSpPr>
        <p:spPr>
          <a:xfrm rot="10800000">
            <a:off x="9742427" y="1041601"/>
            <a:ext cx="978848" cy="1694672"/>
          </a:xfrm>
          <a:prstGeom prst="r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1476375" y="-26670"/>
            <a:ext cx="3491230" cy="3112770"/>
          </a:xfrm>
          <a:prstGeom prst="rect">
            <a:avLst/>
          </a:prstGeom>
        </p:spPr>
      </p:pic>
      <p:sp>
        <p:nvSpPr>
          <p:cNvPr id="3" name="等腰三角形 2"/>
          <p:cNvSpPr/>
          <p:nvPr/>
        </p:nvSpPr>
        <p:spPr>
          <a:xfrm rot="10800000">
            <a:off x="-636409" y="3806776"/>
            <a:ext cx="635953" cy="548235"/>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flipV="1">
            <a:off x="-388938" y="4162106"/>
            <a:ext cx="550228" cy="474334"/>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049655" y="2211705"/>
            <a:ext cx="12322810" cy="2143125"/>
          </a:xfrm>
          <a:prstGeom prst="rect">
            <a:avLst/>
          </a:prstGeom>
        </p:spPr>
        <p:txBody>
          <a:bodyPr wrap="square">
            <a:spAutoFit/>
          </a:bodyPr>
          <a:lstStyle/>
          <a:p>
            <a:pPr algn="ctr">
              <a:lnSpc>
                <a:spcPts val="8000"/>
              </a:lnSpc>
            </a:pPr>
            <a:r>
              <a:rPr lang="zh-CN" altLang="en-US" sz="4400" b="1" dirty="0">
                <a:solidFill>
                  <a:schemeClr val="bg2">
                    <a:lumMod val="10000"/>
                  </a:schemeClr>
                </a:solidFill>
                <a:latin typeface="微软雅黑" panose="020B0503020204020204" pitchFamily="34" charset="-122"/>
                <a:ea typeface="微软雅黑" panose="020B0503020204020204" pitchFamily="34" charset="-122"/>
              </a:rPr>
              <a:t>     实践建设好成渝汉甬区域终身学习发展共同体</a:t>
            </a:r>
            <a:endParaRPr lang="en-US" altLang="zh-CN" sz="4400" b="1" dirty="0">
              <a:solidFill>
                <a:schemeClr val="bg2">
                  <a:lumMod val="10000"/>
                </a:schemeClr>
              </a:solidFill>
              <a:latin typeface="微软雅黑" panose="020B0503020204020204" pitchFamily="34" charset="-122"/>
              <a:ea typeface="微软雅黑" panose="020B0503020204020204" pitchFamily="34" charset="-122"/>
            </a:endParaRPr>
          </a:p>
          <a:p>
            <a:pPr algn="ctr">
              <a:lnSpc>
                <a:spcPts val="8000"/>
              </a:lnSpc>
            </a:pPr>
            <a:r>
              <a:rPr lang="zh-CN" altLang="en-US" sz="4400" b="1" dirty="0">
                <a:solidFill>
                  <a:schemeClr val="bg2">
                    <a:lumMod val="10000"/>
                  </a:schemeClr>
                </a:solidFill>
                <a:latin typeface="微软雅黑" panose="020B0503020204020204" pitchFamily="34" charset="-122"/>
                <a:ea typeface="微软雅黑" panose="020B0503020204020204" pitchFamily="34" charset="-122"/>
              </a:rPr>
              <a:t>    实现区域社区教育的高质量发展</a:t>
            </a:r>
          </a:p>
        </p:txBody>
      </p:sp>
      <p:sp>
        <p:nvSpPr>
          <p:cNvPr id="15" name="文本框 14"/>
          <p:cNvSpPr txBox="1"/>
          <p:nvPr/>
        </p:nvSpPr>
        <p:spPr>
          <a:xfrm>
            <a:off x="3430270" y="5801360"/>
            <a:ext cx="3842385" cy="460375"/>
          </a:xfrm>
          <a:prstGeom prst="rect">
            <a:avLst/>
          </a:prstGeom>
          <a:noFill/>
        </p:spPr>
        <p:txBody>
          <a:bodyPr wrap="square" rtlCol="0">
            <a:spAutoFit/>
          </a:bodyPr>
          <a:lstStyle/>
          <a:p>
            <a:pPr algn="ct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  中国长沙</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315"/>
            <a:ext cx="3747065"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方正超粗黑_GBK" panose="03000509000000000000" pitchFamily="65" charset="-122"/>
                <a:ea typeface="方正超粗黑_GBK" panose="03000509000000000000" pitchFamily="65" charset="-122"/>
              </a:rPr>
              <a:t>首届年会纪实</a:t>
            </a:r>
          </a:p>
        </p:txBody>
      </p:sp>
      <p:sp>
        <p:nvSpPr>
          <p:cNvPr id="4" name="文本框 3"/>
          <p:cNvSpPr txBox="1"/>
          <p:nvPr/>
        </p:nvSpPr>
        <p:spPr>
          <a:xfrm>
            <a:off x="4321175" y="418465"/>
            <a:ext cx="7187565" cy="583565"/>
          </a:xfrm>
          <a:prstGeom prst="rect">
            <a:avLst/>
          </a:prstGeom>
          <a:noFill/>
        </p:spPr>
        <p:txBody>
          <a:bodyPr wrap="square" rtlCol="0">
            <a:spAutoFit/>
          </a:bodyPr>
          <a:lstStyle/>
          <a:p>
            <a:r>
              <a:rPr lang="zh-CN" altLang="en-US" sz="3200">
                <a:latin typeface="方正粗黑宋简体" panose="02000000000000000000" charset="-122"/>
                <a:ea typeface="方正粗黑宋简体" panose="02000000000000000000" charset="-122"/>
              </a:rPr>
              <a:t>发起成立共同体社区早期教育联盟</a:t>
            </a:r>
          </a:p>
        </p:txBody>
      </p:sp>
      <p:pic>
        <p:nvPicPr>
          <p:cNvPr id="5" name="图片 4"/>
          <p:cNvPicPr>
            <a:picLocks noChangeAspect="1"/>
          </p:cNvPicPr>
          <p:nvPr/>
        </p:nvPicPr>
        <p:blipFill>
          <a:blip r:embed="rId3"/>
          <a:stretch>
            <a:fillRect/>
          </a:stretch>
        </p:blipFill>
        <p:spPr>
          <a:xfrm>
            <a:off x="4397375" y="2222500"/>
            <a:ext cx="7804150" cy="4635500"/>
          </a:xfrm>
          <a:prstGeom prst="rect">
            <a:avLst/>
          </a:prstGeom>
        </p:spPr>
      </p:pic>
      <p:pic>
        <p:nvPicPr>
          <p:cNvPr id="3" name="图片 2"/>
          <p:cNvPicPr>
            <a:picLocks noChangeAspect="1"/>
          </p:cNvPicPr>
          <p:nvPr/>
        </p:nvPicPr>
        <p:blipFill>
          <a:blip r:embed="rId4"/>
          <a:stretch>
            <a:fillRect/>
          </a:stretch>
        </p:blipFill>
        <p:spPr>
          <a:xfrm>
            <a:off x="0" y="1358900"/>
            <a:ext cx="5309870" cy="33337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950970" y="387985"/>
            <a:ext cx="6872605" cy="583565"/>
          </a:xfrm>
          <a:prstGeom prst="rect">
            <a:avLst/>
          </a:prstGeom>
          <a:solidFill>
            <a:srgbClr val="30B9CB"/>
          </a:solidFill>
        </p:spPr>
        <p:txBody>
          <a:bodyPr wrap="square">
            <a:spAutoFit/>
          </a:bodyPr>
          <a:lstStyle/>
          <a:p>
            <a:r>
              <a:rPr lang="zh-CN" altLang="en-US" sz="3200" b="1" dirty="0">
                <a:solidFill>
                  <a:srgbClr val="FF0000"/>
                </a:solidFill>
                <a:latin typeface="方正粗黑宋简体" panose="02000000000000000000" charset="-122"/>
                <a:ea typeface="方正粗黑宋简体" panose="02000000000000000000" charset="-122"/>
                <a:cs typeface="Arial" panose="020B0604020202020204" pitchFamily="34" charset="0"/>
              </a:rPr>
              <a:t>发布首张社区早期教育年度项目清单</a:t>
            </a:r>
          </a:p>
        </p:txBody>
      </p:sp>
      <p:sp>
        <p:nvSpPr>
          <p:cNvPr id="2" name="矩形 1"/>
          <p:cNvSpPr/>
          <p:nvPr/>
        </p:nvSpPr>
        <p:spPr>
          <a:xfrm>
            <a:off x="0" y="-315"/>
            <a:ext cx="3747065"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方正超粗黑_GBK" panose="03000509000000000000" pitchFamily="65" charset="-122"/>
                <a:ea typeface="方正超粗黑_GBK" panose="03000509000000000000" pitchFamily="65" charset="-122"/>
              </a:rPr>
              <a:t>首届年会纪实</a:t>
            </a:r>
          </a:p>
        </p:txBody>
      </p:sp>
      <p:pic>
        <p:nvPicPr>
          <p:cNvPr id="3" name="图片 2"/>
          <p:cNvPicPr>
            <a:picLocks noChangeAspect="1"/>
          </p:cNvPicPr>
          <p:nvPr/>
        </p:nvPicPr>
        <p:blipFill>
          <a:blip r:embed="rId3"/>
          <a:stretch>
            <a:fillRect/>
          </a:stretch>
        </p:blipFill>
        <p:spPr>
          <a:xfrm>
            <a:off x="673100" y="1214120"/>
            <a:ext cx="10290810" cy="56438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3657599" cy="973765"/>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sym typeface="+mn-ea"/>
              </a:rPr>
              <a:t>共同体</a:t>
            </a:r>
            <a:r>
              <a:rPr lang="en-US" altLang="zh-CN" sz="3200" b="1" dirty="0">
                <a:latin typeface="微软雅黑" panose="020B0503020204020204" pitchFamily="34" charset="-122"/>
                <a:ea typeface="微软雅黑" panose="020B0503020204020204" pitchFamily="34" charset="-122"/>
                <a:sym typeface="+mn-ea"/>
              </a:rPr>
              <a:t>2021</a:t>
            </a:r>
            <a:r>
              <a:rPr lang="zh-CN" altLang="en-US" sz="3200" b="1" dirty="0">
                <a:latin typeface="微软雅黑" panose="020B0503020204020204" pitchFamily="34" charset="-122"/>
                <a:ea typeface="微软雅黑" panose="020B0503020204020204" pitchFamily="34" charset="-122"/>
                <a:sym typeface="+mn-ea"/>
              </a:rPr>
              <a:t>年工作</a:t>
            </a:r>
            <a:endParaRPr lang="zh-CN" altLang="en-US" sz="3200" dirty="0">
              <a:latin typeface="方正超粗黑_GBK" panose="03000509000000000000" pitchFamily="65" charset="-122"/>
              <a:ea typeface="方正超粗黑_GBK" panose="03000509000000000000" pitchFamily="65" charset="-122"/>
            </a:endParaRPr>
          </a:p>
        </p:txBody>
      </p:sp>
      <p:sp>
        <p:nvSpPr>
          <p:cNvPr id="2" name="文本框 1"/>
          <p:cNvSpPr txBox="1"/>
          <p:nvPr/>
        </p:nvSpPr>
        <p:spPr>
          <a:xfrm>
            <a:off x="5857875" y="327779"/>
            <a:ext cx="3192607" cy="584775"/>
          </a:xfrm>
          <a:prstGeom prst="rect">
            <a:avLst/>
          </a:prstGeom>
          <a:noFill/>
        </p:spPr>
        <p:txBody>
          <a:bodyPr wrap="square" rtlCol="0">
            <a:spAutoFit/>
          </a:bodyPr>
          <a:lstStyle/>
          <a:p>
            <a:r>
              <a:rPr lang="zh-CN" altLang="en-US" sz="3200" b="1" dirty="0">
                <a:latin typeface="方正粗黑宋简体" panose="02000000000000000000" charset="-122"/>
                <a:ea typeface="方正粗黑宋简体" panose="02000000000000000000" charset="-122"/>
              </a:rPr>
              <a:t>一：组织保障</a:t>
            </a:r>
          </a:p>
        </p:txBody>
      </p:sp>
      <p:sp>
        <p:nvSpPr>
          <p:cNvPr id="4" name="矩形 3"/>
          <p:cNvSpPr/>
          <p:nvPr/>
        </p:nvSpPr>
        <p:spPr>
          <a:xfrm>
            <a:off x="1236518" y="1468588"/>
            <a:ext cx="7232072" cy="584775"/>
          </a:xfrm>
          <a:prstGeom prst="rect">
            <a:avLst/>
          </a:prstGeom>
        </p:spPr>
        <p:txBody>
          <a:bodyPr wrap="square">
            <a:spAutoFit/>
          </a:bodyPr>
          <a:lstStyle/>
          <a:p>
            <a:r>
              <a:rPr lang="zh-CN" altLang="en-US" sz="3200" dirty="0">
                <a:latin typeface="方正粗黑宋简体" panose="02000000000000000000" charset="-122"/>
                <a:ea typeface="方正粗黑宋简体" panose="02000000000000000000" charset="-122"/>
              </a:rPr>
              <a:t>成立终身学习共同体工作领导小组</a:t>
            </a:r>
          </a:p>
        </p:txBody>
      </p:sp>
      <p:pic>
        <p:nvPicPr>
          <p:cNvPr id="6" name="图片 5"/>
          <p:cNvPicPr>
            <a:picLocks noChangeAspect="1"/>
          </p:cNvPicPr>
          <p:nvPr/>
        </p:nvPicPr>
        <p:blipFill>
          <a:blip r:embed="rId3"/>
          <a:stretch>
            <a:fillRect/>
          </a:stretch>
        </p:blipFill>
        <p:spPr>
          <a:xfrm>
            <a:off x="107371" y="2170337"/>
            <a:ext cx="11637818" cy="1071081"/>
          </a:xfrm>
          <a:prstGeom prst="rect">
            <a:avLst/>
          </a:prstGeom>
        </p:spPr>
      </p:pic>
      <p:pic>
        <p:nvPicPr>
          <p:cNvPr id="7" name="图片 6"/>
          <p:cNvPicPr>
            <a:picLocks noChangeAspect="1"/>
          </p:cNvPicPr>
          <p:nvPr/>
        </p:nvPicPr>
        <p:blipFill>
          <a:blip r:embed="rId3"/>
          <a:stretch>
            <a:fillRect/>
          </a:stretch>
        </p:blipFill>
        <p:spPr>
          <a:xfrm>
            <a:off x="107315" y="4438015"/>
            <a:ext cx="11638280" cy="1724025"/>
          </a:xfrm>
          <a:prstGeom prst="rect">
            <a:avLst/>
          </a:prstGeom>
        </p:spPr>
      </p:pic>
      <p:sp>
        <p:nvSpPr>
          <p:cNvPr id="9" name="矩形 8"/>
          <p:cNvSpPr/>
          <p:nvPr/>
        </p:nvSpPr>
        <p:spPr>
          <a:xfrm>
            <a:off x="107371" y="2170337"/>
            <a:ext cx="11409216" cy="1116965"/>
          </a:xfrm>
          <a:prstGeom prst="rect">
            <a:avLst/>
          </a:prstGeom>
        </p:spPr>
        <p:txBody>
          <a:bodyPr wrap="square">
            <a:spAutoFit/>
          </a:bodyPr>
          <a:lstStyle/>
          <a:p>
            <a:pPr fontAlgn="auto">
              <a:lnSpc>
                <a:spcPts val="4000"/>
              </a:lnSpc>
            </a:pPr>
            <a:r>
              <a:rPr lang="en-US" altLang="zh-CN" sz="2800" b="1" dirty="0">
                <a:solidFill>
                  <a:srgbClr val="FF0000"/>
                </a:solidFill>
              </a:rPr>
              <a:t>      </a:t>
            </a:r>
            <a:r>
              <a:rPr lang="zh-CN" altLang="en-US" sz="2800" b="1" dirty="0">
                <a:solidFill>
                  <a:srgbClr val="FF0000"/>
                </a:solidFill>
              </a:rPr>
              <a:t>负责制定共同体年度工作计划和总结，组织年度会议召开，统筹推进共同体项目实施，对共同体协作单位工作推进情况进行督导检查。</a:t>
            </a:r>
          </a:p>
        </p:txBody>
      </p:sp>
      <p:sp>
        <p:nvSpPr>
          <p:cNvPr id="10" name="矩形 9"/>
          <p:cNvSpPr/>
          <p:nvPr/>
        </p:nvSpPr>
        <p:spPr>
          <a:xfrm>
            <a:off x="1236518" y="3593313"/>
            <a:ext cx="8001000" cy="584775"/>
          </a:xfrm>
          <a:prstGeom prst="rect">
            <a:avLst/>
          </a:prstGeom>
        </p:spPr>
        <p:txBody>
          <a:bodyPr wrap="square">
            <a:spAutoFit/>
          </a:bodyPr>
          <a:lstStyle/>
          <a:p>
            <a:r>
              <a:rPr lang="zh-CN" altLang="en-US" sz="3200" dirty="0">
                <a:latin typeface="方正粗黑宋简体" panose="02000000000000000000" charset="-122"/>
                <a:ea typeface="方正粗黑宋简体" panose="02000000000000000000" charset="-122"/>
              </a:rPr>
              <a:t>成立终身学习共同体项目实施小组</a:t>
            </a:r>
          </a:p>
        </p:txBody>
      </p:sp>
      <p:sp>
        <p:nvSpPr>
          <p:cNvPr id="11" name="矩形 10"/>
          <p:cNvSpPr/>
          <p:nvPr/>
        </p:nvSpPr>
        <p:spPr>
          <a:xfrm>
            <a:off x="107315" y="4438015"/>
            <a:ext cx="11700510" cy="1630045"/>
          </a:xfrm>
          <a:prstGeom prst="rect">
            <a:avLst/>
          </a:prstGeom>
        </p:spPr>
        <p:txBody>
          <a:bodyPr wrap="square">
            <a:spAutoFit/>
          </a:bodyPr>
          <a:lstStyle/>
          <a:p>
            <a:pPr fontAlgn="auto">
              <a:lnSpc>
                <a:spcPts val="4000"/>
              </a:lnSpc>
            </a:pPr>
            <a:r>
              <a:rPr lang="en-US" altLang="zh-CN" sz="2800" b="1" dirty="0">
                <a:solidFill>
                  <a:srgbClr val="FF0000"/>
                </a:solidFill>
              </a:rPr>
              <a:t>      </a:t>
            </a:r>
            <a:r>
              <a:rPr lang="zh-CN" altLang="en-US" sz="2800" b="1" dirty="0">
                <a:solidFill>
                  <a:srgbClr val="FF0000"/>
                </a:solidFill>
              </a:rPr>
              <a:t>负责落实共同体年度工作计划，做好各合作项目的策划、实施、推进、宣传等工作。</a:t>
            </a:r>
          </a:p>
          <a:p>
            <a:pPr fontAlgn="auto">
              <a:lnSpc>
                <a:spcPts val="4000"/>
              </a:lnSpc>
            </a:pPr>
            <a:r>
              <a:rPr lang="zh-CN" altLang="en-US" sz="2800" b="1" dirty="0">
                <a:solidFill>
                  <a:srgbClr val="FF0000"/>
                </a:solidFill>
              </a:rPr>
              <a:t>      项目实施实行秘书长负责制和轮流制。</a:t>
            </a:r>
          </a:p>
        </p:txBody>
      </p:sp>
      <p:pic>
        <p:nvPicPr>
          <p:cNvPr id="12" name="图片 11"/>
          <p:cNvPicPr>
            <a:picLocks noChangeAspect="1"/>
          </p:cNvPicPr>
          <p:nvPr/>
        </p:nvPicPr>
        <p:blipFill>
          <a:blip r:embed="rId4"/>
          <a:stretch>
            <a:fillRect/>
          </a:stretch>
        </p:blipFill>
        <p:spPr>
          <a:xfrm>
            <a:off x="3657600" y="0"/>
            <a:ext cx="1191207" cy="9737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28600" y="2124075"/>
            <a:ext cx="11365230" cy="971550"/>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ts val="4000"/>
              </a:lnSpc>
            </a:pPr>
            <a:r>
              <a:rPr lang="en-US" altLang="zh-CN" sz="2800" b="1" dirty="0">
                <a:solidFill>
                  <a:srgbClr val="FF0000"/>
                </a:solidFill>
              </a:rPr>
              <a:t>      </a:t>
            </a:r>
            <a:r>
              <a:rPr lang="zh-CN" altLang="zh-CN" sz="2800" b="1" dirty="0">
                <a:solidFill>
                  <a:srgbClr val="FF0000"/>
                </a:solidFill>
              </a:rPr>
              <a:t>定期召开终身学习共同体年会，总结本年度联盟及共同体工作情况，商讨下一年度工作计划。</a:t>
            </a:r>
          </a:p>
        </p:txBody>
      </p:sp>
      <p:sp>
        <p:nvSpPr>
          <p:cNvPr id="3" name="矩形 2"/>
          <p:cNvSpPr/>
          <p:nvPr/>
        </p:nvSpPr>
        <p:spPr>
          <a:xfrm>
            <a:off x="1" y="0"/>
            <a:ext cx="3705224" cy="1076326"/>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sym typeface="+mn-ea"/>
              </a:rPr>
              <a:t>共同体</a:t>
            </a:r>
            <a:r>
              <a:rPr lang="en-US" altLang="zh-CN" sz="3200" b="1" dirty="0">
                <a:latin typeface="微软雅黑" panose="020B0503020204020204" pitchFamily="34" charset="-122"/>
                <a:ea typeface="微软雅黑" panose="020B0503020204020204" pitchFamily="34" charset="-122"/>
                <a:sym typeface="+mn-ea"/>
              </a:rPr>
              <a:t>2021</a:t>
            </a:r>
            <a:r>
              <a:rPr lang="zh-CN" altLang="en-US" sz="3200" b="1" dirty="0">
                <a:latin typeface="微软雅黑" panose="020B0503020204020204" pitchFamily="34" charset="-122"/>
                <a:ea typeface="微软雅黑" panose="020B0503020204020204" pitchFamily="34" charset="-122"/>
                <a:sym typeface="+mn-ea"/>
              </a:rPr>
              <a:t>年工作</a:t>
            </a:r>
            <a:endParaRPr lang="zh-CN" altLang="en-US" sz="3200" dirty="0">
              <a:latin typeface="方正超粗黑_GBK" panose="03000509000000000000" pitchFamily="65" charset="-122"/>
              <a:ea typeface="方正超粗黑_GBK" panose="03000509000000000000" pitchFamily="65" charset="-122"/>
            </a:endParaRPr>
          </a:p>
        </p:txBody>
      </p:sp>
      <p:sp>
        <p:nvSpPr>
          <p:cNvPr id="2" name="矩形 1"/>
          <p:cNvSpPr/>
          <p:nvPr/>
        </p:nvSpPr>
        <p:spPr>
          <a:xfrm>
            <a:off x="5986328" y="220057"/>
            <a:ext cx="2646878" cy="584775"/>
          </a:xfrm>
          <a:prstGeom prst="rect">
            <a:avLst/>
          </a:prstGeom>
        </p:spPr>
        <p:txBody>
          <a:bodyPr wrap="none">
            <a:spAutoFit/>
          </a:bodyPr>
          <a:lstStyle/>
          <a:p>
            <a:r>
              <a:rPr lang="zh-CN" altLang="en-US" sz="3200" dirty="0">
                <a:latin typeface="方正粗黑宋简体" panose="02000000000000000000" charset="-122"/>
                <a:ea typeface="方正粗黑宋简体" panose="02000000000000000000" charset="-122"/>
              </a:rPr>
              <a:t>二：机制保障</a:t>
            </a:r>
          </a:p>
        </p:txBody>
      </p:sp>
      <p:sp>
        <p:nvSpPr>
          <p:cNvPr id="4" name="矩形 3"/>
          <p:cNvSpPr/>
          <p:nvPr/>
        </p:nvSpPr>
        <p:spPr>
          <a:xfrm>
            <a:off x="1755800" y="1350764"/>
            <a:ext cx="3371849" cy="584775"/>
          </a:xfrm>
          <a:prstGeom prst="rect">
            <a:avLst/>
          </a:prstGeom>
        </p:spPr>
        <p:txBody>
          <a:bodyPr wrap="square">
            <a:spAutoFit/>
          </a:bodyPr>
          <a:lstStyle/>
          <a:p>
            <a:r>
              <a:rPr lang="zh-CN" altLang="en-US" sz="3200" dirty="0">
                <a:latin typeface="方正粗黑宋简体" panose="02000000000000000000" charset="-122"/>
                <a:ea typeface="方正粗黑宋简体" panose="02000000000000000000" charset="-122"/>
              </a:rPr>
              <a:t>建立年会机制</a:t>
            </a:r>
          </a:p>
        </p:txBody>
      </p:sp>
      <p:pic>
        <p:nvPicPr>
          <p:cNvPr id="5" name="图片 4"/>
          <p:cNvPicPr>
            <a:picLocks noChangeAspect="1"/>
          </p:cNvPicPr>
          <p:nvPr/>
        </p:nvPicPr>
        <p:blipFill>
          <a:blip r:embed="rId3"/>
          <a:stretch>
            <a:fillRect/>
          </a:stretch>
        </p:blipFill>
        <p:spPr>
          <a:xfrm>
            <a:off x="227965" y="4313555"/>
            <a:ext cx="11365865" cy="1525905"/>
          </a:xfrm>
          <a:prstGeom prst="rect">
            <a:avLst/>
          </a:prstGeom>
        </p:spPr>
      </p:pic>
      <p:sp>
        <p:nvSpPr>
          <p:cNvPr id="6" name="矩形 5"/>
          <p:cNvSpPr/>
          <p:nvPr/>
        </p:nvSpPr>
        <p:spPr>
          <a:xfrm>
            <a:off x="1776556" y="3485517"/>
            <a:ext cx="3467616" cy="584775"/>
          </a:xfrm>
          <a:prstGeom prst="rect">
            <a:avLst/>
          </a:prstGeom>
        </p:spPr>
        <p:txBody>
          <a:bodyPr wrap="none">
            <a:spAutoFit/>
          </a:bodyPr>
          <a:lstStyle/>
          <a:p>
            <a:r>
              <a:rPr lang="zh-CN" altLang="en-US" sz="3200" dirty="0">
                <a:latin typeface="方正粗黑宋简体" panose="02000000000000000000" charset="-122"/>
                <a:ea typeface="方正粗黑宋简体" panose="02000000000000000000" charset="-122"/>
              </a:rPr>
              <a:t>建立互访交流机制</a:t>
            </a:r>
          </a:p>
        </p:txBody>
      </p:sp>
      <p:sp>
        <p:nvSpPr>
          <p:cNvPr id="9" name="矩形 8"/>
          <p:cNvSpPr/>
          <p:nvPr/>
        </p:nvSpPr>
        <p:spPr>
          <a:xfrm>
            <a:off x="227965" y="4313555"/>
            <a:ext cx="11364595" cy="1630045"/>
          </a:xfrm>
          <a:prstGeom prst="rect">
            <a:avLst/>
          </a:prstGeom>
        </p:spPr>
        <p:txBody>
          <a:bodyPr wrap="square">
            <a:spAutoFit/>
          </a:bodyPr>
          <a:lstStyle/>
          <a:p>
            <a:pPr fontAlgn="auto">
              <a:lnSpc>
                <a:spcPts val="4000"/>
              </a:lnSpc>
            </a:pPr>
            <a:r>
              <a:rPr lang="en-US" altLang="zh-CN" sz="2800" b="1" kern="100" dirty="0">
                <a:solidFill>
                  <a:srgbClr val="FF0000"/>
                </a:solidFill>
                <a:latin typeface="等线" panose="02010600030101010101" charset="-122"/>
                <a:ea typeface="等线" panose="02010600030101010101" charset="-122"/>
                <a:cs typeface="Times New Roman" panose="02020603050405020304" pitchFamily="18" charset="0"/>
              </a:rPr>
              <a:t>      </a:t>
            </a:r>
            <a:r>
              <a:rPr lang="zh-CN" altLang="zh-CN" sz="2800" b="1" kern="100" dirty="0">
                <a:solidFill>
                  <a:srgbClr val="FF0000"/>
                </a:solidFill>
                <a:latin typeface="等线" panose="02010600030101010101" charset="-122"/>
                <a:ea typeface="等线" panose="02010600030101010101" charset="-122"/>
                <a:cs typeface="Times New Roman" panose="02020603050405020304" pitchFamily="18" charset="0"/>
              </a:rPr>
              <a:t>各成员单位间主要领导和业务部门管理干部定期交流互访，研究政策保障、机制建立和重大项目合作，协调解决区域合作存在的困难和问题。</a:t>
            </a:r>
            <a:endParaRPr lang="zh-CN" altLang="en-US" sz="2800" b="1" dirty="0">
              <a:solidFill>
                <a:srgbClr val="FF0000"/>
              </a:solidFill>
              <a:latin typeface="等线" panose="02010600030101010101" charset="-122"/>
              <a:ea typeface="等线" panose="02010600030101010101" charset="-122"/>
            </a:endParaRPr>
          </a:p>
        </p:txBody>
      </p:sp>
      <p:pic>
        <p:nvPicPr>
          <p:cNvPr id="11" name="图片 10"/>
          <p:cNvPicPr>
            <a:picLocks noChangeAspect="1"/>
          </p:cNvPicPr>
          <p:nvPr/>
        </p:nvPicPr>
        <p:blipFill>
          <a:blip r:embed="rId4"/>
          <a:stretch>
            <a:fillRect/>
          </a:stretch>
        </p:blipFill>
        <p:spPr>
          <a:xfrm>
            <a:off x="3705225" y="0"/>
            <a:ext cx="1377021" cy="10763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90550" y="2045335"/>
            <a:ext cx="11115040" cy="4415155"/>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4802209" y="3169387"/>
            <a:ext cx="3132982" cy="1236944"/>
            <a:chOff x="938337" y="2505670"/>
            <a:chExt cx="3132982" cy="1236944"/>
          </a:xfrm>
        </p:grpSpPr>
        <p:sp>
          <p:nvSpPr>
            <p:cNvPr id="10" name="矩形 9"/>
            <p:cNvSpPr/>
            <p:nvPr/>
          </p:nvSpPr>
          <p:spPr>
            <a:xfrm>
              <a:off x="938337" y="2505670"/>
              <a:ext cx="2795463" cy="860425"/>
            </a:xfrm>
            <a:prstGeom prst="rect">
              <a:avLst/>
            </a:prstGeom>
          </p:spPr>
          <p:txBody>
            <a:bodyPr wrap="square">
              <a:spAutoFit/>
            </a:bodyPr>
            <a:lstStyle/>
            <a:p>
              <a:pPr algn="ctr"/>
              <a:endParaRPr lang="zh-CN" altLang="en-US" sz="5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132400" y="3374314"/>
              <a:ext cx="2938919" cy="368300"/>
            </a:xfrm>
            <a:prstGeom prst="rect">
              <a:avLst/>
            </a:prstGeom>
            <a:solidFill>
              <a:srgbClr val="30B9CB"/>
            </a:solidFill>
          </p:spPr>
          <p:txBody>
            <a:bodyPr wrap="square">
              <a:spAutoFit/>
            </a:bodyPr>
            <a:lstStyle/>
            <a:p>
              <a:endParaRPr lang="zh-CN" altLang="en-US" dirty="0">
                <a:solidFill>
                  <a:schemeClr val="bg1"/>
                </a:solidFill>
                <a:latin typeface="Arial" panose="020B0604020202020204" pitchFamily="34" charset="0"/>
                <a:cs typeface="Arial" panose="020B0604020202020204" pitchFamily="34" charset="0"/>
              </a:endParaRPr>
            </a:p>
          </p:txBody>
        </p:sp>
      </p:grpSp>
      <p:sp>
        <p:nvSpPr>
          <p:cNvPr id="3" name="矩形 2"/>
          <p:cNvSpPr/>
          <p:nvPr/>
        </p:nvSpPr>
        <p:spPr>
          <a:xfrm>
            <a:off x="1" y="-17922"/>
            <a:ext cx="3714749" cy="1093414"/>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软雅黑" panose="020B0503020204020204" pitchFamily="34" charset="-122"/>
                <a:ea typeface="微软雅黑" panose="020B0503020204020204" pitchFamily="34" charset="-122"/>
                <a:sym typeface="+mn-ea"/>
              </a:rPr>
              <a:t>共同体</a:t>
            </a:r>
            <a:r>
              <a:rPr lang="en-US" altLang="zh-CN" sz="3200" b="1" dirty="0">
                <a:latin typeface="微软雅黑" panose="020B0503020204020204" pitchFamily="34" charset="-122"/>
                <a:ea typeface="微软雅黑" panose="020B0503020204020204" pitchFamily="34" charset="-122"/>
                <a:sym typeface="+mn-ea"/>
              </a:rPr>
              <a:t>2021</a:t>
            </a:r>
            <a:r>
              <a:rPr lang="zh-CN" altLang="en-US" sz="3200" b="1" dirty="0">
                <a:latin typeface="微软雅黑" panose="020B0503020204020204" pitchFamily="34" charset="-122"/>
                <a:ea typeface="微软雅黑" panose="020B0503020204020204" pitchFamily="34" charset="-122"/>
                <a:sym typeface="+mn-ea"/>
              </a:rPr>
              <a:t>年工作</a:t>
            </a:r>
            <a:endParaRPr lang="zh-CN" altLang="en-US" sz="3200" dirty="0">
              <a:latin typeface="方正超粗黑_GBK" panose="03000509000000000000" pitchFamily="65" charset="-122"/>
              <a:ea typeface="方正超粗黑_GBK" panose="03000509000000000000" pitchFamily="65" charset="-122"/>
            </a:endParaRPr>
          </a:p>
        </p:txBody>
      </p:sp>
      <p:sp>
        <p:nvSpPr>
          <p:cNvPr id="2" name="矩形 1"/>
          <p:cNvSpPr/>
          <p:nvPr/>
        </p:nvSpPr>
        <p:spPr>
          <a:xfrm>
            <a:off x="362560" y="1238574"/>
            <a:ext cx="2809875" cy="523220"/>
          </a:xfrm>
          <a:prstGeom prst="rect">
            <a:avLst/>
          </a:prstGeom>
        </p:spPr>
        <p:txBody>
          <a:bodyPr wrap="square">
            <a:spAutoFit/>
          </a:bodyPr>
          <a:lstStyle/>
          <a:p>
            <a:r>
              <a:rPr lang="zh-CN" altLang="en-US" sz="2800" dirty="0">
                <a:latin typeface="方正粗黑宋简体" panose="02000000000000000000" charset="-122"/>
                <a:ea typeface="方正粗黑宋简体" panose="02000000000000000000" charset="-122"/>
              </a:rPr>
              <a:t>年度项目（一）</a:t>
            </a:r>
          </a:p>
        </p:txBody>
      </p:sp>
      <p:sp>
        <p:nvSpPr>
          <p:cNvPr id="4" name="矩形 3"/>
          <p:cNvSpPr/>
          <p:nvPr/>
        </p:nvSpPr>
        <p:spPr>
          <a:xfrm>
            <a:off x="590550" y="2045335"/>
            <a:ext cx="11030585" cy="4194810"/>
          </a:xfrm>
          <a:prstGeom prst="rect">
            <a:avLst/>
          </a:prstGeom>
        </p:spPr>
        <p:txBody>
          <a:bodyPr wrap="square">
            <a:spAutoFit/>
          </a:bodyPr>
          <a:lstStyle/>
          <a:p>
            <a:pPr fontAlgn="auto">
              <a:lnSpc>
                <a:spcPts val="4000"/>
              </a:lnSpc>
            </a:pPr>
            <a:r>
              <a:rPr lang="en-US" altLang="zh-CN" sz="2800" b="1" dirty="0">
                <a:solidFill>
                  <a:srgbClr val="FF0000"/>
                </a:solidFill>
              </a:rPr>
              <a:t>      1.</a:t>
            </a:r>
            <a:r>
              <a:rPr lang="zh-CN" altLang="en-US" sz="2800" b="1" dirty="0">
                <a:solidFill>
                  <a:srgbClr val="FF0000"/>
                </a:solidFill>
              </a:rPr>
              <a:t>联合举办一次成渝双城社区教育联盟 “五地六区”终身学习共同体社区市民红色百年书画摄影网络展览。</a:t>
            </a:r>
            <a:endParaRPr lang="en-US" altLang="zh-CN" sz="2800" b="1" dirty="0">
              <a:solidFill>
                <a:srgbClr val="FF0000"/>
              </a:solidFill>
            </a:endParaRPr>
          </a:p>
          <a:p>
            <a:pPr fontAlgn="auto">
              <a:lnSpc>
                <a:spcPts val="4000"/>
              </a:lnSpc>
            </a:pPr>
            <a:endParaRPr lang="zh-CN" altLang="en-US" sz="2800" b="1" dirty="0">
              <a:solidFill>
                <a:srgbClr val="FF0000"/>
              </a:solidFill>
            </a:endParaRPr>
          </a:p>
          <a:p>
            <a:pPr fontAlgn="auto">
              <a:lnSpc>
                <a:spcPts val="4000"/>
              </a:lnSpc>
            </a:pPr>
            <a:r>
              <a:rPr lang="en-US" altLang="zh-CN" sz="2800" b="1" dirty="0">
                <a:solidFill>
                  <a:srgbClr val="FF0000"/>
                </a:solidFill>
              </a:rPr>
              <a:t>      2.</a:t>
            </a:r>
            <a:r>
              <a:rPr lang="zh-CN" altLang="en-US" sz="2800" b="1" dirty="0">
                <a:solidFill>
                  <a:srgbClr val="FF0000"/>
                </a:solidFill>
              </a:rPr>
              <a:t>成员单位合作开发社区教育系列读本、特色课程；</a:t>
            </a:r>
            <a:endParaRPr lang="en-US" altLang="zh-CN" sz="2800" b="1" dirty="0">
              <a:solidFill>
                <a:srgbClr val="FF0000"/>
              </a:solidFill>
            </a:endParaRPr>
          </a:p>
          <a:p>
            <a:pPr fontAlgn="auto">
              <a:lnSpc>
                <a:spcPts val="4000"/>
              </a:lnSpc>
            </a:pPr>
            <a:r>
              <a:rPr lang="zh-CN" altLang="en-US" sz="2800" b="1" dirty="0">
                <a:solidFill>
                  <a:srgbClr val="FF0000"/>
                </a:solidFill>
              </a:rPr>
              <a:t>      成员单位自主开发的系列读本、课程资源、数字化资源，在不对外出售的前提下，免费共享使用；</a:t>
            </a:r>
            <a:endParaRPr lang="en-US" altLang="zh-CN" sz="2800" b="1" dirty="0">
              <a:solidFill>
                <a:srgbClr val="FF0000"/>
              </a:solidFill>
            </a:endParaRPr>
          </a:p>
          <a:p>
            <a:pPr fontAlgn="auto">
              <a:lnSpc>
                <a:spcPts val="4000"/>
              </a:lnSpc>
            </a:pPr>
            <a:r>
              <a:rPr lang="zh-CN" altLang="en-US" sz="2800" b="1" dirty="0">
                <a:solidFill>
                  <a:srgbClr val="FF0000"/>
                </a:solidFill>
              </a:rPr>
              <a:t>      成员单位加强信息交流与共享，开通社区教育互动专栏，及时报道成员单位社区教育活动信息。</a:t>
            </a:r>
          </a:p>
        </p:txBody>
      </p:sp>
      <p:sp>
        <p:nvSpPr>
          <p:cNvPr id="5" name="矩形 4"/>
          <p:cNvSpPr/>
          <p:nvPr/>
        </p:nvSpPr>
        <p:spPr>
          <a:xfrm>
            <a:off x="3303374" y="1300129"/>
            <a:ext cx="5067413" cy="523220"/>
          </a:xfrm>
          <a:prstGeom prst="rect">
            <a:avLst/>
          </a:prstGeom>
        </p:spPr>
        <p:txBody>
          <a:bodyPr wrap="none">
            <a:spAutoFit/>
          </a:bodyPr>
          <a:lstStyle/>
          <a:p>
            <a:r>
              <a:rPr lang="zh-CN" altLang="en-US" sz="2800" dirty="0">
                <a:latin typeface="方正粗黑宋简体" panose="02000000000000000000" charset="-122"/>
                <a:ea typeface="方正粗黑宋简体" panose="02000000000000000000" charset="-122"/>
              </a:rPr>
              <a:t>开展互联网</a:t>
            </a:r>
            <a:r>
              <a:rPr lang="en-US" altLang="zh-CN" sz="2800" dirty="0">
                <a:latin typeface="方正粗黑宋简体" panose="02000000000000000000" charset="-122"/>
                <a:ea typeface="方正粗黑宋简体" panose="02000000000000000000" charset="-122"/>
              </a:rPr>
              <a:t>+</a:t>
            </a:r>
            <a:r>
              <a:rPr lang="zh-CN" altLang="en-US" sz="2800" dirty="0">
                <a:latin typeface="方正粗黑宋简体" panose="02000000000000000000" charset="-122"/>
                <a:ea typeface="方正粗黑宋简体" panose="02000000000000000000" charset="-122"/>
              </a:rPr>
              <a:t>社区教育项目合作</a:t>
            </a:r>
            <a:endParaRPr lang="zh-CN" altLang="en-US" sz="2800" dirty="0"/>
          </a:p>
        </p:txBody>
      </p:sp>
      <p:pic>
        <p:nvPicPr>
          <p:cNvPr id="6" name="图片 5"/>
          <p:cNvPicPr>
            <a:picLocks noChangeAspect="1"/>
          </p:cNvPicPr>
          <p:nvPr/>
        </p:nvPicPr>
        <p:blipFill>
          <a:blip r:embed="rId3"/>
          <a:stretch>
            <a:fillRect/>
          </a:stretch>
        </p:blipFill>
        <p:spPr>
          <a:xfrm>
            <a:off x="3714750" y="-13723"/>
            <a:ext cx="1428750" cy="10892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33400" y="2261870"/>
            <a:ext cx="11040745" cy="2656205"/>
          </a:xfrm>
          <a:prstGeom prst="rect">
            <a:avLst/>
          </a:prstGeom>
          <a:solidFill>
            <a:srgbClr val="30B9CB"/>
          </a:solidFill>
        </p:spPr>
        <p:txBody>
          <a:bodyPr wrap="square">
            <a:spAutoFit/>
          </a:bodyPr>
          <a:lstStyle/>
          <a:p>
            <a:pPr fontAlgn="auto">
              <a:lnSpc>
                <a:spcPts val="4000"/>
              </a:lnSpc>
            </a:pPr>
            <a:r>
              <a:rPr lang="en-US" altLang="zh-CN" sz="2800" b="1" dirty="0">
                <a:solidFill>
                  <a:srgbClr val="FF0000"/>
                </a:solidFill>
                <a:cs typeface="Arial" panose="020B0604020202020204" pitchFamily="34" charset="0"/>
              </a:rPr>
              <a:t>      1.</a:t>
            </a:r>
            <a:r>
              <a:rPr lang="zh-CN" altLang="en-US" sz="2800" b="1" dirty="0">
                <a:solidFill>
                  <a:srgbClr val="FF0000"/>
                </a:solidFill>
                <a:cs typeface="Arial" panose="020B0604020202020204" pitchFamily="34" charset="0"/>
              </a:rPr>
              <a:t>开展家庭教育交流活动。根据共同体成员单位实际需求，开展家庭教育师资培养、家庭教育课程建设等活动；</a:t>
            </a:r>
            <a:endParaRPr lang="en-US" altLang="zh-CN" sz="2800" b="1" dirty="0">
              <a:solidFill>
                <a:srgbClr val="FF0000"/>
              </a:solidFill>
              <a:cs typeface="Arial" panose="020B0604020202020204" pitchFamily="34" charset="0"/>
            </a:endParaRPr>
          </a:p>
          <a:p>
            <a:pPr fontAlgn="auto">
              <a:lnSpc>
                <a:spcPts val="4000"/>
              </a:lnSpc>
            </a:pPr>
            <a:endParaRPr lang="zh-CN" altLang="en-US" sz="2800" b="1" dirty="0">
              <a:solidFill>
                <a:srgbClr val="FF0000"/>
              </a:solidFill>
              <a:cs typeface="Arial" panose="020B0604020202020204" pitchFamily="34" charset="0"/>
            </a:endParaRPr>
          </a:p>
          <a:p>
            <a:pPr fontAlgn="auto">
              <a:lnSpc>
                <a:spcPts val="4000"/>
              </a:lnSpc>
            </a:pPr>
            <a:r>
              <a:rPr lang="en-US" altLang="zh-CN" sz="2800" b="1" dirty="0">
                <a:solidFill>
                  <a:srgbClr val="FF0000"/>
                </a:solidFill>
                <a:cs typeface="Arial" panose="020B0604020202020204" pitchFamily="34" charset="0"/>
              </a:rPr>
              <a:t>      2.</a:t>
            </a:r>
            <a:r>
              <a:rPr lang="zh-CN" altLang="en-US" sz="2800" b="1" dirty="0">
                <a:solidFill>
                  <a:srgbClr val="FF0000"/>
                </a:solidFill>
                <a:cs typeface="Arial" panose="020B0604020202020204" pitchFamily="34" charset="0"/>
              </a:rPr>
              <a:t>社区“早期教育”联盟交流活动。根据成员单位实际需求，可开展早教师资培训、阵地培植、送教服务、观摩学习等活动。</a:t>
            </a:r>
          </a:p>
        </p:txBody>
      </p:sp>
      <p:pic>
        <p:nvPicPr>
          <p:cNvPr id="2" name="图片 1"/>
          <p:cNvPicPr>
            <a:picLocks noChangeAspect="1"/>
          </p:cNvPicPr>
          <p:nvPr/>
        </p:nvPicPr>
        <p:blipFill>
          <a:blip r:embed="rId3"/>
          <a:stretch>
            <a:fillRect/>
          </a:stretch>
        </p:blipFill>
        <p:spPr>
          <a:xfrm>
            <a:off x="1" y="1"/>
            <a:ext cx="5076824" cy="1181100"/>
          </a:xfrm>
          <a:prstGeom prst="rect">
            <a:avLst/>
          </a:prstGeom>
        </p:spPr>
      </p:pic>
      <p:sp>
        <p:nvSpPr>
          <p:cNvPr id="4" name="矩形 3"/>
          <p:cNvSpPr/>
          <p:nvPr/>
        </p:nvSpPr>
        <p:spPr>
          <a:xfrm>
            <a:off x="1071880" y="1460318"/>
            <a:ext cx="8443337" cy="523220"/>
          </a:xfrm>
          <a:prstGeom prst="rect">
            <a:avLst/>
          </a:prstGeom>
        </p:spPr>
        <p:txBody>
          <a:bodyPr wrap="none">
            <a:spAutoFit/>
          </a:bodyPr>
          <a:lstStyle/>
          <a:p>
            <a:r>
              <a:rPr lang="zh-CN" altLang="en-US" sz="2800" b="1" dirty="0">
                <a:latin typeface="方正粗黑宋简体" panose="02000000000000000000" charset="-122"/>
                <a:ea typeface="方正粗黑宋简体" panose="02000000000000000000" charset="-122"/>
              </a:rPr>
              <a:t>年度项目（二）开展家庭教育融入社区治理项目合作</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96570" y="2171700"/>
            <a:ext cx="10626090" cy="3893185"/>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stretch>
            <a:fillRect/>
          </a:stretch>
        </p:blipFill>
        <p:spPr>
          <a:xfrm>
            <a:off x="0" y="94620"/>
            <a:ext cx="4943475" cy="1255885"/>
          </a:xfrm>
          <a:prstGeom prst="rect">
            <a:avLst/>
          </a:prstGeom>
        </p:spPr>
      </p:pic>
      <p:sp>
        <p:nvSpPr>
          <p:cNvPr id="100" name="文本框 99"/>
          <p:cNvSpPr txBox="1"/>
          <p:nvPr/>
        </p:nvSpPr>
        <p:spPr>
          <a:xfrm>
            <a:off x="496570" y="2465070"/>
            <a:ext cx="10626090" cy="3681730"/>
          </a:xfrm>
          <a:prstGeom prst="rect">
            <a:avLst/>
          </a:prstGeom>
          <a:noFill/>
          <a:ln w="9525">
            <a:noFill/>
          </a:ln>
        </p:spPr>
        <p:txBody>
          <a:bodyPr wrap="square">
            <a:spAutoFit/>
          </a:bodyPr>
          <a:lstStyle/>
          <a:p>
            <a:pPr indent="406400" fontAlgn="auto">
              <a:lnSpc>
                <a:spcPts val="4000"/>
              </a:lnSpc>
            </a:pPr>
            <a:r>
              <a:rPr lang="en-US" altLang="zh-CN" sz="2800" b="1">
                <a:solidFill>
                  <a:srgbClr val="FF0000"/>
                </a:solidFill>
                <a:ea typeface="+mn-lt"/>
                <a:cs typeface="+mn-lt"/>
              </a:rPr>
              <a:t>   </a:t>
            </a:r>
            <a:r>
              <a:rPr lang="zh-CN" sz="2800" b="1">
                <a:solidFill>
                  <a:srgbClr val="FF0000"/>
                </a:solidFill>
                <a:ea typeface="+mn-lt"/>
                <a:cs typeface="+mn-lt"/>
              </a:rPr>
              <a:t>探索在“互联网</a:t>
            </a:r>
            <a:r>
              <a:rPr lang="en-US" sz="2800" b="1">
                <a:solidFill>
                  <a:srgbClr val="FF0000"/>
                </a:solidFill>
                <a:ea typeface="+mn-lt"/>
                <a:cs typeface="+mn-lt"/>
              </a:rPr>
              <a:t>+</a:t>
            </a:r>
            <a:r>
              <a:rPr lang="zh-CN" sz="2800" b="1">
                <a:solidFill>
                  <a:srgbClr val="FF0000"/>
                </a:solidFill>
                <a:ea typeface="+mn-lt"/>
                <a:cs typeface="+mn-lt"/>
              </a:rPr>
              <a:t>”背景下，开展老年教育、  市民摄影、社区教育国际化建设、线上学习平台建设、市民游学路线打造等项目的合作。</a:t>
            </a:r>
          </a:p>
          <a:p>
            <a:pPr indent="406400" fontAlgn="auto">
              <a:lnSpc>
                <a:spcPts val="4000"/>
              </a:lnSpc>
            </a:pPr>
            <a:endParaRPr lang="zh-CN" sz="2800" b="1">
              <a:solidFill>
                <a:srgbClr val="FF0000"/>
              </a:solidFill>
              <a:ea typeface="+mn-lt"/>
              <a:cs typeface="+mn-lt"/>
            </a:endParaRPr>
          </a:p>
          <a:p>
            <a:pPr indent="406400" fontAlgn="auto">
              <a:lnSpc>
                <a:spcPts val="4000"/>
              </a:lnSpc>
            </a:pPr>
            <a:r>
              <a:rPr lang="zh-CN" altLang="en-US" sz="2800" b="1">
                <a:solidFill>
                  <a:srgbClr val="FF0000"/>
                </a:solidFill>
                <a:ea typeface="+mn-lt"/>
                <a:cs typeface="+mn-lt"/>
              </a:rPr>
              <a:t>   运用现代网络技术开通“云游学”线上游学路线，向“五地六区”社区居民展示当地社区教育特色活动、课程、学习示范点等。</a:t>
            </a:r>
          </a:p>
          <a:p>
            <a:pPr indent="406400" fontAlgn="auto">
              <a:lnSpc>
                <a:spcPts val="4000"/>
              </a:lnSpc>
            </a:pPr>
            <a:endParaRPr lang="zh-CN" altLang="en-US" sz="2800" b="1">
              <a:solidFill>
                <a:srgbClr val="FF0000"/>
              </a:solidFill>
              <a:ea typeface="+mn-lt"/>
              <a:cs typeface="+mn-lt"/>
            </a:endParaRPr>
          </a:p>
        </p:txBody>
      </p:sp>
      <p:sp>
        <p:nvSpPr>
          <p:cNvPr id="3" name="文本框 2"/>
          <p:cNvSpPr txBox="1"/>
          <p:nvPr/>
        </p:nvSpPr>
        <p:spPr>
          <a:xfrm>
            <a:off x="327025" y="1527175"/>
            <a:ext cx="2896235" cy="583565"/>
          </a:xfrm>
          <a:prstGeom prst="rect">
            <a:avLst/>
          </a:prstGeom>
          <a:noFill/>
        </p:spPr>
        <p:txBody>
          <a:bodyPr wrap="square" rtlCol="0">
            <a:spAutoFit/>
          </a:bodyPr>
          <a:lstStyle/>
          <a:p>
            <a:r>
              <a:rPr lang="zh-CN" altLang="en-US" sz="3200">
                <a:latin typeface="方正超粗黑_GBK" panose="03000509000000000000" pitchFamily="65" charset="-122"/>
                <a:ea typeface="方正超粗黑_GBK" panose="03000509000000000000" pitchFamily="65" charset="-122"/>
              </a:rPr>
              <a:t>探索（一）</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82320" y="2206625"/>
            <a:ext cx="10654030" cy="3914140"/>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37490" y="1394460"/>
            <a:ext cx="2896235" cy="583565"/>
          </a:xfrm>
          <a:prstGeom prst="rect">
            <a:avLst/>
          </a:prstGeom>
          <a:noFill/>
        </p:spPr>
        <p:txBody>
          <a:bodyPr wrap="square" rtlCol="0">
            <a:spAutoFit/>
          </a:bodyPr>
          <a:lstStyle/>
          <a:p>
            <a:r>
              <a:rPr lang="zh-CN" altLang="en-US" sz="3200">
                <a:latin typeface="方正超粗黑_GBK" panose="03000509000000000000" pitchFamily="65" charset="-122"/>
                <a:ea typeface="方正超粗黑_GBK" panose="03000509000000000000" pitchFamily="65" charset="-122"/>
              </a:rPr>
              <a:t>探索（二）</a:t>
            </a:r>
          </a:p>
        </p:txBody>
      </p:sp>
      <p:sp>
        <p:nvSpPr>
          <p:cNvPr id="100" name="文本框 99"/>
          <p:cNvSpPr txBox="1"/>
          <p:nvPr/>
        </p:nvSpPr>
        <p:spPr>
          <a:xfrm>
            <a:off x="782320" y="2338070"/>
            <a:ext cx="10653395" cy="3599815"/>
          </a:xfrm>
          <a:prstGeom prst="rect">
            <a:avLst/>
          </a:prstGeom>
          <a:noFill/>
          <a:ln w="9525">
            <a:noFill/>
          </a:ln>
        </p:spPr>
        <p:txBody>
          <a:bodyPr wrap="square">
            <a:spAutoFit/>
          </a:bodyPr>
          <a:lstStyle/>
          <a:p>
            <a:pPr indent="0" algn="l"/>
            <a:endParaRPr lang="zh-CN" sz="2800" b="1">
              <a:solidFill>
                <a:srgbClr val="FF0000"/>
              </a:solidFill>
              <a:latin typeface="等线" panose="02010600030101010101" charset="-122"/>
              <a:ea typeface="等线" panose="02010600030101010101" charset="-122"/>
            </a:endParaRPr>
          </a:p>
          <a:p>
            <a:pPr indent="0" algn="l" fontAlgn="auto">
              <a:lnSpc>
                <a:spcPts val="4000"/>
              </a:lnSpc>
            </a:pPr>
            <a:r>
              <a:rPr lang="zh-CN" sz="2800" b="1">
                <a:solidFill>
                  <a:srgbClr val="FF0000"/>
                </a:solidFill>
                <a:latin typeface="等线" panose="02010600030101010101" charset="-122"/>
                <a:ea typeface="等线" panose="02010600030101010101" charset="-122"/>
              </a:rPr>
              <a:t>       探索推进家庭教育在科研课题、师资库建设、课程资源开发、社区服务家庭教育能力提升等方面共建共享，相互交流。</a:t>
            </a:r>
          </a:p>
          <a:p>
            <a:pPr indent="0" algn="l" fontAlgn="auto">
              <a:lnSpc>
                <a:spcPts val="4000"/>
              </a:lnSpc>
            </a:pPr>
            <a:endParaRPr lang="zh-CN" sz="2800" b="1">
              <a:solidFill>
                <a:srgbClr val="FF0000"/>
              </a:solidFill>
              <a:latin typeface="等线" panose="02010600030101010101" charset="-122"/>
              <a:ea typeface="等线" panose="02010600030101010101" charset="-122"/>
            </a:endParaRPr>
          </a:p>
          <a:p>
            <a:pPr indent="0" algn="l" fontAlgn="auto">
              <a:lnSpc>
                <a:spcPts val="4000"/>
              </a:lnSpc>
            </a:pPr>
            <a:endParaRPr lang="zh-CN" sz="2800" b="1">
              <a:solidFill>
                <a:srgbClr val="FF0000"/>
              </a:solidFill>
              <a:latin typeface="等线" panose="02010600030101010101" charset="-122"/>
              <a:ea typeface="等线" panose="02010600030101010101" charset="-122"/>
            </a:endParaRPr>
          </a:p>
          <a:p>
            <a:pPr indent="0" algn="l" fontAlgn="auto">
              <a:lnSpc>
                <a:spcPts val="4000"/>
              </a:lnSpc>
            </a:pPr>
            <a:r>
              <a:rPr lang="zh-CN" sz="2800" b="1">
                <a:solidFill>
                  <a:srgbClr val="FF0000"/>
                </a:solidFill>
                <a:latin typeface="等线" panose="02010600030101010101" charset="-122"/>
                <a:ea typeface="等线" panose="02010600030101010101" charset="-122"/>
              </a:rPr>
              <a:t>       探索共同研制社区家长学校建设标准，推进家庭教育服务点位标准化建设</a:t>
            </a:r>
            <a:endParaRPr lang="zh-CN" altLang="en-US" sz="2800" b="1">
              <a:solidFill>
                <a:srgbClr val="FF0000"/>
              </a:solidFill>
              <a:latin typeface="等线" panose="02010600030101010101" charset="-122"/>
              <a:ea typeface="等线" panose="02010600030101010101" charset="-122"/>
            </a:endParaRPr>
          </a:p>
        </p:txBody>
      </p:sp>
      <p:pic>
        <p:nvPicPr>
          <p:cNvPr id="5" name="图片 4"/>
          <p:cNvPicPr>
            <a:picLocks noChangeAspect="1"/>
          </p:cNvPicPr>
          <p:nvPr/>
        </p:nvPicPr>
        <p:blipFill>
          <a:blip r:embed="rId3"/>
          <a:stretch>
            <a:fillRect/>
          </a:stretch>
        </p:blipFill>
        <p:spPr>
          <a:xfrm>
            <a:off x="-634" y="94616"/>
            <a:ext cx="5076824" cy="1181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7565" y="2353310"/>
            <a:ext cx="10517505" cy="2924810"/>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836930" y="2621915"/>
            <a:ext cx="10517505" cy="2656205"/>
          </a:xfrm>
          <a:prstGeom prst="rect">
            <a:avLst/>
          </a:prstGeom>
          <a:noFill/>
          <a:ln w="9525">
            <a:noFill/>
          </a:ln>
        </p:spPr>
        <p:txBody>
          <a:bodyPr wrap="square">
            <a:spAutoFit/>
          </a:bodyPr>
          <a:lstStyle/>
          <a:p>
            <a:pPr indent="406400" fontAlgn="auto">
              <a:lnSpc>
                <a:spcPts val="4000"/>
              </a:lnSpc>
            </a:pPr>
            <a:r>
              <a:rPr lang="en-US" altLang="zh-CN" sz="2800" b="1">
                <a:solidFill>
                  <a:srgbClr val="FF0000"/>
                </a:solidFill>
                <a:latin typeface="等线" panose="02010600030101010101" charset="-122"/>
                <a:ea typeface="等线" panose="02010600030101010101" charset="-122"/>
                <a:cs typeface="等线" panose="02010600030101010101" charset="-122"/>
              </a:rPr>
              <a:t>   </a:t>
            </a:r>
            <a:r>
              <a:rPr lang="zh-CN" sz="2800" b="1">
                <a:solidFill>
                  <a:srgbClr val="FF0000"/>
                </a:solidFill>
                <a:latin typeface="等线" panose="02010600030101010101" charset="-122"/>
                <a:ea typeface="等线" panose="02010600030101010101" charset="-122"/>
                <a:cs typeface="等线" panose="02010600030101010101" charset="-122"/>
              </a:rPr>
              <a:t>共同推进“社区教育国际化建设”项目的开展，开发融合成员单位文化特色的（中外）双语课程及读本；开展社区教育双语课程的实施及评价的交流活动。</a:t>
            </a:r>
          </a:p>
          <a:p>
            <a:pPr indent="406400" fontAlgn="auto">
              <a:lnSpc>
                <a:spcPts val="4000"/>
              </a:lnSpc>
            </a:pPr>
            <a:endParaRPr lang="en-US" sz="2800" b="1">
              <a:solidFill>
                <a:srgbClr val="FF0000"/>
              </a:solidFill>
              <a:latin typeface="等线" panose="02010600030101010101" charset="-122"/>
              <a:ea typeface="等线" panose="02010600030101010101" charset="-122"/>
              <a:cs typeface="等线" panose="02010600030101010101" charset="-122"/>
            </a:endParaRPr>
          </a:p>
          <a:p>
            <a:pPr indent="406400" fontAlgn="auto">
              <a:lnSpc>
                <a:spcPts val="4000"/>
              </a:lnSpc>
            </a:pPr>
            <a:r>
              <a:rPr lang="zh-CN" sz="2800" b="1">
                <a:solidFill>
                  <a:srgbClr val="FF0000"/>
                </a:solidFill>
                <a:latin typeface="等线" panose="02010600030101010101" charset="-122"/>
                <a:ea typeface="等线" panose="02010600030101010101" charset="-122"/>
                <a:cs typeface="等线" panose="02010600030101010101" charset="-122"/>
              </a:rPr>
              <a:t>       共建线上学习平台，共享线上学习资源。</a:t>
            </a:r>
            <a:endParaRPr lang="zh-CN" altLang="en-US" sz="2800" b="1">
              <a:solidFill>
                <a:srgbClr val="FF0000"/>
              </a:solidFill>
              <a:latin typeface="等线" panose="02010600030101010101" charset="-122"/>
              <a:ea typeface="等线" panose="02010600030101010101" charset="-122"/>
              <a:cs typeface="等线" panose="02010600030101010101" charset="-122"/>
            </a:endParaRPr>
          </a:p>
        </p:txBody>
      </p:sp>
      <p:pic>
        <p:nvPicPr>
          <p:cNvPr id="5" name="图片 4"/>
          <p:cNvPicPr>
            <a:picLocks noChangeAspect="1"/>
          </p:cNvPicPr>
          <p:nvPr/>
        </p:nvPicPr>
        <p:blipFill>
          <a:blip r:embed="rId3"/>
          <a:stretch>
            <a:fillRect/>
          </a:stretch>
        </p:blipFill>
        <p:spPr>
          <a:xfrm>
            <a:off x="-634" y="94616"/>
            <a:ext cx="5076824" cy="1181100"/>
          </a:xfrm>
          <a:prstGeom prst="rect">
            <a:avLst/>
          </a:prstGeom>
        </p:spPr>
      </p:pic>
      <p:sp>
        <p:nvSpPr>
          <p:cNvPr id="4" name="文本框 3"/>
          <p:cNvSpPr txBox="1"/>
          <p:nvPr/>
        </p:nvSpPr>
        <p:spPr>
          <a:xfrm>
            <a:off x="237490" y="1394460"/>
            <a:ext cx="2896235" cy="583565"/>
          </a:xfrm>
          <a:prstGeom prst="rect">
            <a:avLst/>
          </a:prstGeom>
          <a:noFill/>
        </p:spPr>
        <p:txBody>
          <a:bodyPr wrap="square" rtlCol="0">
            <a:spAutoFit/>
          </a:bodyPr>
          <a:lstStyle/>
          <a:p>
            <a:r>
              <a:rPr lang="zh-CN" altLang="en-US" sz="3200">
                <a:latin typeface="方正超粗黑_GBK" panose="03000509000000000000" pitchFamily="65" charset="-122"/>
                <a:ea typeface="方正超粗黑_GBK" panose="03000509000000000000" pitchFamily="65" charset="-122"/>
              </a:rPr>
              <a:t>探索（三）</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14045" y="1718945"/>
            <a:ext cx="10929620" cy="3855085"/>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fontAlgn="auto">
              <a:lnSpc>
                <a:spcPts val="4000"/>
              </a:lnSpc>
            </a:pPr>
            <a:r>
              <a:rPr lang="en-US" altLang="zh-CN" sz="3200" b="1">
                <a:solidFill>
                  <a:srgbClr val="FF0000"/>
                </a:solidFill>
                <a:latin typeface="等线" panose="02010600030101010101" charset="-122"/>
                <a:ea typeface="等线" panose="02010600030101010101" charset="-122"/>
                <a:cs typeface="等线" panose="02010600030101010101" charset="-122"/>
              </a:rPr>
              <a:t>   </a:t>
            </a:r>
            <a:r>
              <a:rPr lang="zh-CN" altLang="en-US" sz="3200" b="1">
                <a:solidFill>
                  <a:srgbClr val="FF0000"/>
                </a:solidFill>
                <a:latin typeface="等线" panose="02010600030101010101" charset="-122"/>
                <a:ea typeface="等线" panose="02010600030101010101" charset="-122"/>
                <a:cs typeface="等线" panose="02010600030101010101" charset="-122"/>
              </a:rPr>
              <a:t>坚持“优势互补、资源共享、协同发展”原则。着力健全共同体联动机制，推进成渝双城 五地六区终身学习共同体社区教育协同发展，共筑合作平台，实现优势互补，释放集聚效应，提升区域社区教育基础服务能力。</a:t>
            </a:r>
          </a:p>
        </p:txBody>
      </p:sp>
      <p:sp>
        <p:nvSpPr>
          <p:cNvPr id="2" name="矩形 1"/>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634" y="94616"/>
            <a:ext cx="5076824" cy="1181100"/>
          </a:xfrm>
          <a:prstGeom prst="rect">
            <a:avLst/>
          </a:prstGeom>
        </p:spPr>
      </p:pic>
      <p:sp>
        <p:nvSpPr>
          <p:cNvPr id="3" name="文本框 2"/>
          <p:cNvSpPr txBox="1"/>
          <p:nvPr/>
        </p:nvSpPr>
        <p:spPr>
          <a:xfrm>
            <a:off x="5184775" y="440690"/>
            <a:ext cx="3402965" cy="645160"/>
          </a:xfrm>
          <a:prstGeom prst="rect">
            <a:avLst/>
          </a:prstGeom>
          <a:noFill/>
        </p:spPr>
        <p:txBody>
          <a:bodyPr wrap="square" rtlCol="0">
            <a:spAutoFit/>
          </a:bodyPr>
          <a:lstStyle/>
          <a:p>
            <a:r>
              <a:rPr lang="en-US" altLang="zh-CN" sz="3200" b="1">
                <a:latin typeface="方正超粗黑_GBK" panose="03000509000000000000" pitchFamily="65" charset="-122"/>
                <a:ea typeface="方正超粗黑_GBK" panose="03000509000000000000" pitchFamily="65" charset="-122"/>
              </a:rPr>
              <a:t>    </a:t>
            </a:r>
            <a:r>
              <a:rPr lang="zh-CN" altLang="en-US" sz="3600" b="1">
                <a:solidFill>
                  <a:schemeClr val="tx1"/>
                </a:solidFill>
                <a:effectLst>
                  <a:outerShdw blurRad="38100" dist="19050" dir="2700000" algn="tl" rotWithShape="0">
                    <a:schemeClr val="dk1">
                      <a:alpha val="40000"/>
                    </a:schemeClr>
                  </a:outerShdw>
                </a:effectLst>
                <a:latin typeface="方正超粗黑_GBK" panose="03000509000000000000" pitchFamily="65" charset="-122"/>
                <a:ea typeface="方正超粗黑_GBK" panose="03000509000000000000" pitchFamily="65" charset="-122"/>
              </a:rPr>
              <a:t>年 度 目 标</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r="67636"/>
          <a:stretch>
            <a:fillRect/>
          </a:stretch>
        </p:blipFill>
        <p:spPr>
          <a:xfrm>
            <a:off x="-1" y="0"/>
            <a:ext cx="3023549" cy="6858000"/>
          </a:xfrm>
          <a:prstGeom prst="rect">
            <a:avLst/>
          </a:prstGeom>
        </p:spPr>
      </p:pic>
      <p:sp>
        <p:nvSpPr>
          <p:cNvPr id="10" name="矩形 9"/>
          <p:cNvSpPr/>
          <p:nvPr/>
        </p:nvSpPr>
        <p:spPr>
          <a:xfrm>
            <a:off x="-1" y="0"/>
            <a:ext cx="3023549" cy="6858000"/>
          </a:xfrm>
          <a:prstGeom prst="rect">
            <a:avLst/>
          </a:prstGeom>
          <a:solidFill>
            <a:srgbClr val="30B9C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28874" y="2562306"/>
            <a:ext cx="2204518" cy="1535966"/>
            <a:chOff x="147444" y="2823916"/>
            <a:chExt cx="2204518" cy="1535966"/>
          </a:xfrm>
        </p:grpSpPr>
        <p:sp>
          <p:nvSpPr>
            <p:cNvPr id="11" name="矩形 10"/>
            <p:cNvSpPr/>
            <p:nvPr/>
          </p:nvSpPr>
          <p:spPr>
            <a:xfrm>
              <a:off x="147445" y="2823916"/>
              <a:ext cx="2204517" cy="1107996"/>
            </a:xfrm>
            <a:prstGeom prst="rect">
              <a:avLst/>
            </a:prstGeom>
          </p:spPr>
          <p:txBody>
            <a:bodyPr wrap="square">
              <a:spAutoFit/>
            </a:bodyPr>
            <a:lstStyle/>
            <a:p>
              <a:pPr algn="ctr"/>
              <a:r>
                <a:rPr lang="zh-CN" altLang="en-US" sz="6600" b="1" dirty="0">
                  <a:solidFill>
                    <a:schemeClr val="bg1"/>
                  </a:solidFill>
                  <a:latin typeface="微软雅黑" panose="020B0503020204020204" pitchFamily="34" charset="-122"/>
                  <a:ea typeface="微软雅黑" panose="020B0503020204020204" pitchFamily="34" charset="-122"/>
                </a:rPr>
                <a:t>目录</a:t>
              </a:r>
            </a:p>
          </p:txBody>
        </p:sp>
        <p:sp>
          <p:nvSpPr>
            <p:cNvPr id="17" name="矩形 16"/>
            <p:cNvSpPr/>
            <p:nvPr/>
          </p:nvSpPr>
          <p:spPr>
            <a:xfrm>
              <a:off x="147444" y="3836662"/>
              <a:ext cx="2204517" cy="523220"/>
            </a:xfrm>
            <a:prstGeom prst="rect">
              <a:avLst/>
            </a:prstGeom>
          </p:spPr>
          <p:txBody>
            <a:bodyPr wrap="square">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CONTENT</a:t>
              </a:r>
              <a:endParaRPr lang="zh-CN" altLang="en-US" sz="28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2" name="等腰三角形 21"/>
          <p:cNvSpPr/>
          <p:nvPr/>
        </p:nvSpPr>
        <p:spPr>
          <a:xfrm rot="5400000">
            <a:off x="11850283" y="3174206"/>
            <a:ext cx="228600"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5400000" flipH="1">
            <a:off x="2796778" y="3248024"/>
            <a:ext cx="815324" cy="361952"/>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713399" y="542117"/>
            <a:ext cx="8152649" cy="1422462"/>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成渝汉甬终身学习区域发展共同体基本情况</a:t>
            </a:r>
          </a:p>
        </p:txBody>
      </p:sp>
      <p:sp>
        <p:nvSpPr>
          <p:cNvPr id="25" name="矩形 24"/>
          <p:cNvSpPr/>
          <p:nvPr/>
        </p:nvSpPr>
        <p:spPr>
          <a:xfrm>
            <a:off x="3713399" y="2675810"/>
            <a:ext cx="8152649" cy="1422462"/>
          </a:xfrm>
          <a:prstGeom prst="rect">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首届年会纪实及</a:t>
            </a:r>
            <a:r>
              <a:rPr lang="en-US" altLang="zh-CN" sz="2800" b="1" dirty="0">
                <a:latin typeface="微软雅黑" panose="020B0503020204020204" pitchFamily="34" charset="-122"/>
                <a:ea typeface="微软雅黑" panose="020B0503020204020204" pitchFamily="34" charset="-122"/>
              </a:rPr>
              <a:t>2021</a:t>
            </a:r>
            <a:r>
              <a:rPr lang="zh-CN" altLang="en-US" sz="2800" b="1" dirty="0">
                <a:latin typeface="微软雅黑" panose="020B0503020204020204" pitchFamily="34" charset="-122"/>
                <a:ea typeface="微软雅黑" panose="020B0503020204020204" pitchFamily="34" charset="-122"/>
              </a:rPr>
              <a:t>年共同体工作方案</a:t>
            </a:r>
          </a:p>
        </p:txBody>
      </p:sp>
      <p:sp>
        <p:nvSpPr>
          <p:cNvPr id="29" name="矩形 28"/>
          <p:cNvSpPr/>
          <p:nvPr/>
        </p:nvSpPr>
        <p:spPr>
          <a:xfrm>
            <a:off x="3713399" y="4799343"/>
            <a:ext cx="8152649" cy="1422462"/>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共同体社区教育发展共识</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stretch>
            <a:fillRect/>
          </a:stretch>
        </p:blipFill>
        <p:spPr>
          <a:xfrm>
            <a:off x="1" y="94616"/>
            <a:ext cx="5076824" cy="1181100"/>
          </a:xfrm>
          <a:prstGeom prst="rect">
            <a:avLst/>
          </a:prstGeom>
        </p:spPr>
      </p:pic>
      <p:pic>
        <p:nvPicPr>
          <p:cNvPr id="3" name="图片 2"/>
          <p:cNvPicPr>
            <a:picLocks noChangeAspect="1"/>
          </p:cNvPicPr>
          <p:nvPr/>
        </p:nvPicPr>
        <p:blipFill>
          <a:blip r:embed="rId4"/>
          <a:stretch>
            <a:fillRect/>
          </a:stretch>
        </p:blipFill>
        <p:spPr>
          <a:xfrm>
            <a:off x="0" y="1590040"/>
            <a:ext cx="6972300" cy="4254500"/>
          </a:xfrm>
          <a:prstGeom prst="rect">
            <a:avLst/>
          </a:prstGeom>
        </p:spPr>
      </p:pic>
      <p:pic>
        <p:nvPicPr>
          <p:cNvPr id="6" name="图片 5"/>
          <p:cNvPicPr>
            <a:picLocks noChangeAspect="1"/>
          </p:cNvPicPr>
          <p:nvPr/>
        </p:nvPicPr>
        <p:blipFill>
          <a:blip r:embed="rId5"/>
          <a:stretch>
            <a:fillRect/>
          </a:stretch>
        </p:blipFill>
        <p:spPr>
          <a:xfrm>
            <a:off x="6649085" y="993775"/>
            <a:ext cx="5061585" cy="52279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6" y="1107403"/>
            <a:ext cx="1911982" cy="5134012"/>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tretch>
            <a:fillRect/>
          </a:stretch>
        </p:blipFill>
        <p:spPr>
          <a:xfrm>
            <a:off x="1745615" y="927735"/>
            <a:ext cx="9832340" cy="5930265"/>
          </a:xfrm>
          <a:prstGeom prst="rect">
            <a:avLst/>
          </a:prstGeom>
        </p:spPr>
      </p:pic>
      <p:pic>
        <p:nvPicPr>
          <p:cNvPr id="5" name="图片 4"/>
          <p:cNvPicPr>
            <a:picLocks noChangeAspect="1"/>
          </p:cNvPicPr>
          <p:nvPr/>
        </p:nvPicPr>
        <p:blipFill>
          <a:blip r:embed="rId4"/>
          <a:stretch>
            <a:fillRect/>
          </a:stretch>
        </p:blipFill>
        <p:spPr>
          <a:xfrm>
            <a:off x="1" y="1"/>
            <a:ext cx="5076824" cy="11811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359395" y="2125806"/>
            <a:ext cx="1107996" cy="1107996"/>
            <a:chOff x="5397385" y="2168773"/>
            <a:chExt cx="1397229" cy="1397229"/>
          </a:xfrm>
        </p:grpSpPr>
        <p:sp>
          <p:nvSpPr>
            <p:cNvPr id="37" name="Text Placeholder 4"/>
            <p:cNvSpPr txBox="1"/>
            <p:nvPr/>
          </p:nvSpPr>
          <p:spPr>
            <a:xfrm>
              <a:off x="5397385" y="2168773"/>
              <a:ext cx="1397229" cy="1397229"/>
            </a:xfrm>
            <a:prstGeom prst="ellipse">
              <a:avLst/>
            </a:prstGeom>
            <a:solidFill>
              <a:srgbClr val="30B9CB"/>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38" name="Freeform 91"/>
            <p:cNvSpPr>
              <a:spLocks noEditPoints="1"/>
            </p:cNvSpPr>
            <p:nvPr/>
          </p:nvSpPr>
          <p:spPr bwMode="auto">
            <a:xfrm>
              <a:off x="5855629" y="2619061"/>
              <a:ext cx="480741" cy="480740"/>
            </a:xfrm>
            <a:custGeom>
              <a:avLst/>
              <a:gdLst>
                <a:gd name="T0" fmla="*/ 92408 w 62"/>
                <a:gd name="T1" fmla="*/ 544179 h 62"/>
                <a:gd name="T2" fmla="*/ 51338 w 62"/>
                <a:gd name="T3" fmla="*/ 318294 h 62"/>
                <a:gd name="T4" fmla="*/ 318294 w 62"/>
                <a:gd name="T5" fmla="*/ 51338 h 62"/>
                <a:gd name="T6" fmla="*/ 266956 w 62"/>
                <a:gd name="T7" fmla="*/ 338829 h 62"/>
                <a:gd name="T8" fmla="*/ 308026 w 62"/>
                <a:gd name="T9" fmla="*/ 266956 h 62"/>
                <a:gd name="T10" fmla="*/ 297759 w 62"/>
                <a:gd name="T11" fmla="*/ 297758 h 62"/>
                <a:gd name="T12" fmla="*/ 297759 w 62"/>
                <a:gd name="T13" fmla="*/ 297758 h 62"/>
                <a:gd name="T14" fmla="*/ 297759 w 62"/>
                <a:gd name="T15" fmla="*/ 308026 h 62"/>
                <a:gd name="T16" fmla="*/ 318294 w 62"/>
                <a:gd name="T17" fmla="*/ 349096 h 62"/>
                <a:gd name="T18" fmla="*/ 318294 w 62"/>
                <a:gd name="T19" fmla="*/ 349096 h 62"/>
                <a:gd name="T20" fmla="*/ 318294 w 62"/>
                <a:gd name="T21" fmla="*/ 349096 h 62"/>
                <a:gd name="T22" fmla="*/ 318294 w 62"/>
                <a:gd name="T23" fmla="*/ 349096 h 62"/>
                <a:gd name="T24" fmla="*/ 318294 w 62"/>
                <a:gd name="T25" fmla="*/ 349096 h 62"/>
                <a:gd name="T26" fmla="*/ 328562 w 62"/>
                <a:gd name="T27" fmla="*/ 349096 h 62"/>
                <a:gd name="T28" fmla="*/ 328562 w 62"/>
                <a:gd name="T29" fmla="*/ 349096 h 62"/>
                <a:gd name="T30" fmla="*/ 328562 w 62"/>
                <a:gd name="T31" fmla="*/ 349096 h 62"/>
                <a:gd name="T32" fmla="*/ 328562 w 62"/>
                <a:gd name="T33" fmla="*/ 349096 h 62"/>
                <a:gd name="T34" fmla="*/ 328562 w 62"/>
                <a:gd name="T35" fmla="*/ 349096 h 62"/>
                <a:gd name="T36" fmla="*/ 328562 w 62"/>
                <a:gd name="T37" fmla="*/ 349096 h 62"/>
                <a:gd name="T38" fmla="*/ 328562 w 62"/>
                <a:gd name="T39" fmla="*/ 349096 h 62"/>
                <a:gd name="T40" fmla="*/ 328562 w 62"/>
                <a:gd name="T41" fmla="*/ 338829 h 62"/>
                <a:gd name="T42" fmla="*/ 328562 w 62"/>
                <a:gd name="T43" fmla="*/ 338829 h 62"/>
                <a:gd name="T44" fmla="*/ 328562 w 62"/>
                <a:gd name="T45" fmla="*/ 338829 h 62"/>
                <a:gd name="T46" fmla="*/ 328562 w 62"/>
                <a:gd name="T47" fmla="*/ 338829 h 62"/>
                <a:gd name="T48" fmla="*/ 338829 w 62"/>
                <a:gd name="T49" fmla="*/ 338829 h 62"/>
                <a:gd name="T50" fmla="*/ 338829 w 62"/>
                <a:gd name="T51" fmla="*/ 338829 h 62"/>
                <a:gd name="T52" fmla="*/ 338829 w 62"/>
                <a:gd name="T53" fmla="*/ 338829 h 62"/>
                <a:gd name="T54" fmla="*/ 338829 w 62"/>
                <a:gd name="T55" fmla="*/ 338829 h 62"/>
                <a:gd name="T56" fmla="*/ 338829 w 62"/>
                <a:gd name="T57" fmla="*/ 338829 h 62"/>
                <a:gd name="T58" fmla="*/ 338829 w 62"/>
                <a:gd name="T59" fmla="*/ 338829 h 62"/>
                <a:gd name="T60" fmla="*/ 338829 w 62"/>
                <a:gd name="T61" fmla="*/ 338829 h 62"/>
                <a:gd name="T62" fmla="*/ 338829 w 62"/>
                <a:gd name="T63" fmla="*/ 328561 h 62"/>
                <a:gd name="T64" fmla="*/ 318294 w 62"/>
                <a:gd name="T65" fmla="*/ 287491 h 62"/>
                <a:gd name="T66" fmla="*/ 318294 w 62"/>
                <a:gd name="T67" fmla="*/ 287491 h 62"/>
                <a:gd name="T68" fmla="*/ 318294 w 62"/>
                <a:gd name="T69" fmla="*/ 287491 h 62"/>
                <a:gd name="T70" fmla="*/ 318294 w 62"/>
                <a:gd name="T71" fmla="*/ 287491 h 62"/>
                <a:gd name="T72" fmla="*/ 318294 w 62"/>
                <a:gd name="T73" fmla="*/ 287491 h 62"/>
                <a:gd name="T74" fmla="*/ 318294 w 62"/>
                <a:gd name="T75" fmla="*/ 287491 h 62"/>
                <a:gd name="T76" fmla="*/ 318294 w 62"/>
                <a:gd name="T77" fmla="*/ 287491 h 62"/>
                <a:gd name="T78" fmla="*/ 318294 w 62"/>
                <a:gd name="T79" fmla="*/ 287491 h 62"/>
                <a:gd name="T80" fmla="*/ 318294 w 62"/>
                <a:gd name="T81" fmla="*/ 297758 h 62"/>
                <a:gd name="T82" fmla="*/ 318294 w 62"/>
                <a:gd name="T83" fmla="*/ 297758 h 62"/>
                <a:gd name="T84" fmla="*/ 318294 w 62"/>
                <a:gd name="T85" fmla="*/ 297758 h 62"/>
                <a:gd name="T86" fmla="*/ 308026 w 62"/>
                <a:gd name="T87" fmla="*/ 297758 h 62"/>
                <a:gd name="T88" fmla="*/ 308026 w 62"/>
                <a:gd name="T89" fmla="*/ 297758 h 62"/>
                <a:gd name="T90" fmla="*/ 308026 w 62"/>
                <a:gd name="T91" fmla="*/ 297758 h 62"/>
                <a:gd name="T92" fmla="*/ 308026 w 62"/>
                <a:gd name="T93" fmla="*/ 297758 h 62"/>
                <a:gd name="T94" fmla="*/ 308026 w 62"/>
                <a:gd name="T95" fmla="*/ 297758 h 62"/>
                <a:gd name="T96" fmla="*/ 308026 w 62"/>
                <a:gd name="T97" fmla="*/ 297758 h 62"/>
                <a:gd name="T98" fmla="*/ 308026 w 62"/>
                <a:gd name="T99" fmla="*/ 297758 h 62"/>
                <a:gd name="T100" fmla="*/ 308026 w 62"/>
                <a:gd name="T101" fmla="*/ 297758 h 62"/>
                <a:gd name="T102" fmla="*/ 308026 w 62"/>
                <a:gd name="T103" fmla="*/ 297758 h 62"/>
                <a:gd name="T104" fmla="*/ 215619 w 62"/>
                <a:gd name="T105" fmla="*/ 164281 h 62"/>
                <a:gd name="T106" fmla="*/ 174548 w 62"/>
                <a:gd name="T107" fmla="*/ 164281 h 62"/>
                <a:gd name="T108" fmla="*/ 472307 w 62"/>
                <a:gd name="T109" fmla="*/ 164281 h 62"/>
                <a:gd name="T110" fmla="*/ 318294 w 62"/>
                <a:gd name="T111" fmla="*/ 595517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 h="62">
                  <a:moveTo>
                    <a:pt x="31" y="0"/>
                  </a:moveTo>
                  <a:cubicBezTo>
                    <a:pt x="40" y="0"/>
                    <a:pt x="48" y="3"/>
                    <a:pt x="53" y="9"/>
                  </a:cubicBezTo>
                  <a:cubicBezTo>
                    <a:pt x="59" y="15"/>
                    <a:pt x="62" y="22"/>
                    <a:pt x="62" y="31"/>
                  </a:cubicBezTo>
                  <a:cubicBezTo>
                    <a:pt x="62" y="39"/>
                    <a:pt x="59" y="47"/>
                    <a:pt x="53" y="53"/>
                  </a:cubicBezTo>
                  <a:cubicBezTo>
                    <a:pt x="48" y="58"/>
                    <a:pt x="40" y="62"/>
                    <a:pt x="31" y="62"/>
                  </a:cubicBezTo>
                  <a:cubicBezTo>
                    <a:pt x="23" y="62"/>
                    <a:pt x="15" y="58"/>
                    <a:pt x="9" y="53"/>
                  </a:cubicBezTo>
                  <a:cubicBezTo>
                    <a:pt x="4" y="47"/>
                    <a:pt x="0" y="39"/>
                    <a:pt x="0" y="31"/>
                  </a:cubicBezTo>
                  <a:cubicBezTo>
                    <a:pt x="0" y="22"/>
                    <a:pt x="4" y="15"/>
                    <a:pt x="9" y="9"/>
                  </a:cubicBezTo>
                  <a:cubicBezTo>
                    <a:pt x="15" y="3"/>
                    <a:pt x="23" y="0"/>
                    <a:pt x="31" y="0"/>
                  </a:cubicBezTo>
                  <a:close/>
                  <a:moveTo>
                    <a:pt x="31" y="5"/>
                  </a:moveTo>
                  <a:cubicBezTo>
                    <a:pt x="24" y="5"/>
                    <a:pt x="18" y="8"/>
                    <a:pt x="13" y="13"/>
                  </a:cubicBezTo>
                  <a:cubicBezTo>
                    <a:pt x="8" y="17"/>
                    <a:pt x="5" y="24"/>
                    <a:pt x="5" y="31"/>
                  </a:cubicBezTo>
                  <a:cubicBezTo>
                    <a:pt x="5" y="38"/>
                    <a:pt x="8" y="45"/>
                    <a:pt x="13" y="49"/>
                  </a:cubicBezTo>
                  <a:cubicBezTo>
                    <a:pt x="18" y="54"/>
                    <a:pt x="24" y="57"/>
                    <a:pt x="31" y="57"/>
                  </a:cubicBezTo>
                  <a:cubicBezTo>
                    <a:pt x="38" y="57"/>
                    <a:pt x="45" y="54"/>
                    <a:pt x="49" y="49"/>
                  </a:cubicBezTo>
                  <a:cubicBezTo>
                    <a:pt x="54" y="45"/>
                    <a:pt x="57" y="38"/>
                    <a:pt x="57" y="31"/>
                  </a:cubicBezTo>
                  <a:cubicBezTo>
                    <a:pt x="57" y="24"/>
                    <a:pt x="54" y="17"/>
                    <a:pt x="49" y="13"/>
                  </a:cubicBezTo>
                  <a:cubicBezTo>
                    <a:pt x="45" y="8"/>
                    <a:pt x="38" y="5"/>
                    <a:pt x="31" y="5"/>
                  </a:cubicBezTo>
                  <a:close/>
                  <a:moveTo>
                    <a:pt x="31" y="13"/>
                  </a:moveTo>
                  <a:cubicBezTo>
                    <a:pt x="28" y="13"/>
                    <a:pt x="26" y="14"/>
                    <a:pt x="23" y="15"/>
                  </a:cubicBezTo>
                  <a:cubicBezTo>
                    <a:pt x="23" y="14"/>
                    <a:pt x="23" y="14"/>
                    <a:pt x="23" y="14"/>
                  </a:cubicBezTo>
                  <a:cubicBezTo>
                    <a:pt x="21" y="15"/>
                    <a:pt x="21" y="15"/>
                    <a:pt x="21" y="15"/>
                  </a:cubicBezTo>
                  <a:cubicBezTo>
                    <a:pt x="28" y="27"/>
                    <a:pt x="28" y="27"/>
                    <a:pt x="28" y="27"/>
                  </a:cubicBezTo>
                  <a:cubicBezTo>
                    <a:pt x="26" y="28"/>
                    <a:pt x="25" y="31"/>
                    <a:pt x="26" y="33"/>
                  </a:cubicBezTo>
                  <a:cubicBezTo>
                    <a:pt x="27" y="35"/>
                    <a:pt x="30" y="37"/>
                    <a:pt x="32" y="36"/>
                  </a:cubicBezTo>
                  <a:cubicBezTo>
                    <a:pt x="34" y="38"/>
                    <a:pt x="34" y="38"/>
                    <a:pt x="34" y="38"/>
                  </a:cubicBezTo>
                  <a:cubicBezTo>
                    <a:pt x="36" y="37"/>
                    <a:pt x="36" y="37"/>
                    <a:pt x="36" y="37"/>
                  </a:cubicBezTo>
                  <a:cubicBezTo>
                    <a:pt x="35" y="35"/>
                    <a:pt x="35" y="35"/>
                    <a:pt x="35" y="35"/>
                  </a:cubicBezTo>
                  <a:cubicBezTo>
                    <a:pt x="36" y="33"/>
                    <a:pt x="37" y="31"/>
                    <a:pt x="36" y="29"/>
                  </a:cubicBezTo>
                  <a:cubicBezTo>
                    <a:pt x="35" y="27"/>
                    <a:pt x="33" y="25"/>
                    <a:pt x="30" y="26"/>
                  </a:cubicBezTo>
                  <a:cubicBezTo>
                    <a:pt x="25" y="18"/>
                    <a:pt x="25" y="18"/>
                    <a:pt x="25" y="18"/>
                  </a:cubicBezTo>
                  <a:cubicBezTo>
                    <a:pt x="26" y="18"/>
                    <a:pt x="27" y="17"/>
                    <a:pt x="29" y="17"/>
                  </a:cubicBezTo>
                  <a:cubicBezTo>
                    <a:pt x="36" y="17"/>
                    <a:pt x="42" y="23"/>
                    <a:pt x="42" y="31"/>
                  </a:cubicBezTo>
                  <a:cubicBezTo>
                    <a:pt x="49" y="31"/>
                    <a:pt x="49" y="31"/>
                    <a:pt x="49" y="31"/>
                  </a:cubicBezTo>
                  <a:cubicBezTo>
                    <a:pt x="49" y="21"/>
                    <a:pt x="41" y="13"/>
                    <a:pt x="31" y="13"/>
                  </a:cubicBezTo>
                  <a:close/>
                  <a:moveTo>
                    <a:pt x="29" y="29"/>
                  </a:moveTo>
                  <a:cubicBezTo>
                    <a:pt x="29" y="29"/>
                    <a:pt x="29" y="29"/>
                    <a:pt x="29" y="29"/>
                  </a:cubicBezTo>
                  <a:cubicBezTo>
                    <a:pt x="29" y="29"/>
                    <a:pt x="29" y="29"/>
                    <a:pt x="29" y="29"/>
                  </a:cubicBezTo>
                  <a:cubicBezTo>
                    <a:pt x="29" y="29"/>
                    <a:pt x="29" y="29"/>
                    <a:pt x="29" y="29"/>
                  </a:cubicBezTo>
                  <a:cubicBezTo>
                    <a:pt x="29" y="29"/>
                    <a:pt x="29" y="29"/>
                    <a:pt x="29" y="29"/>
                  </a:cubicBezTo>
                  <a:cubicBezTo>
                    <a:pt x="29" y="29"/>
                    <a:pt x="29" y="29"/>
                    <a:pt x="29" y="29"/>
                  </a:cubicBezTo>
                  <a:cubicBezTo>
                    <a:pt x="29" y="29"/>
                    <a:pt x="29" y="29"/>
                    <a:pt x="29" y="29"/>
                  </a:cubicBezTo>
                  <a:cubicBezTo>
                    <a:pt x="29" y="29"/>
                    <a:pt x="29" y="29"/>
                    <a:pt x="29" y="29"/>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1"/>
                    <a:pt x="29" y="32"/>
                  </a:cubicBezTo>
                  <a:cubicBezTo>
                    <a:pt x="29" y="33"/>
                    <a:pt x="30"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1" y="34"/>
                    <a:pt x="31" y="34"/>
                    <a:pt x="31"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4"/>
                    <a:pt x="32" y="34"/>
                    <a:pt x="32" y="34"/>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2" y="33"/>
                    <a:pt x="32" y="33"/>
                    <a:pt x="32"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3"/>
                    <a:pt x="33" y="33"/>
                  </a:cubicBezTo>
                  <a:cubicBezTo>
                    <a:pt x="33" y="33"/>
                    <a:pt x="33" y="32"/>
                    <a:pt x="33" y="32"/>
                  </a:cubicBezTo>
                  <a:cubicBezTo>
                    <a:pt x="33" y="32"/>
                    <a:pt x="33" y="32"/>
                    <a:pt x="33" y="32"/>
                  </a:cubicBezTo>
                  <a:cubicBezTo>
                    <a:pt x="34" y="32"/>
                    <a:pt x="34" y="31"/>
                    <a:pt x="34" y="30"/>
                  </a:cubicBezTo>
                  <a:cubicBezTo>
                    <a:pt x="33" y="29"/>
                    <a:pt x="32"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8"/>
                    <a:pt x="31" y="28"/>
                    <a:pt x="31" y="28"/>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1" y="29"/>
                    <a:pt x="31" y="29"/>
                    <a:pt x="31"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29" y="29"/>
                    <a:pt x="29" y="29"/>
                    <a:pt x="29" y="29"/>
                  </a:cubicBezTo>
                  <a:cubicBezTo>
                    <a:pt x="29" y="29"/>
                    <a:pt x="29" y="29"/>
                    <a:pt x="29" y="29"/>
                  </a:cubicBezTo>
                  <a:cubicBezTo>
                    <a:pt x="29" y="29"/>
                    <a:pt x="29" y="29"/>
                    <a:pt x="29" y="29"/>
                  </a:cubicBezTo>
                  <a:cubicBezTo>
                    <a:pt x="29" y="29"/>
                    <a:pt x="29" y="29"/>
                    <a:pt x="29" y="29"/>
                  </a:cubicBezTo>
                  <a:close/>
                  <a:moveTo>
                    <a:pt x="23" y="19"/>
                  </a:moveTo>
                  <a:cubicBezTo>
                    <a:pt x="21" y="16"/>
                    <a:pt x="21" y="16"/>
                    <a:pt x="21" y="16"/>
                  </a:cubicBezTo>
                  <a:cubicBezTo>
                    <a:pt x="17" y="19"/>
                    <a:pt x="14" y="25"/>
                    <a:pt x="14" y="31"/>
                  </a:cubicBezTo>
                  <a:cubicBezTo>
                    <a:pt x="15" y="31"/>
                    <a:pt x="15" y="31"/>
                    <a:pt x="15" y="31"/>
                  </a:cubicBezTo>
                  <a:cubicBezTo>
                    <a:pt x="15" y="26"/>
                    <a:pt x="18" y="21"/>
                    <a:pt x="23" y="19"/>
                  </a:cubicBezTo>
                  <a:close/>
                  <a:moveTo>
                    <a:pt x="46" y="16"/>
                  </a:moveTo>
                  <a:cubicBezTo>
                    <a:pt x="42" y="13"/>
                    <a:pt x="37" y="10"/>
                    <a:pt x="31" y="10"/>
                  </a:cubicBezTo>
                  <a:cubicBezTo>
                    <a:pt x="26" y="10"/>
                    <a:pt x="20" y="13"/>
                    <a:pt x="17" y="16"/>
                  </a:cubicBezTo>
                  <a:cubicBezTo>
                    <a:pt x="13" y="20"/>
                    <a:pt x="11" y="25"/>
                    <a:pt x="11" y="31"/>
                  </a:cubicBezTo>
                  <a:cubicBezTo>
                    <a:pt x="11" y="37"/>
                    <a:pt x="13" y="42"/>
                    <a:pt x="17" y="45"/>
                  </a:cubicBezTo>
                  <a:cubicBezTo>
                    <a:pt x="20" y="49"/>
                    <a:pt x="26" y="51"/>
                    <a:pt x="31" y="51"/>
                  </a:cubicBezTo>
                  <a:cubicBezTo>
                    <a:pt x="37" y="51"/>
                    <a:pt x="42" y="49"/>
                    <a:pt x="46" y="45"/>
                  </a:cubicBezTo>
                  <a:cubicBezTo>
                    <a:pt x="49" y="42"/>
                    <a:pt x="52" y="37"/>
                    <a:pt x="52" y="31"/>
                  </a:cubicBezTo>
                  <a:cubicBezTo>
                    <a:pt x="52" y="25"/>
                    <a:pt x="49" y="20"/>
                    <a:pt x="46" y="16"/>
                  </a:cubicBezTo>
                  <a:close/>
                  <a:moveTo>
                    <a:pt x="51" y="11"/>
                  </a:moveTo>
                  <a:cubicBezTo>
                    <a:pt x="46" y="6"/>
                    <a:pt x="39" y="3"/>
                    <a:pt x="31" y="3"/>
                  </a:cubicBezTo>
                  <a:cubicBezTo>
                    <a:pt x="24" y="3"/>
                    <a:pt x="17" y="6"/>
                    <a:pt x="12" y="11"/>
                  </a:cubicBezTo>
                  <a:cubicBezTo>
                    <a:pt x="7" y="16"/>
                    <a:pt x="4" y="23"/>
                    <a:pt x="4" y="31"/>
                  </a:cubicBezTo>
                  <a:cubicBezTo>
                    <a:pt x="4" y="38"/>
                    <a:pt x="7" y="45"/>
                    <a:pt x="12" y="50"/>
                  </a:cubicBezTo>
                  <a:cubicBezTo>
                    <a:pt x="17" y="55"/>
                    <a:pt x="24" y="58"/>
                    <a:pt x="31" y="58"/>
                  </a:cubicBezTo>
                  <a:cubicBezTo>
                    <a:pt x="39" y="58"/>
                    <a:pt x="46" y="55"/>
                    <a:pt x="51" y="50"/>
                  </a:cubicBezTo>
                  <a:cubicBezTo>
                    <a:pt x="56" y="45"/>
                    <a:pt x="59" y="38"/>
                    <a:pt x="59" y="31"/>
                  </a:cubicBezTo>
                  <a:cubicBezTo>
                    <a:pt x="59" y="23"/>
                    <a:pt x="56" y="16"/>
                    <a:pt x="51" y="11"/>
                  </a:cubicBezTo>
                  <a:close/>
                </a:path>
              </a:pathLst>
            </a:custGeom>
            <a:solidFill>
              <a:schemeClr val="bg1"/>
            </a:solidFill>
            <a:ln>
              <a:noFill/>
            </a:ln>
          </p:spPr>
          <p:txBody>
            <a:bodyPr/>
            <a:lstStyle/>
            <a:p>
              <a:endParaRPr lang="zh-CN" altLang="en-US"/>
            </a:p>
          </p:txBody>
        </p:sp>
      </p:grpSp>
      <p:grpSp>
        <p:nvGrpSpPr>
          <p:cNvPr id="2" name="组合 1"/>
          <p:cNvGrpSpPr/>
          <p:nvPr/>
        </p:nvGrpSpPr>
        <p:grpSpPr>
          <a:xfrm>
            <a:off x="1264563" y="2119456"/>
            <a:ext cx="1107996" cy="1107996"/>
            <a:chOff x="1717828" y="2158239"/>
            <a:chExt cx="1397229" cy="1397229"/>
          </a:xfrm>
        </p:grpSpPr>
        <p:sp>
          <p:nvSpPr>
            <p:cNvPr id="39" name="Text Placeholder 3"/>
            <p:cNvSpPr txBox="1"/>
            <p:nvPr/>
          </p:nvSpPr>
          <p:spPr>
            <a:xfrm>
              <a:off x="1717828" y="2158239"/>
              <a:ext cx="1397229" cy="1397229"/>
            </a:xfrm>
            <a:prstGeom prst="ellipse">
              <a:avLst/>
            </a:prstGeom>
            <a:solidFill>
              <a:srgbClr val="30B9CB"/>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40" name="Freeform 88"/>
            <p:cNvSpPr>
              <a:spLocks noEditPoints="1"/>
            </p:cNvSpPr>
            <p:nvPr/>
          </p:nvSpPr>
          <p:spPr bwMode="auto">
            <a:xfrm>
              <a:off x="2165282" y="2669233"/>
              <a:ext cx="502320" cy="427990"/>
            </a:xfrm>
            <a:custGeom>
              <a:avLst/>
              <a:gdLst>
                <a:gd name="T0" fmla="*/ 20467 w 65"/>
                <a:gd name="T1" fmla="*/ 0 h 55"/>
                <a:gd name="T2" fmla="*/ 634463 w 65"/>
                <a:gd name="T3" fmla="*/ 0 h 55"/>
                <a:gd name="T4" fmla="*/ 665163 w 65"/>
                <a:gd name="T5" fmla="*/ 0 h 55"/>
                <a:gd name="T6" fmla="*/ 665163 w 65"/>
                <a:gd name="T7" fmla="*/ 30913 h 55"/>
                <a:gd name="T8" fmla="*/ 665163 w 65"/>
                <a:gd name="T9" fmla="*/ 381259 h 55"/>
                <a:gd name="T10" fmla="*/ 665163 w 65"/>
                <a:gd name="T11" fmla="*/ 412172 h 55"/>
                <a:gd name="T12" fmla="*/ 634463 w 65"/>
                <a:gd name="T13" fmla="*/ 412172 h 55"/>
                <a:gd name="T14" fmla="*/ 460497 w 65"/>
                <a:gd name="T15" fmla="*/ 412172 h 55"/>
                <a:gd name="T16" fmla="*/ 460497 w 65"/>
                <a:gd name="T17" fmla="*/ 525520 h 55"/>
                <a:gd name="T18" fmla="*/ 532130 w 65"/>
                <a:gd name="T19" fmla="*/ 525520 h 55"/>
                <a:gd name="T20" fmla="*/ 532130 w 65"/>
                <a:gd name="T21" fmla="*/ 566737 h 55"/>
                <a:gd name="T22" fmla="*/ 163732 w 65"/>
                <a:gd name="T23" fmla="*/ 566737 h 55"/>
                <a:gd name="T24" fmla="*/ 163732 w 65"/>
                <a:gd name="T25" fmla="*/ 525520 h 55"/>
                <a:gd name="T26" fmla="*/ 225132 w 65"/>
                <a:gd name="T27" fmla="*/ 525520 h 55"/>
                <a:gd name="T28" fmla="*/ 225132 w 65"/>
                <a:gd name="T29" fmla="*/ 412172 h 55"/>
                <a:gd name="T30" fmla="*/ 20467 w 65"/>
                <a:gd name="T31" fmla="*/ 412172 h 55"/>
                <a:gd name="T32" fmla="*/ 0 w 65"/>
                <a:gd name="T33" fmla="*/ 412172 h 55"/>
                <a:gd name="T34" fmla="*/ 0 w 65"/>
                <a:gd name="T35" fmla="*/ 381259 h 55"/>
                <a:gd name="T36" fmla="*/ 0 w 65"/>
                <a:gd name="T37" fmla="*/ 30913 h 55"/>
                <a:gd name="T38" fmla="*/ 0 w 65"/>
                <a:gd name="T39" fmla="*/ 0 h 55"/>
                <a:gd name="T40" fmla="*/ 20467 w 65"/>
                <a:gd name="T41" fmla="*/ 0 h 55"/>
                <a:gd name="T42" fmla="*/ 204666 w 65"/>
                <a:gd name="T43" fmla="*/ 164869 h 55"/>
                <a:gd name="T44" fmla="*/ 225132 w 65"/>
                <a:gd name="T45" fmla="*/ 185478 h 55"/>
                <a:gd name="T46" fmla="*/ 235365 w 65"/>
                <a:gd name="T47" fmla="*/ 185478 h 55"/>
                <a:gd name="T48" fmla="*/ 337698 w 65"/>
                <a:gd name="T49" fmla="*/ 133956 h 55"/>
                <a:gd name="T50" fmla="*/ 450264 w 65"/>
                <a:gd name="T51" fmla="*/ 185478 h 55"/>
                <a:gd name="T52" fmla="*/ 450264 w 65"/>
                <a:gd name="T53" fmla="*/ 185478 h 55"/>
                <a:gd name="T54" fmla="*/ 470731 w 65"/>
                <a:gd name="T55" fmla="*/ 164869 h 55"/>
                <a:gd name="T56" fmla="*/ 470731 w 65"/>
                <a:gd name="T57" fmla="*/ 154565 h 55"/>
                <a:gd name="T58" fmla="*/ 337698 w 65"/>
                <a:gd name="T59" fmla="*/ 92739 h 55"/>
                <a:gd name="T60" fmla="*/ 204666 w 65"/>
                <a:gd name="T61" fmla="*/ 154565 h 55"/>
                <a:gd name="T62" fmla="*/ 204666 w 65"/>
                <a:gd name="T63" fmla="*/ 164869 h 55"/>
                <a:gd name="T64" fmla="*/ 245599 w 65"/>
                <a:gd name="T65" fmla="*/ 216390 h 55"/>
                <a:gd name="T66" fmla="*/ 266065 w 65"/>
                <a:gd name="T67" fmla="*/ 247303 h 55"/>
                <a:gd name="T68" fmla="*/ 276298 w 65"/>
                <a:gd name="T69" fmla="*/ 236999 h 55"/>
                <a:gd name="T70" fmla="*/ 337698 w 65"/>
                <a:gd name="T71" fmla="*/ 216390 h 55"/>
                <a:gd name="T72" fmla="*/ 399098 w 65"/>
                <a:gd name="T73" fmla="*/ 236999 h 55"/>
                <a:gd name="T74" fmla="*/ 409331 w 65"/>
                <a:gd name="T75" fmla="*/ 247303 h 55"/>
                <a:gd name="T76" fmla="*/ 429798 w 65"/>
                <a:gd name="T77" fmla="*/ 216390 h 55"/>
                <a:gd name="T78" fmla="*/ 429798 w 65"/>
                <a:gd name="T79" fmla="*/ 216390 h 55"/>
                <a:gd name="T80" fmla="*/ 337698 w 65"/>
                <a:gd name="T81" fmla="*/ 175173 h 55"/>
                <a:gd name="T82" fmla="*/ 255832 w 65"/>
                <a:gd name="T83" fmla="*/ 216390 h 55"/>
                <a:gd name="T84" fmla="*/ 245599 w 65"/>
                <a:gd name="T85" fmla="*/ 216390 h 55"/>
                <a:gd name="T86" fmla="*/ 337698 w 65"/>
                <a:gd name="T87" fmla="*/ 247303 h 55"/>
                <a:gd name="T88" fmla="*/ 317232 w 65"/>
                <a:gd name="T89" fmla="*/ 278216 h 55"/>
                <a:gd name="T90" fmla="*/ 337698 w 65"/>
                <a:gd name="T91" fmla="*/ 309129 h 55"/>
                <a:gd name="T92" fmla="*/ 368398 w 65"/>
                <a:gd name="T93" fmla="*/ 278216 h 55"/>
                <a:gd name="T94" fmla="*/ 337698 w 65"/>
                <a:gd name="T95" fmla="*/ 247303 h 55"/>
                <a:gd name="T96" fmla="*/ 603763 w 65"/>
                <a:gd name="T97" fmla="*/ 61826 h 55"/>
                <a:gd name="T98" fmla="*/ 51166 w 65"/>
                <a:gd name="T99" fmla="*/ 61826 h 55"/>
                <a:gd name="T100" fmla="*/ 51166 w 65"/>
                <a:gd name="T101" fmla="*/ 350347 h 55"/>
                <a:gd name="T102" fmla="*/ 603763 w 65"/>
                <a:gd name="T103" fmla="*/ 350347 h 55"/>
                <a:gd name="T104" fmla="*/ 603763 w 65"/>
                <a:gd name="T105" fmla="*/ 61826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5" h="55">
                  <a:moveTo>
                    <a:pt x="2" y="0"/>
                  </a:moveTo>
                  <a:cubicBezTo>
                    <a:pt x="62" y="0"/>
                    <a:pt x="62" y="0"/>
                    <a:pt x="62" y="0"/>
                  </a:cubicBezTo>
                  <a:cubicBezTo>
                    <a:pt x="65" y="0"/>
                    <a:pt x="65" y="0"/>
                    <a:pt x="65" y="0"/>
                  </a:cubicBezTo>
                  <a:cubicBezTo>
                    <a:pt x="65" y="3"/>
                    <a:pt x="65" y="3"/>
                    <a:pt x="65" y="3"/>
                  </a:cubicBezTo>
                  <a:cubicBezTo>
                    <a:pt x="65" y="37"/>
                    <a:pt x="65" y="37"/>
                    <a:pt x="65" y="37"/>
                  </a:cubicBezTo>
                  <a:cubicBezTo>
                    <a:pt x="65" y="40"/>
                    <a:pt x="65" y="40"/>
                    <a:pt x="65" y="40"/>
                  </a:cubicBezTo>
                  <a:cubicBezTo>
                    <a:pt x="62" y="40"/>
                    <a:pt x="62" y="40"/>
                    <a:pt x="62" y="40"/>
                  </a:cubicBezTo>
                  <a:cubicBezTo>
                    <a:pt x="45" y="40"/>
                    <a:pt x="45" y="40"/>
                    <a:pt x="45" y="40"/>
                  </a:cubicBezTo>
                  <a:cubicBezTo>
                    <a:pt x="45" y="51"/>
                    <a:pt x="45" y="51"/>
                    <a:pt x="45" y="51"/>
                  </a:cubicBezTo>
                  <a:cubicBezTo>
                    <a:pt x="52" y="51"/>
                    <a:pt x="52" y="51"/>
                    <a:pt x="52" y="51"/>
                  </a:cubicBezTo>
                  <a:cubicBezTo>
                    <a:pt x="52" y="55"/>
                    <a:pt x="52" y="55"/>
                    <a:pt x="52" y="55"/>
                  </a:cubicBezTo>
                  <a:cubicBezTo>
                    <a:pt x="16" y="55"/>
                    <a:pt x="16" y="55"/>
                    <a:pt x="16" y="55"/>
                  </a:cubicBezTo>
                  <a:cubicBezTo>
                    <a:pt x="16" y="51"/>
                    <a:pt x="16" y="51"/>
                    <a:pt x="16" y="51"/>
                  </a:cubicBezTo>
                  <a:cubicBezTo>
                    <a:pt x="22" y="51"/>
                    <a:pt x="22" y="51"/>
                    <a:pt x="22" y="51"/>
                  </a:cubicBezTo>
                  <a:cubicBezTo>
                    <a:pt x="22" y="40"/>
                    <a:pt x="22" y="40"/>
                    <a:pt x="22" y="40"/>
                  </a:cubicBezTo>
                  <a:cubicBezTo>
                    <a:pt x="2" y="40"/>
                    <a:pt x="2" y="40"/>
                    <a:pt x="2" y="40"/>
                  </a:cubicBezTo>
                  <a:cubicBezTo>
                    <a:pt x="0" y="40"/>
                    <a:pt x="0" y="40"/>
                    <a:pt x="0" y="40"/>
                  </a:cubicBezTo>
                  <a:cubicBezTo>
                    <a:pt x="0" y="37"/>
                    <a:pt x="0" y="37"/>
                    <a:pt x="0" y="37"/>
                  </a:cubicBezTo>
                  <a:cubicBezTo>
                    <a:pt x="0" y="3"/>
                    <a:pt x="0" y="3"/>
                    <a:pt x="0" y="3"/>
                  </a:cubicBezTo>
                  <a:cubicBezTo>
                    <a:pt x="0" y="0"/>
                    <a:pt x="0" y="0"/>
                    <a:pt x="0" y="0"/>
                  </a:cubicBezTo>
                  <a:cubicBezTo>
                    <a:pt x="2" y="0"/>
                    <a:pt x="2" y="0"/>
                    <a:pt x="2" y="0"/>
                  </a:cubicBezTo>
                  <a:close/>
                  <a:moveTo>
                    <a:pt x="20" y="16"/>
                  </a:moveTo>
                  <a:cubicBezTo>
                    <a:pt x="22" y="18"/>
                    <a:pt x="22" y="18"/>
                    <a:pt x="22" y="18"/>
                  </a:cubicBezTo>
                  <a:cubicBezTo>
                    <a:pt x="22" y="18"/>
                    <a:pt x="22" y="18"/>
                    <a:pt x="23" y="18"/>
                  </a:cubicBezTo>
                  <a:cubicBezTo>
                    <a:pt x="25" y="14"/>
                    <a:pt x="29" y="13"/>
                    <a:pt x="33" y="13"/>
                  </a:cubicBezTo>
                  <a:cubicBezTo>
                    <a:pt x="37" y="13"/>
                    <a:pt x="41" y="15"/>
                    <a:pt x="44" y="18"/>
                  </a:cubicBezTo>
                  <a:cubicBezTo>
                    <a:pt x="44" y="18"/>
                    <a:pt x="44" y="18"/>
                    <a:pt x="44" y="18"/>
                  </a:cubicBezTo>
                  <a:cubicBezTo>
                    <a:pt x="46" y="16"/>
                    <a:pt x="46" y="16"/>
                    <a:pt x="46" y="16"/>
                  </a:cubicBezTo>
                  <a:cubicBezTo>
                    <a:pt x="46" y="15"/>
                    <a:pt x="46" y="15"/>
                    <a:pt x="46" y="15"/>
                  </a:cubicBezTo>
                  <a:cubicBezTo>
                    <a:pt x="42" y="11"/>
                    <a:pt x="38" y="9"/>
                    <a:pt x="33" y="9"/>
                  </a:cubicBezTo>
                  <a:cubicBezTo>
                    <a:pt x="29" y="9"/>
                    <a:pt x="24" y="11"/>
                    <a:pt x="20" y="15"/>
                  </a:cubicBezTo>
                  <a:cubicBezTo>
                    <a:pt x="20" y="15"/>
                    <a:pt x="20" y="15"/>
                    <a:pt x="20" y="16"/>
                  </a:cubicBezTo>
                  <a:close/>
                  <a:moveTo>
                    <a:pt x="24" y="21"/>
                  </a:moveTo>
                  <a:cubicBezTo>
                    <a:pt x="26" y="24"/>
                    <a:pt x="26" y="24"/>
                    <a:pt x="26" y="24"/>
                  </a:cubicBezTo>
                  <a:cubicBezTo>
                    <a:pt x="27" y="24"/>
                    <a:pt x="27" y="23"/>
                    <a:pt x="27" y="23"/>
                  </a:cubicBezTo>
                  <a:cubicBezTo>
                    <a:pt x="29" y="21"/>
                    <a:pt x="31" y="21"/>
                    <a:pt x="33" y="21"/>
                  </a:cubicBezTo>
                  <a:cubicBezTo>
                    <a:pt x="35" y="21"/>
                    <a:pt x="38" y="22"/>
                    <a:pt x="39" y="23"/>
                  </a:cubicBezTo>
                  <a:cubicBezTo>
                    <a:pt x="39" y="23"/>
                    <a:pt x="40" y="24"/>
                    <a:pt x="40" y="24"/>
                  </a:cubicBezTo>
                  <a:cubicBezTo>
                    <a:pt x="42" y="21"/>
                    <a:pt x="42" y="21"/>
                    <a:pt x="42" y="21"/>
                  </a:cubicBezTo>
                  <a:cubicBezTo>
                    <a:pt x="42" y="21"/>
                    <a:pt x="42" y="21"/>
                    <a:pt x="42" y="21"/>
                  </a:cubicBezTo>
                  <a:cubicBezTo>
                    <a:pt x="39" y="18"/>
                    <a:pt x="36" y="17"/>
                    <a:pt x="33" y="17"/>
                  </a:cubicBezTo>
                  <a:cubicBezTo>
                    <a:pt x="30" y="17"/>
                    <a:pt x="27" y="18"/>
                    <a:pt x="25" y="21"/>
                  </a:cubicBezTo>
                  <a:cubicBezTo>
                    <a:pt x="24" y="21"/>
                    <a:pt x="24" y="21"/>
                    <a:pt x="24" y="21"/>
                  </a:cubicBezTo>
                  <a:close/>
                  <a:moveTo>
                    <a:pt x="33" y="24"/>
                  </a:moveTo>
                  <a:cubicBezTo>
                    <a:pt x="32" y="24"/>
                    <a:pt x="31" y="25"/>
                    <a:pt x="31" y="27"/>
                  </a:cubicBezTo>
                  <a:cubicBezTo>
                    <a:pt x="31" y="28"/>
                    <a:pt x="32" y="30"/>
                    <a:pt x="33" y="30"/>
                  </a:cubicBezTo>
                  <a:cubicBezTo>
                    <a:pt x="35" y="30"/>
                    <a:pt x="36" y="28"/>
                    <a:pt x="36" y="27"/>
                  </a:cubicBezTo>
                  <a:cubicBezTo>
                    <a:pt x="36" y="25"/>
                    <a:pt x="35" y="24"/>
                    <a:pt x="33" y="24"/>
                  </a:cubicBezTo>
                  <a:close/>
                  <a:moveTo>
                    <a:pt x="59" y="6"/>
                  </a:moveTo>
                  <a:cubicBezTo>
                    <a:pt x="5" y="6"/>
                    <a:pt x="5" y="6"/>
                    <a:pt x="5" y="6"/>
                  </a:cubicBezTo>
                  <a:cubicBezTo>
                    <a:pt x="5" y="34"/>
                    <a:pt x="5" y="34"/>
                    <a:pt x="5" y="34"/>
                  </a:cubicBezTo>
                  <a:cubicBezTo>
                    <a:pt x="59" y="34"/>
                    <a:pt x="59" y="34"/>
                    <a:pt x="59" y="34"/>
                  </a:cubicBezTo>
                  <a:lnTo>
                    <a:pt x="59" y="6"/>
                  </a:lnTo>
                  <a:close/>
                </a:path>
              </a:pathLst>
            </a:custGeom>
            <a:solidFill>
              <a:schemeClr val="bg1"/>
            </a:solidFill>
            <a:ln>
              <a:noFill/>
            </a:ln>
          </p:spPr>
          <p:txBody>
            <a:bodyPr/>
            <a:lstStyle/>
            <a:p>
              <a:endParaRPr lang="zh-CN" altLang="en-US"/>
            </a:p>
          </p:txBody>
        </p:sp>
      </p:grpSp>
      <p:grpSp>
        <p:nvGrpSpPr>
          <p:cNvPr id="4" name="组合 3"/>
          <p:cNvGrpSpPr/>
          <p:nvPr/>
        </p:nvGrpSpPr>
        <p:grpSpPr>
          <a:xfrm>
            <a:off x="7434125" y="2118821"/>
            <a:ext cx="1107996" cy="1107996"/>
            <a:chOff x="9019793" y="2168773"/>
            <a:chExt cx="1397229" cy="1397229"/>
          </a:xfrm>
        </p:grpSpPr>
        <p:sp>
          <p:nvSpPr>
            <p:cNvPr id="41" name="Text Placeholder 5"/>
            <p:cNvSpPr txBox="1"/>
            <p:nvPr/>
          </p:nvSpPr>
          <p:spPr>
            <a:xfrm>
              <a:off x="9019793" y="2168773"/>
              <a:ext cx="1397229" cy="1397229"/>
            </a:xfrm>
            <a:prstGeom prst="ellipse">
              <a:avLst/>
            </a:prstGeom>
            <a:solidFill>
              <a:srgbClr val="30B9CB"/>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42" name="Freeform 105"/>
            <p:cNvSpPr>
              <a:spLocks noEditPoints="1"/>
            </p:cNvSpPr>
            <p:nvPr/>
          </p:nvSpPr>
          <p:spPr bwMode="auto">
            <a:xfrm>
              <a:off x="9521795" y="2596446"/>
              <a:ext cx="393224" cy="541883"/>
            </a:xfrm>
            <a:custGeom>
              <a:avLst/>
              <a:gdLst>
                <a:gd name="T0" fmla="*/ 520700 w 51"/>
                <a:gd name="T1" fmla="*/ 184513 h 70"/>
                <a:gd name="T2" fmla="*/ 520700 w 51"/>
                <a:gd name="T3" fmla="*/ 338274 h 70"/>
                <a:gd name="T4" fmla="*/ 449231 w 51"/>
                <a:gd name="T5" fmla="*/ 533037 h 70"/>
                <a:gd name="T6" fmla="*/ 296084 w 51"/>
                <a:gd name="T7" fmla="*/ 604792 h 70"/>
                <a:gd name="T8" fmla="*/ 296084 w 51"/>
                <a:gd name="T9" fmla="*/ 656046 h 70"/>
                <a:gd name="T10" fmla="*/ 428812 w 51"/>
                <a:gd name="T11" fmla="*/ 656046 h 70"/>
                <a:gd name="T12" fmla="*/ 428812 w 51"/>
                <a:gd name="T13" fmla="*/ 717550 h 70"/>
                <a:gd name="T14" fmla="*/ 102098 w 51"/>
                <a:gd name="T15" fmla="*/ 717550 h 70"/>
                <a:gd name="T16" fmla="*/ 102098 w 51"/>
                <a:gd name="T17" fmla="*/ 656046 h 70"/>
                <a:gd name="T18" fmla="*/ 224616 w 51"/>
                <a:gd name="T19" fmla="*/ 656046 h 70"/>
                <a:gd name="T20" fmla="*/ 224616 w 51"/>
                <a:gd name="T21" fmla="*/ 604792 h 70"/>
                <a:gd name="T22" fmla="*/ 71469 w 51"/>
                <a:gd name="T23" fmla="*/ 533037 h 70"/>
                <a:gd name="T24" fmla="*/ 0 w 51"/>
                <a:gd name="T25" fmla="*/ 338274 h 70"/>
                <a:gd name="T26" fmla="*/ 0 w 51"/>
                <a:gd name="T27" fmla="*/ 184513 h 70"/>
                <a:gd name="T28" fmla="*/ 61259 w 51"/>
                <a:gd name="T29" fmla="*/ 184513 h 70"/>
                <a:gd name="T30" fmla="*/ 61259 w 51"/>
                <a:gd name="T31" fmla="*/ 338274 h 70"/>
                <a:gd name="T32" fmla="*/ 122518 w 51"/>
                <a:gd name="T33" fmla="*/ 481784 h 70"/>
                <a:gd name="T34" fmla="*/ 265455 w 51"/>
                <a:gd name="T35" fmla="*/ 543288 h 70"/>
                <a:gd name="T36" fmla="*/ 398182 w 51"/>
                <a:gd name="T37" fmla="*/ 481784 h 70"/>
                <a:gd name="T38" fmla="*/ 459441 w 51"/>
                <a:gd name="T39" fmla="*/ 338274 h 70"/>
                <a:gd name="T40" fmla="*/ 459441 w 51"/>
                <a:gd name="T41" fmla="*/ 184513 h 70"/>
                <a:gd name="T42" fmla="*/ 520700 w 51"/>
                <a:gd name="T43" fmla="*/ 184513 h 70"/>
                <a:gd name="T44" fmla="*/ 275665 w 51"/>
                <a:gd name="T45" fmla="*/ 0 h 70"/>
                <a:gd name="T46" fmla="*/ 275665 w 51"/>
                <a:gd name="T47" fmla="*/ 82006 h 70"/>
                <a:gd name="T48" fmla="*/ 245035 w 51"/>
                <a:gd name="T49" fmla="*/ 82006 h 70"/>
                <a:gd name="T50" fmla="*/ 245035 w 51"/>
                <a:gd name="T51" fmla="*/ 0 h 70"/>
                <a:gd name="T52" fmla="*/ 204196 w 51"/>
                <a:gd name="T53" fmla="*/ 10251 h 70"/>
                <a:gd name="T54" fmla="*/ 204196 w 51"/>
                <a:gd name="T55" fmla="*/ 82006 h 70"/>
                <a:gd name="T56" fmla="*/ 163357 w 51"/>
                <a:gd name="T57" fmla="*/ 82006 h 70"/>
                <a:gd name="T58" fmla="*/ 163357 w 51"/>
                <a:gd name="T59" fmla="*/ 30752 h 70"/>
                <a:gd name="T60" fmla="*/ 112308 w 51"/>
                <a:gd name="T61" fmla="*/ 153761 h 70"/>
                <a:gd name="T62" fmla="*/ 112308 w 51"/>
                <a:gd name="T63" fmla="*/ 164011 h 70"/>
                <a:gd name="T64" fmla="*/ 153147 w 51"/>
                <a:gd name="T65" fmla="*/ 164011 h 70"/>
                <a:gd name="T66" fmla="*/ 153147 w 51"/>
                <a:gd name="T67" fmla="*/ 194764 h 70"/>
                <a:gd name="T68" fmla="*/ 112308 w 51"/>
                <a:gd name="T69" fmla="*/ 194764 h 70"/>
                <a:gd name="T70" fmla="*/ 112308 w 51"/>
                <a:gd name="T71" fmla="*/ 235766 h 70"/>
                <a:gd name="T72" fmla="*/ 153147 w 51"/>
                <a:gd name="T73" fmla="*/ 235766 h 70"/>
                <a:gd name="T74" fmla="*/ 153147 w 51"/>
                <a:gd name="T75" fmla="*/ 266519 h 70"/>
                <a:gd name="T76" fmla="*/ 112308 w 51"/>
                <a:gd name="T77" fmla="*/ 266519 h 70"/>
                <a:gd name="T78" fmla="*/ 112308 w 51"/>
                <a:gd name="T79" fmla="*/ 307521 h 70"/>
                <a:gd name="T80" fmla="*/ 153147 w 51"/>
                <a:gd name="T81" fmla="*/ 307521 h 70"/>
                <a:gd name="T82" fmla="*/ 153147 w 51"/>
                <a:gd name="T83" fmla="*/ 348524 h 70"/>
                <a:gd name="T84" fmla="*/ 112308 w 51"/>
                <a:gd name="T85" fmla="*/ 348524 h 70"/>
                <a:gd name="T86" fmla="*/ 265455 w 51"/>
                <a:gd name="T87" fmla="*/ 492034 h 70"/>
                <a:gd name="T88" fmla="*/ 265455 w 51"/>
                <a:gd name="T89" fmla="*/ 492034 h 70"/>
                <a:gd name="T90" fmla="*/ 408392 w 51"/>
                <a:gd name="T91" fmla="*/ 348524 h 70"/>
                <a:gd name="T92" fmla="*/ 367553 w 51"/>
                <a:gd name="T93" fmla="*/ 348524 h 70"/>
                <a:gd name="T94" fmla="*/ 367553 w 51"/>
                <a:gd name="T95" fmla="*/ 307521 h 70"/>
                <a:gd name="T96" fmla="*/ 408392 w 51"/>
                <a:gd name="T97" fmla="*/ 307521 h 70"/>
                <a:gd name="T98" fmla="*/ 408392 w 51"/>
                <a:gd name="T99" fmla="*/ 266519 h 70"/>
                <a:gd name="T100" fmla="*/ 367553 w 51"/>
                <a:gd name="T101" fmla="*/ 266519 h 70"/>
                <a:gd name="T102" fmla="*/ 367553 w 51"/>
                <a:gd name="T103" fmla="*/ 235766 h 70"/>
                <a:gd name="T104" fmla="*/ 408392 w 51"/>
                <a:gd name="T105" fmla="*/ 235766 h 70"/>
                <a:gd name="T106" fmla="*/ 408392 w 51"/>
                <a:gd name="T107" fmla="*/ 194764 h 70"/>
                <a:gd name="T108" fmla="*/ 367553 w 51"/>
                <a:gd name="T109" fmla="*/ 194764 h 70"/>
                <a:gd name="T110" fmla="*/ 367553 w 51"/>
                <a:gd name="T111" fmla="*/ 164011 h 70"/>
                <a:gd name="T112" fmla="*/ 408392 w 51"/>
                <a:gd name="T113" fmla="*/ 164011 h 70"/>
                <a:gd name="T114" fmla="*/ 408392 w 51"/>
                <a:gd name="T115" fmla="*/ 153761 h 70"/>
                <a:gd name="T116" fmla="*/ 357343 w 51"/>
                <a:gd name="T117" fmla="*/ 30752 h 70"/>
                <a:gd name="T118" fmla="*/ 357343 w 51"/>
                <a:gd name="T119" fmla="*/ 82006 h 70"/>
                <a:gd name="T120" fmla="*/ 316504 w 51"/>
                <a:gd name="T121" fmla="*/ 82006 h 70"/>
                <a:gd name="T122" fmla="*/ 316504 w 51"/>
                <a:gd name="T123" fmla="*/ 10251 h 70"/>
                <a:gd name="T124" fmla="*/ 275665 w 51"/>
                <a:gd name="T125" fmla="*/ 0 h 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 h="70">
                  <a:moveTo>
                    <a:pt x="51" y="18"/>
                  </a:moveTo>
                  <a:cubicBezTo>
                    <a:pt x="51" y="33"/>
                    <a:pt x="51" y="33"/>
                    <a:pt x="51" y="33"/>
                  </a:cubicBezTo>
                  <a:cubicBezTo>
                    <a:pt x="51" y="40"/>
                    <a:pt x="48" y="47"/>
                    <a:pt x="44" y="52"/>
                  </a:cubicBezTo>
                  <a:cubicBezTo>
                    <a:pt x="40" y="55"/>
                    <a:pt x="34" y="58"/>
                    <a:pt x="29" y="59"/>
                  </a:cubicBezTo>
                  <a:cubicBezTo>
                    <a:pt x="29" y="64"/>
                    <a:pt x="29" y="64"/>
                    <a:pt x="29" y="64"/>
                  </a:cubicBezTo>
                  <a:cubicBezTo>
                    <a:pt x="42" y="64"/>
                    <a:pt x="42" y="64"/>
                    <a:pt x="42" y="64"/>
                  </a:cubicBezTo>
                  <a:cubicBezTo>
                    <a:pt x="42" y="70"/>
                    <a:pt x="42" y="70"/>
                    <a:pt x="42" y="70"/>
                  </a:cubicBezTo>
                  <a:cubicBezTo>
                    <a:pt x="10" y="70"/>
                    <a:pt x="10" y="70"/>
                    <a:pt x="10" y="70"/>
                  </a:cubicBezTo>
                  <a:cubicBezTo>
                    <a:pt x="10" y="64"/>
                    <a:pt x="10" y="64"/>
                    <a:pt x="10" y="64"/>
                  </a:cubicBezTo>
                  <a:cubicBezTo>
                    <a:pt x="22" y="64"/>
                    <a:pt x="22" y="64"/>
                    <a:pt x="22" y="64"/>
                  </a:cubicBezTo>
                  <a:cubicBezTo>
                    <a:pt x="22" y="59"/>
                    <a:pt x="22" y="59"/>
                    <a:pt x="22" y="59"/>
                  </a:cubicBezTo>
                  <a:cubicBezTo>
                    <a:pt x="16" y="58"/>
                    <a:pt x="11" y="55"/>
                    <a:pt x="7" y="52"/>
                  </a:cubicBezTo>
                  <a:cubicBezTo>
                    <a:pt x="3" y="47"/>
                    <a:pt x="0" y="40"/>
                    <a:pt x="0" y="33"/>
                  </a:cubicBezTo>
                  <a:cubicBezTo>
                    <a:pt x="0" y="18"/>
                    <a:pt x="0" y="18"/>
                    <a:pt x="0" y="18"/>
                  </a:cubicBezTo>
                  <a:cubicBezTo>
                    <a:pt x="6" y="18"/>
                    <a:pt x="6" y="18"/>
                    <a:pt x="6" y="18"/>
                  </a:cubicBezTo>
                  <a:cubicBezTo>
                    <a:pt x="6" y="33"/>
                    <a:pt x="6" y="33"/>
                    <a:pt x="6" y="33"/>
                  </a:cubicBezTo>
                  <a:cubicBezTo>
                    <a:pt x="6" y="39"/>
                    <a:pt x="8" y="43"/>
                    <a:pt x="12" y="47"/>
                  </a:cubicBezTo>
                  <a:cubicBezTo>
                    <a:pt x="15" y="50"/>
                    <a:pt x="20" y="53"/>
                    <a:pt x="26" y="53"/>
                  </a:cubicBezTo>
                  <a:cubicBezTo>
                    <a:pt x="31" y="53"/>
                    <a:pt x="36" y="50"/>
                    <a:pt x="39" y="47"/>
                  </a:cubicBezTo>
                  <a:cubicBezTo>
                    <a:pt x="43" y="43"/>
                    <a:pt x="45" y="39"/>
                    <a:pt x="45" y="33"/>
                  </a:cubicBezTo>
                  <a:cubicBezTo>
                    <a:pt x="45" y="18"/>
                    <a:pt x="45" y="18"/>
                    <a:pt x="45" y="18"/>
                  </a:cubicBezTo>
                  <a:cubicBezTo>
                    <a:pt x="51" y="18"/>
                    <a:pt x="51" y="18"/>
                    <a:pt x="51" y="18"/>
                  </a:cubicBezTo>
                  <a:close/>
                  <a:moveTo>
                    <a:pt x="27" y="0"/>
                  </a:moveTo>
                  <a:cubicBezTo>
                    <a:pt x="27" y="8"/>
                    <a:pt x="27" y="8"/>
                    <a:pt x="27" y="8"/>
                  </a:cubicBezTo>
                  <a:cubicBezTo>
                    <a:pt x="24" y="8"/>
                    <a:pt x="24" y="8"/>
                    <a:pt x="24" y="8"/>
                  </a:cubicBezTo>
                  <a:cubicBezTo>
                    <a:pt x="24" y="0"/>
                    <a:pt x="24" y="0"/>
                    <a:pt x="24" y="0"/>
                  </a:cubicBezTo>
                  <a:cubicBezTo>
                    <a:pt x="22" y="0"/>
                    <a:pt x="21" y="1"/>
                    <a:pt x="20" y="1"/>
                  </a:cubicBezTo>
                  <a:cubicBezTo>
                    <a:pt x="20" y="8"/>
                    <a:pt x="20" y="8"/>
                    <a:pt x="20" y="8"/>
                  </a:cubicBezTo>
                  <a:cubicBezTo>
                    <a:pt x="16" y="8"/>
                    <a:pt x="16" y="8"/>
                    <a:pt x="16" y="8"/>
                  </a:cubicBezTo>
                  <a:cubicBezTo>
                    <a:pt x="16" y="3"/>
                    <a:pt x="16" y="3"/>
                    <a:pt x="16" y="3"/>
                  </a:cubicBezTo>
                  <a:cubicBezTo>
                    <a:pt x="13" y="6"/>
                    <a:pt x="11" y="10"/>
                    <a:pt x="11" y="15"/>
                  </a:cubicBezTo>
                  <a:cubicBezTo>
                    <a:pt x="11" y="16"/>
                    <a:pt x="11" y="16"/>
                    <a:pt x="11" y="16"/>
                  </a:cubicBezTo>
                  <a:cubicBezTo>
                    <a:pt x="15" y="16"/>
                    <a:pt x="15" y="16"/>
                    <a:pt x="15" y="16"/>
                  </a:cubicBezTo>
                  <a:cubicBezTo>
                    <a:pt x="15" y="19"/>
                    <a:pt x="15" y="19"/>
                    <a:pt x="15" y="19"/>
                  </a:cubicBezTo>
                  <a:cubicBezTo>
                    <a:pt x="11" y="19"/>
                    <a:pt x="11" y="19"/>
                    <a:pt x="11" y="19"/>
                  </a:cubicBezTo>
                  <a:cubicBezTo>
                    <a:pt x="11" y="23"/>
                    <a:pt x="11" y="23"/>
                    <a:pt x="11" y="23"/>
                  </a:cubicBezTo>
                  <a:cubicBezTo>
                    <a:pt x="15" y="23"/>
                    <a:pt x="15" y="23"/>
                    <a:pt x="15" y="23"/>
                  </a:cubicBezTo>
                  <a:cubicBezTo>
                    <a:pt x="15" y="26"/>
                    <a:pt x="15" y="26"/>
                    <a:pt x="15" y="26"/>
                  </a:cubicBezTo>
                  <a:cubicBezTo>
                    <a:pt x="11" y="26"/>
                    <a:pt x="11" y="26"/>
                    <a:pt x="11" y="26"/>
                  </a:cubicBezTo>
                  <a:cubicBezTo>
                    <a:pt x="11" y="30"/>
                    <a:pt x="11" y="30"/>
                    <a:pt x="11" y="30"/>
                  </a:cubicBezTo>
                  <a:cubicBezTo>
                    <a:pt x="15" y="30"/>
                    <a:pt x="15" y="30"/>
                    <a:pt x="15" y="30"/>
                  </a:cubicBezTo>
                  <a:cubicBezTo>
                    <a:pt x="15" y="34"/>
                    <a:pt x="15" y="34"/>
                    <a:pt x="15" y="34"/>
                  </a:cubicBezTo>
                  <a:cubicBezTo>
                    <a:pt x="11" y="34"/>
                    <a:pt x="11" y="34"/>
                    <a:pt x="11" y="34"/>
                  </a:cubicBezTo>
                  <a:cubicBezTo>
                    <a:pt x="11" y="42"/>
                    <a:pt x="18" y="48"/>
                    <a:pt x="26" y="48"/>
                  </a:cubicBezTo>
                  <a:cubicBezTo>
                    <a:pt x="26" y="48"/>
                    <a:pt x="26" y="48"/>
                    <a:pt x="26" y="48"/>
                  </a:cubicBezTo>
                  <a:cubicBezTo>
                    <a:pt x="33" y="48"/>
                    <a:pt x="40" y="42"/>
                    <a:pt x="40" y="34"/>
                  </a:cubicBezTo>
                  <a:cubicBezTo>
                    <a:pt x="36" y="34"/>
                    <a:pt x="36" y="34"/>
                    <a:pt x="36" y="34"/>
                  </a:cubicBezTo>
                  <a:cubicBezTo>
                    <a:pt x="36" y="30"/>
                    <a:pt x="36" y="30"/>
                    <a:pt x="36" y="30"/>
                  </a:cubicBezTo>
                  <a:cubicBezTo>
                    <a:pt x="40" y="30"/>
                    <a:pt x="40" y="30"/>
                    <a:pt x="40" y="30"/>
                  </a:cubicBezTo>
                  <a:cubicBezTo>
                    <a:pt x="40" y="26"/>
                    <a:pt x="40" y="26"/>
                    <a:pt x="40" y="26"/>
                  </a:cubicBezTo>
                  <a:cubicBezTo>
                    <a:pt x="36" y="26"/>
                    <a:pt x="36" y="26"/>
                    <a:pt x="36" y="26"/>
                  </a:cubicBezTo>
                  <a:cubicBezTo>
                    <a:pt x="36" y="23"/>
                    <a:pt x="36" y="23"/>
                    <a:pt x="36" y="23"/>
                  </a:cubicBezTo>
                  <a:cubicBezTo>
                    <a:pt x="40" y="23"/>
                    <a:pt x="40" y="23"/>
                    <a:pt x="40" y="23"/>
                  </a:cubicBezTo>
                  <a:cubicBezTo>
                    <a:pt x="40" y="19"/>
                    <a:pt x="40" y="19"/>
                    <a:pt x="40" y="19"/>
                  </a:cubicBezTo>
                  <a:cubicBezTo>
                    <a:pt x="36" y="19"/>
                    <a:pt x="36" y="19"/>
                    <a:pt x="36" y="19"/>
                  </a:cubicBezTo>
                  <a:cubicBezTo>
                    <a:pt x="36" y="16"/>
                    <a:pt x="36" y="16"/>
                    <a:pt x="36" y="16"/>
                  </a:cubicBezTo>
                  <a:cubicBezTo>
                    <a:pt x="40" y="16"/>
                    <a:pt x="40" y="16"/>
                    <a:pt x="40" y="16"/>
                  </a:cubicBezTo>
                  <a:cubicBezTo>
                    <a:pt x="40" y="15"/>
                    <a:pt x="40" y="15"/>
                    <a:pt x="40" y="15"/>
                  </a:cubicBezTo>
                  <a:cubicBezTo>
                    <a:pt x="40" y="10"/>
                    <a:pt x="38" y="6"/>
                    <a:pt x="35" y="3"/>
                  </a:cubicBezTo>
                  <a:cubicBezTo>
                    <a:pt x="35" y="8"/>
                    <a:pt x="35" y="8"/>
                    <a:pt x="35" y="8"/>
                  </a:cubicBezTo>
                  <a:cubicBezTo>
                    <a:pt x="31" y="8"/>
                    <a:pt x="31" y="8"/>
                    <a:pt x="31" y="8"/>
                  </a:cubicBezTo>
                  <a:cubicBezTo>
                    <a:pt x="31" y="1"/>
                    <a:pt x="31" y="1"/>
                    <a:pt x="31" y="1"/>
                  </a:cubicBezTo>
                  <a:cubicBezTo>
                    <a:pt x="30" y="1"/>
                    <a:pt x="29" y="0"/>
                    <a:pt x="27" y="0"/>
                  </a:cubicBezTo>
                  <a:close/>
                </a:path>
              </a:pathLst>
            </a:custGeom>
            <a:solidFill>
              <a:schemeClr val="bg1"/>
            </a:solidFill>
            <a:ln>
              <a:noFill/>
            </a:ln>
          </p:spPr>
          <p:txBody>
            <a:bodyPr/>
            <a:lstStyle/>
            <a:p>
              <a:endParaRPr lang="zh-CN" altLang="en-US"/>
            </a:p>
          </p:txBody>
        </p:sp>
      </p:grpSp>
      <p:sp>
        <p:nvSpPr>
          <p:cNvPr id="44" name="TextBox 54"/>
          <p:cNvSpPr txBox="1"/>
          <p:nvPr/>
        </p:nvSpPr>
        <p:spPr>
          <a:xfrm>
            <a:off x="502920" y="4351020"/>
            <a:ext cx="2630170" cy="1938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600" b="1"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构建服务全民终身学习的教育体系</a:t>
            </a:r>
            <a:r>
              <a:rPr lang="zh-CN" altLang="en-US"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，构建公平公正、共建共享的包容性发展新机制，使发展成果更多更公平惠及全体人民。</a:t>
            </a:r>
          </a:p>
        </p:txBody>
      </p:sp>
      <p:sp>
        <p:nvSpPr>
          <p:cNvPr id="45" name="文本框 44"/>
          <p:cNvSpPr txBox="1"/>
          <p:nvPr/>
        </p:nvSpPr>
        <p:spPr>
          <a:xfrm>
            <a:off x="1063158" y="3585678"/>
            <a:ext cx="1261885"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rPr>
              <a:t>建体系</a:t>
            </a:r>
          </a:p>
        </p:txBody>
      </p:sp>
      <p:sp>
        <p:nvSpPr>
          <p:cNvPr id="47" name="TextBox 54"/>
          <p:cNvSpPr txBox="1"/>
          <p:nvPr/>
        </p:nvSpPr>
        <p:spPr>
          <a:xfrm>
            <a:off x="3609975" y="4351020"/>
            <a:ext cx="2825115" cy="19380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altLang="zh-CN"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a:t>
            </a:r>
            <a:r>
              <a:rPr lang="zh-CN" altLang="en-US"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中共中央关于制定国民经济和社会发展第十四个五年规划和二〇三五年远景目标的建议</a:t>
            </a:r>
            <a:r>
              <a:rPr lang="en-US" altLang="zh-CN"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a:t>
            </a:r>
            <a:r>
              <a:rPr lang="zh-CN" altLang="en-US"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明确提出</a:t>
            </a:r>
            <a:r>
              <a:rPr lang="zh-CN" altLang="en-US" sz="1600" b="1"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“建设高质量教育体系”</a:t>
            </a:r>
            <a:r>
              <a:rPr lang="zh-CN" altLang="en-US"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奋斗目标。</a:t>
            </a:r>
          </a:p>
        </p:txBody>
      </p:sp>
      <p:sp>
        <p:nvSpPr>
          <p:cNvPr id="48" name="文本框 47"/>
          <p:cNvSpPr txBox="1"/>
          <p:nvPr/>
        </p:nvSpPr>
        <p:spPr>
          <a:xfrm>
            <a:off x="4205753" y="3585939"/>
            <a:ext cx="1261885"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rPr>
              <a:t>高质量</a:t>
            </a:r>
          </a:p>
        </p:txBody>
      </p:sp>
      <p:sp>
        <p:nvSpPr>
          <p:cNvPr id="50" name="TextBox 54"/>
          <p:cNvSpPr txBox="1"/>
          <p:nvPr/>
        </p:nvSpPr>
        <p:spPr>
          <a:xfrm>
            <a:off x="6789420" y="4351020"/>
            <a:ext cx="2397760"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600" b="1"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关乎人民幸福美好生活，</a:t>
            </a:r>
            <a:r>
              <a:rPr lang="zh-CN" altLang="en-US" sz="1600" dirty="0">
                <a:solidFill>
                  <a:schemeClr val="tx1">
                    <a:lumMod val="95000"/>
                    <a:lumOff val="5000"/>
                  </a:schemeClr>
                </a:solidFill>
                <a:ea typeface="微软雅黑" panose="020B0503020204020204" pitchFamily="34" charset="-122"/>
                <a:cs typeface="方正兰亭细黑_GBK_M" pitchFamily="2" charset="2"/>
                <a:sym typeface="Arial" panose="020B0604020202020204" pitchFamily="34" charset="0"/>
              </a:rPr>
              <a:t>是民生和民心工程。</a:t>
            </a:r>
          </a:p>
        </p:txBody>
      </p:sp>
      <p:sp>
        <p:nvSpPr>
          <p:cNvPr id="51" name="文本框 50"/>
          <p:cNvSpPr txBox="1"/>
          <p:nvPr/>
        </p:nvSpPr>
        <p:spPr>
          <a:xfrm>
            <a:off x="6435090" y="3587115"/>
            <a:ext cx="289369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rPr>
              <a:t>民生与民心工程</a:t>
            </a:r>
          </a:p>
        </p:txBody>
      </p:sp>
      <p:sp>
        <p:nvSpPr>
          <p:cNvPr id="5" name="矩形 4"/>
          <p:cNvSpPr/>
          <p:nvPr/>
        </p:nvSpPr>
        <p:spPr>
          <a:xfrm>
            <a:off x="0" y="81280"/>
            <a:ext cx="3408045" cy="1231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2732" y="303540"/>
            <a:ext cx="2381934" cy="523220"/>
          </a:xfrm>
          <a:prstGeom prst="rect">
            <a:avLst/>
          </a:prstGeom>
        </p:spPr>
        <p:txBody>
          <a:bodyPr wrap="square">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新时代要求</a:t>
            </a:r>
          </a:p>
        </p:txBody>
      </p:sp>
      <p:sp>
        <p:nvSpPr>
          <p:cNvPr id="8" name="矩形 7"/>
          <p:cNvSpPr/>
          <p:nvPr/>
        </p:nvSpPr>
        <p:spPr>
          <a:xfrm>
            <a:off x="626974" y="826775"/>
            <a:ext cx="2381934" cy="260350"/>
          </a:xfrm>
          <a:prstGeom prst="rect">
            <a:avLst/>
          </a:prstGeom>
          <a:noFill/>
        </p:spPr>
        <p:txBody>
          <a:bodyPr wrap="square">
            <a:spAutoFit/>
          </a:bodyPr>
          <a:lstStyle/>
          <a:p>
            <a:pPr algn="ctr"/>
            <a:r>
              <a:rPr lang="en-US" altLang="zh-CN" sz="1100" dirty="0">
                <a:solidFill>
                  <a:schemeClr val="bg1"/>
                </a:solidFill>
                <a:latin typeface="Arial" panose="020B0604020202020204" pitchFamily="34" charset="0"/>
                <a:cs typeface="Arial" panose="020B0604020202020204" pitchFamily="34" charset="0"/>
              </a:rPr>
              <a:t>New Era Requirements</a:t>
            </a:r>
            <a:endParaRPr lang="zh-CN" altLang="en-US" sz="1100" dirty="0">
              <a:solidFill>
                <a:schemeClr val="bg1"/>
              </a:solidFill>
              <a:latin typeface="Arial" panose="020B0604020202020204" pitchFamily="34" charset="0"/>
              <a:cs typeface="Arial" panose="020B0604020202020204" pitchFamily="34" charset="0"/>
            </a:endParaRPr>
          </a:p>
        </p:txBody>
      </p:sp>
      <p:sp>
        <p:nvSpPr>
          <p:cNvPr id="22" name="Text Placeholder 3"/>
          <p:cNvSpPr txBox="1"/>
          <p:nvPr/>
        </p:nvSpPr>
        <p:spPr>
          <a:xfrm>
            <a:off x="10039739" y="2118821"/>
            <a:ext cx="1107996" cy="1107996"/>
          </a:xfrm>
          <a:prstGeom prst="ellipse">
            <a:avLst/>
          </a:prstGeom>
          <a:solidFill>
            <a:srgbClr val="30B9CB"/>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24" name="TextBox 54"/>
          <p:cNvSpPr txBox="1"/>
          <p:nvPr/>
        </p:nvSpPr>
        <p:spPr>
          <a:xfrm>
            <a:off x="9529445" y="4351020"/>
            <a:ext cx="2546985" cy="1501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ts val="2200"/>
              </a:lnSpc>
            </a:pPr>
            <a:r>
              <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cs typeface="方正兰亭细黑_GBK_M" pitchFamily="2" charset="2"/>
                <a:sym typeface="Arial" panose="020B0604020202020204" pitchFamily="34" charset="0"/>
              </a:rPr>
              <a:t>全龄友好包容社会营建工程工作</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cs typeface="方正兰亭细黑_GBK_M" pitchFamily="2" charset="2"/>
                <a:sym typeface="Arial" panose="020B0604020202020204" pitchFamily="34" charset="0"/>
              </a:rPr>
              <a:t>，社区教育作为其中不可或缺的一个版块，尤其是儿童教育与老年教育。</a:t>
            </a:r>
          </a:p>
        </p:txBody>
      </p:sp>
      <p:sp>
        <p:nvSpPr>
          <p:cNvPr id="25" name="文本框 24"/>
          <p:cNvSpPr txBox="1"/>
          <p:nvPr/>
        </p:nvSpPr>
        <p:spPr>
          <a:xfrm>
            <a:off x="9867713" y="3585678"/>
            <a:ext cx="1620957"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rPr>
              <a:t>全龄友好</a:t>
            </a:r>
          </a:p>
        </p:txBody>
      </p:sp>
      <p:sp>
        <p:nvSpPr>
          <p:cNvPr id="9" name="十字箭头标注 8"/>
          <p:cNvSpPr/>
          <p:nvPr/>
        </p:nvSpPr>
        <p:spPr>
          <a:xfrm>
            <a:off x="10320187" y="2248044"/>
            <a:ext cx="547381" cy="505253"/>
          </a:xfrm>
          <a:prstGeom prst="quad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棱台 9"/>
          <p:cNvSpPr/>
          <p:nvPr/>
        </p:nvSpPr>
        <p:spPr>
          <a:xfrm>
            <a:off x="10507910" y="2863915"/>
            <a:ext cx="171652" cy="166319"/>
          </a:xfrm>
          <a:prstGeom prst="bevel">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820160" y="447040"/>
            <a:ext cx="7216435" cy="646331"/>
          </a:xfrm>
          <a:prstGeom prst="rect">
            <a:avLst/>
          </a:prstGeom>
          <a:noFill/>
        </p:spPr>
        <p:txBody>
          <a:bodyPr wrap="square" rtlCol="0">
            <a:spAutoFit/>
          </a:bodyPr>
          <a:lstStyle/>
          <a:p>
            <a:r>
              <a:rPr lang="zh-CN" altLang="en-US" sz="3600" b="1" dirty="0">
                <a:latin typeface="方正粗黑宋简体" panose="02000000000000000000" charset="-122"/>
                <a:ea typeface="方正粗黑宋简体" panose="02000000000000000000" charset="-122"/>
              </a:rPr>
              <a:t>三、</a:t>
            </a:r>
            <a:r>
              <a:rPr lang="zh-CN" altLang="en-US" sz="3600" b="1" dirty="0">
                <a:latin typeface="方正粗黑宋简体" panose="02000000000000000000" charset="-122"/>
                <a:ea typeface="方正粗黑宋简体" panose="02000000000000000000" charset="-122"/>
                <a:sym typeface="+mn-ea"/>
              </a:rPr>
              <a:t>共同体社区教育发展共识</a:t>
            </a:r>
            <a:endParaRPr lang="zh-CN" altLang="en-US" sz="3600" b="1" dirty="0">
              <a:latin typeface="方正粗黑宋简体" panose="02000000000000000000" charset="-122"/>
              <a:ea typeface="方正粗黑宋简体" panose="02000000000000000000"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52095" y="1837055"/>
            <a:ext cx="7449820" cy="714375"/>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79705" y="909320"/>
            <a:ext cx="8612505" cy="4937460"/>
            <a:chOff x="176729" y="1123633"/>
            <a:chExt cx="8612505" cy="4299965"/>
          </a:xfrm>
        </p:grpSpPr>
        <p:sp>
          <p:nvSpPr>
            <p:cNvPr id="10" name="矩形 9"/>
            <p:cNvSpPr/>
            <p:nvPr/>
          </p:nvSpPr>
          <p:spPr>
            <a:xfrm>
              <a:off x="176729" y="1123633"/>
              <a:ext cx="7522845" cy="615503"/>
            </a:xfrm>
            <a:prstGeom prst="rect">
              <a:avLst/>
            </a:prstGeom>
          </p:spPr>
          <p:txBody>
            <a:bodyPr wrap="square">
              <a:spAutoFit/>
            </a:bodyPr>
            <a:lstStyle/>
            <a:p>
              <a:pPr algn="ct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rPr>
                <a:t>建高质量</a:t>
              </a: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sym typeface="+mn-ea"/>
                </a:rPr>
                <a:t>社区教育</a:t>
              </a: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rPr>
                <a:t>体系</a:t>
              </a:r>
            </a:p>
          </p:txBody>
        </p:sp>
        <p:sp>
          <p:nvSpPr>
            <p:cNvPr id="13" name="矩形 12"/>
            <p:cNvSpPr/>
            <p:nvPr/>
          </p:nvSpPr>
          <p:spPr>
            <a:xfrm>
              <a:off x="249119" y="2838264"/>
              <a:ext cx="8540115" cy="2585334"/>
            </a:xfrm>
            <a:prstGeom prst="rect">
              <a:avLst/>
            </a:prstGeom>
          </p:spPr>
          <p:txBody>
            <a:bodyPr wrap="square">
              <a:spAutoFit/>
            </a:bodyPr>
            <a:lstStyle/>
            <a:p>
              <a:pPr>
                <a:lnSpc>
                  <a:spcPct val="130000"/>
                </a:lnSpc>
              </a:pPr>
              <a:r>
                <a:rPr lang="zh-CN" altLang="en-US" sz="2400" b="1" dirty="0">
                  <a:latin typeface="微软雅黑" panose="020B0503020204020204" pitchFamily="34" charset="-122"/>
                  <a:ea typeface="微软雅黑" panose="020B0503020204020204" pitchFamily="34" charset="-122"/>
                </a:rPr>
                <a:t>（一）完善体制机制，增强社区教育的</a:t>
              </a:r>
              <a:r>
                <a:rPr lang="zh-CN" altLang="en-US" sz="2400" b="1" dirty="0">
                  <a:solidFill>
                    <a:srgbClr val="30B9CB"/>
                  </a:solidFill>
                  <a:latin typeface="微软雅黑" panose="020B0503020204020204" pitchFamily="34" charset="-122"/>
                  <a:ea typeface="微软雅黑" panose="020B0503020204020204" pitchFamily="34" charset="-122"/>
                </a:rPr>
                <a:t>保障力</a:t>
              </a:r>
              <a:r>
                <a:rPr lang="zh-CN" altLang="en-US" sz="2400" b="1" dirty="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a:p>
              <a:pPr>
                <a:lnSpc>
                  <a:spcPct val="130000"/>
                </a:lnSpc>
              </a:pPr>
              <a:r>
                <a:rPr lang="zh-CN" altLang="en-US" sz="2400" b="1" dirty="0">
                  <a:latin typeface="微软雅黑" panose="020B0503020204020204" pitchFamily="34" charset="-122"/>
                  <a:ea typeface="微软雅黑" panose="020B0503020204020204" pitchFamily="34" charset="-122"/>
                </a:rPr>
                <a:t>（二）加强阵地建设，增强社区教育的</a:t>
              </a:r>
              <a:r>
                <a:rPr lang="zh-CN" altLang="en-US" sz="2400" b="1" dirty="0">
                  <a:solidFill>
                    <a:srgbClr val="30B9CB"/>
                  </a:solidFill>
                  <a:latin typeface="微软雅黑" panose="020B0503020204020204" pitchFamily="34" charset="-122"/>
                  <a:ea typeface="微软雅黑" panose="020B0503020204020204" pitchFamily="34" charset="-122"/>
                </a:rPr>
                <a:t>便捷力</a:t>
              </a:r>
              <a:r>
                <a:rPr lang="zh-CN" altLang="en-US" sz="2400" b="1" dirty="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a:p>
              <a:pPr>
                <a:lnSpc>
                  <a:spcPct val="130000"/>
                </a:lnSpc>
              </a:pPr>
              <a:r>
                <a:rPr lang="zh-CN" altLang="en-US" sz="2400" b="1" dirty="0">
                  <a:latin typeface="微软雅黑" panose="020B0503020204020204" pitchFamily="34" charset="-122"/>
                  <a:ea typeface="微软雅黑" panose="020B0503020204020204" pitchFamily="34" charset="-122"/>
                </a:rPr>
                <a:t>（三）分类建立与培训各类队伍，提高社区教育的</a:t>
              </a:r>
              <a:r>
                <a:rPr lang="zh-CN" altLang="en-US" sz="2400" b="1" dirty="0">
                  <a:solidFill>
                    <a:srgbClr val="30B9CB"/>
                  </a:solidFill>
                  <a:latin typeface="微软雅黑" panose="020B0503020204020204" pitchFamily="34" charset="-122"/>
                  <a:ea typeface="微软雅黑" panose="020B0503020204020204" pitchFamily="34" charset="-122"/>
                </a:rPr>
                <a:t>服务力</a:t>
              </a:r>
              <a:r>
                <a:rPr lang="zh-CN" altLang="en-US" sz="2400" b="1" dirty="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a:p>
              <a:pPr>
                <a:lnSpc>
                  <a:spcPct val="130000"/>
                </a:lnSpc>
              </a:pPr>
              <a:r>
                <a:rPr lang="zh-CN" altLang="en-US" sz="2400" b="1" dirty="0">
                  <a:latin typeface="微软雅黑" panose="020B0503020204020204" pitchFamily="34" charset="-122"/>
                  <a:ea typeface="微软雅黑" panose="020B0503020204020204" pitchFamily="34" charset="-122"/>
                </a:rPr>
                <a:t>（四）丰富课程与活动内容，增强社区教育</a:t>
              </a:r>
              <a:r>
                <a:rPr lang="zh-CN" altLang="en-US" sz="2400" b="1" dirty="0">
                  <a:solidFill>
                    <a:srgbClr val="30B9CB"/>
                  </a:solidFill>
                  <a:latin typeface="微软雅黑" panose="020B0503020204020204" pitchFamily="34" charset="-122"/>
                  <a:ea typeface="微软雅黑" panose="020B0503020204020204" pitchFamily="34" charset="-122"/>
                </a:rPr>
                <a:t>吸引力</a:t>
              </a:r>
              <a:r>
                <a:rPr lang="zh-CN" altLang="en-US" sz="2400" b="1" dirty="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a:p>
              <a:pPr>
                <a:lnSpc>
                  <a:spcPct val="130000"/>
                </a:lnSpc>
              </a:pPr>
              <a:r>
                <a:rPr lang="zh-CN" altLang="en-US" sz="2400" b="1" dirty="0">
                  <a:latin typeface="微软雅黑" panose="020B0503020204020204" pitchFamily="34" charset="-122"/>
                  <a:ea typeface="微软雅黑" panose="020B0503020204020204" pitchFamily="34" charset="-122"/>
                </a:rPr>
                <a:t>（五）进一步培育品牌，增强社区教育的</a:t>
              </a:r>
              <a:r>
                <a:rPr lang="zh-CN" altLang="en-US" sz="2400" b="1" dirty="0">
                  <a:solidFill>
                    <a:srgbClr val="30B9CB"/>
                  </a:solidFill>
                  <a:latin typeface="微软雅黑" panose="020B0503020204020204" pitchFamily="34" charset="-122"/>
                  <a:ea typeface="微软雅黑" panose="020B0503020204020204" pitchFamily="34" charset="-122"/>
                </a:rPr>
                <a:t>影响力</a:t>
              </a:r>
              <a:r>
                <a:rPr lang="zh-CN" altLang="en-US" sz="2400" b="1" dirty="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a:p>
              <a:pPr>
                <a:lnSpc>
                  <a:spcPct val="130000"/>
                </a:lnSpc>
              </a:pPr>
              <a:r>
                <a:rPr lang="zh-CN" altLang="en-US" sz="2400" b="1" dirty="0">
                  <a:latin typeface="微软雅黑" panose="020B0503020204020204" pitchFamily="34" charset="-122"/>
                  <a:ea typeface="微软雅黑" panose="020B0503020204020204" pitchFamily="34" charset="-122"/>
                </a:rPr>
                <a:t>（六）探索社区教育的评价体系，增强社区教育的</a:t>
              </a:r>
              <a:r>
                <a:rPr lang="zh-CN" altLang="en-US" sz="2400" b="1" dirty="0">
                  <a:solidFill>
                    <a:srgbClr val="30B9CB"/>
                  </a:solidFill>
                  <a:latin typeface="微软雅黑" panose="020B0503020204020204" pitchFamily="34" charset="-122"/>
                  <a:ea typeface="微软雅黑" panose="020B0503020204020204" pitchFamily="34" charset="-122"/>
                </a:rPr>
                <a:t>内动力</a:t>
              </a:r>
              <a:r>
                <a:rPr lang="zh-CN" altLang="en-US" sz="2400" b="1" dirty="0">
                  <a:latin typeface="微软雅黑" panose="020B0503020204020204" pitchFamily="34" charset="-122"/>
                  <a:ea typeface="微软雅黑" panose="020B0503020204020204" pitchFamily="34" charset="-122"/>
                </a:rPr>
                <a:t>。</a:t>
              </a:r>
            </a:p>
          </p:txBody>
        </p:sp>
      </p:grpSp>
      <p:sp>
        <p:nvSpPr>
          <p:cNvPr id="17" name="矩形 16"/>
          <p:cNvSpPr/>
          <p:nvPr/>
        </p:nvSpPr>
        <p:spPr>
          <a:xfrm>
            <a:off x="10280018" y="0"/>
            <a:ext cx="1911982" cy="5134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855716" y="1146138"/>
            <a:ext cx="1911982" cy="5134012"/>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6951125" y="950739"/>
            <a:ext cx="6087361" cy="4394392"/>
            <a:chOff x="7336472" y="-14429"/>
            <a:chExt cx="6087361" cy="4394392"/>
          </a:xfrm>
        </p:grpSpPr>
        <p:sp>
          <p:nvSpPr>
            <p:cNvPr id="14" name="等腰三角形 13"/>
            <p:cNvSpPr/>
            <p:nvPr/>
          </p:nvSpPr>
          <p:spPr>
            <a:xfrm flipV="1">
              <a:off x="8372475" y="-14428"/>
              <a:ext cx="4606924" cy="397148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8722360" y="717550"/>
              <a:ext cx="563498" cy="485774"/>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a:off x="7736522" y="155026"/>
              <a:ext cx="635953" cy="548235"/>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8460422" y="568324"/>
              <a:ext cx="313053" cy="269873"/>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flipV="1">
              <a:off x="9422447" y="1511299"/>
              <a:ext cx="313053" cy="269873"/>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flipV="1">
              <a:off x="7377425" y="1045528"/>
              <a:ext cx="1123636" cy="968651"/>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flipV="1">
              <a:off x="7336472" y="1376361"/>
              <a:ext cx="550228" cy="474334"/>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flipV="1">
              <a:off x="10519411" y="4110090"/>
              <a:ext cx="313053" cy="26987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flipV="1">
              <a:off x="12300197" y="-14429"/>
              <a:ext cx="1123636" cy="968651"/>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rot="16200000">
            <a:off x="-846486" y="1553509"/>
            <a:ext cx="6087361" cy="4394393"/>
            <a:chOff x="7336472" y="-14429"/>
            <a:chExt cx="6087361" cy="4394393"/>
          </a:xfrm>
        </p:grpSpPr>
        <p:sp>
          <p:nvSpPr>
            <p:cNvPr id="20" name="等腰三角形 19"/>
            <p:cNvSpPr/>
            <p:nvPr/>
          </p:nvSpPr>
          <p:spPr>
            <a:xfrm flipV="1">
              <a:off x="8372476" y="-14429"/>
              <a:ext cx="4606924" cy="397148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8722360" y="717550"/>
              <a:ext cx="563498" cy="485774"/>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7736522" y="155026"/>
              <a:ext cx="635953" cy="548235"/>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flipV="1">
              <a:off x="8460422" y="568324"/>
              <a:ext cx="313053" cy="269873"/>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flipV="1">
              <a:off x="9422447" y="1511299"/>
              <a:ext cx="313053" cy="269873"/>
            </a:xfrm>
            <a:prstGeom prst="triangle">
              <a:avLst/>
            </a:prstGeom>
            <a:solidFill>
              <a:srgbClr val="636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flipV="1">
              <a:off x="7377425" y="1045528"/>
              <a:ext cx="1123636" cy="968651"/>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flipV="1">
              <a:off x="7336472" y="1376361"/>
              <a:ext cx="550228" cy="474334"/>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flipV="1">
              <a:off x="10519412" y="4110091"/>
              <a:ext cx="313053" cy="269873"/>
            </a:xfrm>
            <a:prstGeom prst="triangle">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flipV="1">
              <a:off x="12300197" y="-14429"/>
              <a:ext cx="1123636" cy="968651"/>
            </a:xfrm>
            <a:prstGeom prst="triangle">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28"/>
          <p:cNvSpPr/>
          <p:nvPr/>
        </p:nvSpPr>
        <p:spPr>
          <a:xfrm>
            <a:off x="1795780" y="2376805"/>
            <a:ext cx="8531225" cy="3138170"/>
          </a:xfrm>
          <a:prstGeom prst="rect">
            <a:avLst/>
          </a:prstGeom>
        </p:spPr>
        <p:txBody>
          <a:bodyPr wrap="square">
            <a:spAutoFit/>
          </a:bodyPr>
          <a:lstStyle/>
          <a:p>
            <a:pPr algn="ctr"/>
            <a:endParaRPr lang="zh-CN" altLang="en-US" sz="6600" b="1" dirty="0">
              <a:latin typeface="微软雅黑" panose="020B0503020204020204" pitchFamily="34" charset="-122"/>
              <a:ea typeface="微软雅黑" panose="020B0503020204020204" pitchFamily="34" charset="-122"/>
            </a:endParaRPr>
          </a:p>
          <a:p>
            <a:pPr algn="ctr"/>
            <a:endParaRPr lang="en-US" altLang="zh-CN" sz="6600" b="1" dirty="0">
              <a:latin typeface="微软雅黑" panose="020B0503020204020204" pitchFamily="34" charset="-122"/>
              <a:ea typeface="微软雅黑" panose="020B0503020204020204" pitchFamily="34" charset="-122"/>
            </a:endParaRPr>
          </a:p>
          <a:p>
            <a:pPr algn="ctr"/>
            <a:endParaRPr lang="zh-CN" altLang="en-US" sz="66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22196" t="10093" r="22818" b="22739"/>
          <a:stretch>
            <a:fillRect/>
          </a:stretch>
        </p:blipFill>
        <p:spPr>
          <a:xfrm>
            <a:off x="5099685" y="147955"/>
            <a:ext cx="1742440" cy="2473325"/>
          </a:xfrm>
          <a:prstGeom prst="rect">
            <a:avLst/>
          </a:prstGeom>
        </p:spPr>
      </p:pic>
      <p:sp>
        <p:nvSpPr>
          <p:cNvPr id="5" name="文本框 4"/>
          <p:cNvSpPr txBox="1"/>
          <p:nvPr/>
        </p:nvSpPr>
        <p:spPr>
          <a:xfrm>
            <a:off x="2650490" y="3106420"/>
            <a:ext cx="7226300" cy="2153285"/>
          </a:xfrm>
          <a:prstGeom prst="rect">
            <a:avLst/>
          </a:prstGeom>
          <a:noFill/>
        </p:spPr>
        <p:txBody>
          <a:bodyPr wrap="square" rtlCol="0" anchor="t">
            <a:spAutoFit/>
          </a:bodyPr>
          <a:lstStyle/>
          <a:p>
            <a:pPr algn="ctr"/>
            <a:r>
              <a:rPr lang="zh-CN" altLang="en-US" sz="5400" b="1" dirty="0">
                <a:latin typeface="微软雅黑" panose="020B0503020204020204" pitchFamily="34" charset="-122"/>
                <a:ea typeface="微软雅黑" panose="020B0503020204020204" pitchFamily="34" charset="-122"/>
                <a:sym typeface="+mn-ea"/>
              </a:rPr>
              <a:t>谢谢！</a:t>
            </a:r>
            <a:endParaRPr lang="zh-CN" altLang="en-US" sz="4000" b="1" dirty="0">
              <a:latin typeface="微软雅黑" panose="020B0503020204020204" pitchFamily="34" charset="-122"/>
              <a:ea typeface="微软雅黑" panose="020B0503020204020204" pitchFamily="34" charset="-122"/>
              <a:sym typeface="+mn-ea"/>
            </a:endParaRPr>
          </a:p>
          <a:p>
            <a:pPr algn="ctr"/>
            <a:endParaRPr lang="zh-CN" altLang="en-US" sz="4000" b="1" dirty="0">
              <a:latin typeface="微软雅黑" panose="020B0503020204020204" pitchFamily="34" charset="-122"/>
              <a:ea typeface="微软雅黑" panose="020B0503020204020204" pitchFamily="34" charset="-122"/>
            </a:endParaRPr>
          </a:p>
          <a:p>
            <a:pPr algn="ctr"/>
            <a:r>
              <a:rPr lang="zh-CN" altLang="en-US" sz="4000" b="1" dirty="0">
                <a:latin typeface="微软雅黑" panose="020B0503020204020204" pitchFamily="34" charset="-122"/>
                <a:ea typeface="微软雅黑" panose="020B0503020204020204" pitchFamily="34" charset="-122"/>
                <a:sym typeface="+mn-ea"/>
              </a:rPr>
              <a:t>欢迎到成都金牛做客！</a:t>
            </a:r>
            <a:endParaRPr lang="zh-CN" altLang="en-US" sz="4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68036" y="1723988"/>
            <a:ext cx="1911982" cy="5134012"/>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3127" y="1723988"/>
            <a:ext cx="8572499" cy="3802170"/>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rgbClr val="0070C0"/>
                </a:solidFill>
              </a:rPr>
              <a:t>重庆市渝北区社区教育学院</a:t>
            </a:r>
            <a:endParaRPr lang="en-US" altLang="zh-CN" sz="3600" dirty="0">
              <a:solidFill>
                <a:srgbClr val="0070C0"/>
              </a:solidFill>
            </a:endParaRPr>
          </a:p>
          <a:p>
            <a:pPr algn="ctr"/>
            <a:r>
              <a:rPr lang="zh-CN" altLang="en-US" sz="3600" dirty="0">
                <a:solidFill>
                  <a:srgbClr val="0070C0"/>
                </a:solidFill>
              </a:rPr>
              <a:t>重庆市江津区社区教育学院</a:t>
            </a:r>
            <a:endParaRPr lang="en-US" altLang="zh-CN" sz="3600" dirty="0">
              <a:solidFill>
                <a:srgbClr val="0070C0"/>
              </a:solidFill>
            </a:endParaRPr>
          </a:p>
          <a:p>
            <a:pPr algn="ctr"/>
            <a:r>
              <a:rPr lang="zh-CN" altLang="en-US" sz="3600" dirty="0">
                <a:solidFill>
                  <a:srgbClr val="0070C0"/>
                </a:solidFill>
              </a:rPr>
              <a:t>武汉市蔡甸区社区教育学院</a:t>
            </a:r>
            <a:endParaRPr lang="en-US" altLang="zh-CN" sz="3600" dirty="0">
              <a:solidFill>
                <a:srgbClr val="0070C0"/>
              </a:solidFill>
            </a:endParaRPr>
          </a:p>
          <a:p>
            <a:pPr algn="ctr"/>
            <a:r>
              <a:rPr lang="zh-CN" altLang="en-US" sz="3600" dirty="0">
                <a:solidFill>
                  <a:srgbClr val="0070C0"/>
                </a:solidFill>
              </a:rPr>
              <a:t>宁波市国家高新区社区学院</a:t>
            </a:r>
            <a:endParaRPr lang="en-US" altLang="zh-CN" sz="3600" dirty="0">
              <a:solidFill>
                <a:srgbClr val="0070C0"/>
              </a:solidFill>
            </a:endParaRPr>
          </a:p>
          <a:p>
            <a:pPr algn="ctr"/>
            <a:r>
              <a:rPr lang="zh-CN" altLang="en-US" sz="3600" dirty="0">
                <a:solidFill>
                  <a:srgbClr val="0070C0"/>
                </a:solidFill>
              </a:rPr>
              <a:t>成都市金牛区社区教育学院</a:t>
            </a:r>
            <a:endParaRPr lang="en-US" altLang="zh-CN" sz="3600" dirty="0">
              <a:solidFill>
                <a:srgbClr val="0070C0"/>
              </a:solidFill>
            </a:endParaRPr>
          </a:p>
          <a:p>
            <a:pPr algn="ctr"/>
            <a:r>
              <a:rPr lang="zh-CN" altLang="en-US" sz="3600" dirty="0">
                <a:solidFill>
                  <a:srgbClr val="0070C0"/>
                </a:solidFill>
              </a:rPr>
              <a:t>河北省邢台市广播电视大学南宫市工作站</a:t>
            </a:r>
          </a:p>
        </p:txBody>
      </p:sp>
      <p:grpSp>
        <p:nvGrpSpPr>
          <p:cNvPr id="14" name="组合 13"/>
          <p:cNvGrpSpPr/>
          <p:nvPr/>
        </p:nvGrpSpPr>
        <p:grpSpPr>
          <a:xfrm>
            <a:off x="-158914" y="576261"/>
            <a:ext cx="10438765" cy="3707619"/>
            <a:chOff x="-161986" y="790343"/>
            <a:chExt cx="10438765" cy="3707619"/>
          </a:xfrm>
        </p:grpSpPr>
        <p:sp>
          <p:nvSpPr>
            <p:cNvPr id="10" name="矩形 9"/>
            <p:cNvSpPr/>
            <p:nvPr/>
          </p:nvSpPr>
          <p:spPr>
            <a:xfrm>
              <a:off x="-161986" y="790343"/>
              <a:ext cx="10438765" cy="706755"/>
            </a:xfrm>
            <a:prstGeom prst="rect">
              <a:avLst/>
            </a:prstGeom>
          </p:spPr>
          <p:txBody>
            <a:bodyPr wrap="square">
              <a:spAutoFit/>
            </a:bodyPr>
            <a:lstStyle/>
            <a:p>
              <a:pPr algn="ct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rPr>
                <a:t>一、</a:t>
              </a:r>
              <a:r>
                <a:rPr lang="zh-CN" altLang="en-US" sz="4000" b="1" dirty="0">
                  <a:latin typeface="微软雅黑" panose="020B0503020204020204" pitchFamily="34" charset="-122"/>
                  <a:ea typeface="微软雅黑" panose="020B0503020204020204" pitchFamily="34" charset="-122"/>
                </a:rPr>
                <a:t>成渝汉甬终身学习区域发展共同体简介</a:t>
              </a:r>
            </a:p>
          </p:txBody>
        </p:sp>
        <p:sp>
          <p:nvSpPr>
            <p:cNvPr id="13" name="矩形 12"/>
            <p:cNvSpPr/>
            <p:nvPr/>
          </p:nvSpPr>
          <p:spPr>
            <a:xfrm>
              <a:off x="430646" y="4080604"/>
              <a:ext cx="7934318" cy="417358"/>
            </a:xfrm>
            <a:prstGeom prst="rect">
              <a:avLst/>
            </a:prstGeom>
          </p:spPr>
          <p:txBody>
            <a:bodyPr wrap="square">
              <a:spAutoFit/>
            </a:bodyPr>
            <a:lstStyle/>
            <a:p>
              <a:pPr>
                <a:lnSpc>
                  <a:spcPct val="130000"/>
                </a:lnSpc>
              </a:pPr>
              <a:endParaRPr lang="en-US" altLang="zh-CN" dirty="0">
                <a:latin typeface="微软雅黑" panose="020B0503020204020204" pitchFamily="34" charset="-122"/>
                <a:ea typeface="微软雅黑" panose="020B0503020204020204" pitchFamily="34" charset="-122"/>
              </a:endParaRPr>
            </a:p>
          </p:txBody>
        </p:sp>
      </p:grpSp>
      <p:sp>
        <p:nvSpPr>
          <p:cNvPr id="17" name="矩形 16"/>
          <p:cNvSpPr/>
          <p:nvPr/>
        </p:nvSpPr>
        <p:spPr>
          <a:xfrm>
            <a:off x="10280018" y="0"/>
            <a:ext cx="1911982" cy="5134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4539615" y="4859655"/>
            <a:ext cx="7663180"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5+1 </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成都金牛</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重庆江津</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重庆渝北</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+武</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汉蔡甸</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宁波高新</a:t>
            </a:r>
          </a:p>
          <a:p>
            <a:pPr algn="ctr"/>
            <a:r>
              <a:rPr lang="en-US" altLang="zh-CN" sz="2400">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河北南宫</a:t>
            </a:r>
          </a:p>
        </p:txBody>
      </p:sp>
      <p:sp>
        <p:nvSpPr>
          <p:cNvPr id="15" name="矩形 14"/>
          <p:cNvSpPr/>
          <p:nvPr/>
        </p:nvSpPr>
        <p:spPr>
          <a:xfrm>
            <a:off x="5616575" y="657860"/>
            <a:ext cx="4878705" cy="727075"/>
          </a:xfrm>
          <a:prstGeom prst="rect">
            <a:avLst/>
          </a:prstGeom>
          <a:solidFill>
            <a:srgbClr val="30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2">
                    <a:lumMod val="10000"/>
                  </a:schemeClr>
                </a:solidFill>
                <a:latin typeface="微软雅黑" panose="020B0503020204020204" pitchFamily="34" charset="-122"/>
                <a:ea typeface="微软雅黑" panose="020B0503020204020204" pitchFamily="34" charset="-122"/>
                <a:sym typeface="+mn-ea"/>
              </a:rPr>
              <a:t>成渝汉甬区域终身学习发展共同体</a:t>
            </a:r>
            <a:endParaRPr lang="zh-CN" altLang="en-US" sz="2400"/>
          </a:p>
        </p:txBody>
      </p:sp>
      <p:grpSp>
        <p:nvGrpSpPr>
          <p:cNvPr id="14" name="组合 13"/>
          <p:cNvGrpSpPr/>
          <p:nvPr/>
        </p:nvGrpSpPr>
        <p:grpSpPr>
          <a:xfrm>
            <a:off x="0" y="3423295"/>
            <a:ext cx="5032375" cy="2670800"/>
            <a:chOff x="241071" y="2732446"/>
            <a:chExt cx="6271529" cy="2714200"/>
          </a:xfrm>
        </p:grpSpPr>
        <p:sp>
          <p:nvSpPr>
            <p:cNvPr id="11" name="矩形 10"/>
            <p:cNvSpPr/>
            <p:nvPr/>
          </p:nvSpPr>
          <p:spPr>
            <a:xfrm>
              <a:off x="5284409" y="2732446"/>
              <a:ext cx="1228191" cy="374285"/>
            </a:xfrm>
            <a:prstGeom prst="rect">
              <a:avLst/>
            </a:prstGeom>
            <a:solidFill>
              <a:srgbClr val="30B9CB"/>
            </a:solidFill>
          </p:spPr>
          <p:txBody>
            <a:bodyPr wrap="square">
              <a:spAutoFit/>
            </a:bodyPr>
            <a:lstStyle/>
            <a:p>
              <a:r>
                <a:rPr lang="en-US" altLang="zh-CN" dirty="0">
                  <a:solidFill>
                    <a:schemeClr val="bg1"/>
                  </a:solidFill>
                  <a:latin typeface="Arial" panose="020B0604020202020204" pitchFamily="34" charset="0"/>
                  <a:cs typeface="Arial" panose="020B0604020202020204" pitchFamily="34" charset="0"/>
                </a:rPr>
                <a:t>FIVE </a:t>
              </a:r>
              <a:endParaRPr lang="zh-CN" altLang="en-US" dirty="0">
                <a:solidFill>
                  <a:schemeClr val="bg1"/>
                </a:solidFill>
                <a:latin typeface="Arial" panose="020B0604020202020204" pitchFamily="34" charset="0"/>
                <a:cs typeface="Arial" panose="020B0604020202020204" pitchFamily="34" charset="0"/>
              </a:endParaRPr>
            </a:p>
          </p:txBody>
        </p:sp>
        <p:sp>
          <p:nvSpPr>
            <p:cNvPr id="13" name="矩形 12"/>
            <p:cNvSpPr/>
            <p:nvPr/>
          </p:nvSpPr>
          <p:spPr>
            <a:xfrm>
              <a:off x="241071" y="3320966"/>
              <a:ext cx="5905920" cy="2125680"/>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源于</a:t>
              </a:r>
              <a:r>
                <a:rPr lang="en-US" altLang="zh-CN" sz="2000" dirty="0">
                  <a:latin typeface="微软雅黑" panose="020B0503020204020204" pitchFamily="34" charset="-122"/>
                  <a:ea typeface="微软雅黑" panose="020B0503020204020204" pitchFamily="34" charset="-122"/>
                </a:rPr>
                <a:t>2020</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月成渝双城社区教育联盟；长于</a:t>
              </a:r>
              <a:r>
                <a:rPr lang="en-US" altLang="zh-CN" sz="2000" dirty="0">
                  <a:latin typeface="微软雅黑" panose="020B0503020204020204" pitchFamily="34" charset="-122"/>
                  <a:ea typeface="微软雅黑" panose="020B0503020204020204" pitchFamily="34" charset="-122"/>
                </a:rPr>
                <a:t>2020</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月重庆渝北、重庆江津；成于</a:t>
              </a:r>
              <a:r>
                <a:rPr lang="en-US" altLang="zh-CN" sz="2000" dirty="0">
                  <a:latin typeface="微软雅黑" panose="020B0503020204020204" pitchFamily="34" charset="-122"/>
                  <a:ea typeface="微软雅黑" panose="020B0503020204020204" pitchFamily="34" charset="-122"/>
                </a:rPr>
                <a:t>2020</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日宁波，融入宁波高新、武汉蔡甸，名为</a:t>
              </a:r>
              <a:r>
                <a:rPr lang="zh-CN" altLang="en-US" sz="2000" b="1" dirty="0">
                  <a:solidFill>
                    <a:schemeClr val="bg2">
                      <a:lumMod val="10000"/>
                    </a:schemeClr>
                  </a:solidFill>
                  <a:latin typeface="微软雅黑" panose="020B0503020204020204" pitchFamily="34" charset="-122"/>
                  <a:ea typeface="微软雅黑" panose="020B0503020204020204" pitchFamily="34" charset="-122"/>
                  <a:sym typeface="+mn-ea"/>
                </a:rPr>
                <a:t>成渝汉甬区域终身学习发展共同体。</a:t>
              </a:r>
              <a:endParaRPr lang="zh-CN" altLang="en-US" sz="2000" dirty="0">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4272280" y="1792605"/>
            <a:ext cx="3948430" cy="1359535"/>
            <a:chOff x="3886335" y="596247"/>
            <a:chExt cx="3747135" cy="1359535"/>
          </a:xfrm>
        </p:grpSpPr>
        <p:sp>
          <p:nvSpPr>
            <p:cNvPr id="24" name="矩形 23"/>
            <p:cNvSpPr/>
            <p:nvPr/>
          </p:nvSpPr>
          <p:spPr>
            <a:xfrm>
              <a:off x="4191765" y="867402"/>
              <a:ext cx="3052402" cy="521970"/>
            </a:xfrm>
            <a:prstGeom prst="rect">
              <a:avLst/>
            </a:prstGeom>
          </p:spPr>
          <p:txBody>
            <a:bodyPr wrap="square">
              <a:spAutoFit/>
            </a:bodyPr>
            <a:lstStyle/>
            <a:p>
              <a:pPr algn="ct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3886335" y="596247"/>
              <a:ext cx="3747135" cy="1359535"/>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方正粗黑宋简体" panose="02000000000000000000" charset="-122"/>
                  <a:ea typeface="方正粗黑宋简体" panose="02000000000000000000" charset="-122"/>
                  <a:cs typeface="方正粗黑宋简体" panose="02000000000000000000" charset="-122"/>
                </a:rPr>
                <a:t>1+1 </a:t>
              </a:r>
              <a:r>
                <a:rPr lang="zh-CN" altLang="en-US" sz="2400">
                  <a:latin typeface="方正粗黑宋简体" panose="02000000000000000000" charset="-122"/>
                  <a:ea typeface="方正粗黑宋简体" panose="02000000000000000000" charset="-122"/>
                  <a:cs typeface="方正粗黑宋简体" panose="02000000000000000000" charset="-122"/>
                </a:rPr>
                <a:t>成都金牛</a:t>
              </a:r>
              <a:r>
                <a:rPr lang="en-US" altLang="zh-CN" sz="2400">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重庆江津</a:t>
              </a:r>
            </a:p>
          </p:txBody>
        </p:sp>
      </p:grpSp>
      <p:sp>
        <p:nvSpPr>
          <p:cNvPr id="28" name="矩形 27"/>
          <p:cNvSpPr/>
          <p:nvPr/>
        </p:nvSpPr>
        <p:spPr>
          <a:xfrm>
            <a:off x="8286750" y="1793240"/>
            <a:ext cx="3747135"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方正粗黑宋简体" panose="02000000000000000000" charset="-122"/>
                <a:ea typeface="方正粗黑宋简体" panose="02000000000000000000" charset="-122"/>
                <a:cs typeface="方正粗黑宋简体" panose="02000000000000000000" charset="-122"/>
              </a:rPr>
              <a:t>2+1  </a:t>
            </a:r>
            <a:r>
              <a:rPr lang="zh-CN" altLang="en-US" sz="2400">
                <a:latin typeface="方正粗黑宋简体" panose="02000000000000000000" charset="-122"/>
                <a:ea typeface="方正粗黑宋简体" panose="02000000000000000000" charset="-122"/>
                <a:cs typeface="方正粗黑宋简体" panose="02000000000000000000" charset="-122"/>
              </a:rPr>
              <a:t>成都金牛</a:t>
            </a:r>
            <a:r>
              <a:rPr lang="en-US" altLang="zh-CN" sz="2400">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重庆江津</a:t>
            </a:r>
            <a:endParaRPr lang="en-US" altLang="zh-CN" sz="2400">
              <a:latin typeface="方正粗黑宋简体" panose="02000000000000000000" charset="-122"/>
              <a:ea typeface="方正粗黑宋简体" panose="02000000000000000000" charset="-122"/>
              <a:cs typeface="方正粗黑宋简体" panose="02000000000000000000" charset="-122"/>
            </a:endParaRPr>
          </a:p>
          <a:p>
            <a:pPr algn="ctr"/>
            <a:r>
              <a:rPr lang="en-US" altLang="zh-CN" sz="2400">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重庆渝北</a:t>
            </a:r>
          </a:p>
        </p:txBody>
      </p:sp>
      <p:sp>
        <p:nvSpPr>
          <p:cNvPr id="40" name="矩形 39"/>
          <p:cNvSpPr/>
          <p:nvPr/>
        </p:nvSpPr>
        <p:spPr>
          <a:xfrm>
            <a:off x="5616575" y="3373120"/>
            <a:ext cx="5081270"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3+2  </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成都金牛</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重庆江津</a:t>
            </a:r>
            <a:r>
              <a:rPr lang="en-US" altLang="zh-CN" sz="2400">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400">
                <a:latin typeface="方正粗黑宋简体" panose="02000000000000000000" charset="-122"/>
                <a:ea typeface="方正粗黑宋简体" panose="02000000000000000000" charset="-122"/>
                <a:cs typeface="方正粗黑宋简体" panose="02000000000000000000" charset="-122"/>
                <a:sym typeface="+mn-ea"/>
              </a:rPr>
              <a:t>重庆渝北</a:t>
            </a:r>
          </a:p>
          <a:p>
            <a:pPr algn="ctr"/>
            <a:r>
              <a:rPr lang="en-US" altLang="zh-CN" sz="2400">
                <a:latin typeface="方正粗黑宋简体" panose="02000000000000000000" charset="-122"/>
                <a:ea typeface="方正粗黑宋简体" panose="02000000000000000000" charset="-122"/>
                <a:cs typeface="方正粗黑宋简体" panose="02000000000000000000" charset="-122"/>
              </a:rPr>
              <a:t>+武</a:t>
            </a:r>
            <a:r>
              <a:rPr lang="zh-CN" altLang="en-US" sz="2400">
                <a:latin typeface="方正粗黑宋简体" panose="02000000000000000000" charset="-122"/>
                <a:ea typeface="方正粗黑宋简体" panose="02000000000000000000" charset="-122"/>
                <a:cs typeface="方正粗黑宋简体" panose="02000000000000000000" charset="-122"/>
              </a:rPr>
              <a:t>汉蔡甸</a:t>
            </a:r>
            <a:r>
              <a:rPr lang="en-US" altLang="zh-CN" sz="2400">
                <a:latin typeface="方正粗黑宋简体" panose="02000000000000000000" charset="-122"/>
                <a:ea typeface="方正粗黑宋简体" panose="02000000000000000000" charset="-122"/>
                <a:cs typeface="方正粗黑宋简体" panose="02000000000000000000" charset="-122"/>
              </a:rPr>
              <a:t>+</a:t>
            </a:r>
            <a:r>
              <a:rPr lang="zh-CN" altLang="en-US" sz="2400">
                <a:latin typeface="方正粗黑宋简体" panose="02000000000000000000" charset="-122"/>
                <a:ea typeface="方正粗黑宋简体" panose="02000000000000000000" charset="-122"/>
                <a:cs typeface="方正粗黑宋简体" panose="02000000000000000000" charset="-122"/>
              </a:rPr>
              <a:t>宁波高新</a:t>
            </a:r>
          </a:p>
        </p:txBody>
      </p:sp>
      <p:pic>
        <p:nvPicPr>
          <p:cNvPr id="3" name="图片 2"/>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Lst>
          </a:blip>
          <a:srcRect l="792" t="12204"/>
          <a:stretch>
            <a:fillRect/>
          </a:stretch>
        </p:blipFill>
        <p:spPr>
          <a:xfrm>
            <a:off x="0" y="0"/>
            <a:ext cx="4272280" cy="3506470"/>
          </a:xfrm>
          <a:prstGeom prst="rect">
            <a:avLst/>
          </a:prstGeom>
        </p:spPr>
      </p:pic>
      <p:sp>
        <p:nvSpPr>
          <p:cNvPr id="4" name="文本框 3"/>
          <p:cNvSpPr txBox="1"/>
          <p:nvPr/>
        </p:nvSpPr>
        <p:spPr>
          <a:xfrm>
            <a:off x="174625" y="365125"/>
            <a:ext cx="2146935" cy="645160"/>
          </a:xfrm>
          <a:prstGeom prst="rect">
            <a:avLst/>
          </a:prstGeom>
          <a:noFill/>
        </p:spPr>
        <p:txBody>
          <a:bodyPr wrap="square" rtlCol="0">
            <a:spAutoFit/>
          </a:bodyPr>
          <a:lstStyle/>
          <a:p>
            <a:r>
              <a:rPr lang="zh-CN" altLang="en-US" sz="3600">
                <a:latin typeface="方正粗黑宋简体" panose="02000000000000000000" charset="-122"/>
                <a:ea typeface="方正粗黑宋简体" panose="02000000000000000000" charset="-122"/>
              </a:rPr>
              <a:t>五地六区</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608044" y="-21468"/>
            <a:ext cx="6975566" cy="6879468"/>
          </a:xfrm>
          <a:prstGeom prst="ellipse">
            <a:avLst/>
          </a:prstGeom>
          <a:solidFill>
            <a:srgbClr val="30B9CB">
              <a:alpha val="33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solidFill>
                  <a:srgbClr val="FCFCFC"/>
                </a:solidFill>
                <a:latin typeface="微软雅黑" panose="020B0503020204020204" pitchFamily="34" charset="-122"/>
                <a:ea typeface="微软雅黑" panose="020B0503020204020204" pitchFamily="34" charset="-122"/>
              </a:rPr>
              <a:t>社教学院</a:t>
            </a:r>
          </a:p>
        </p:txBody>
      </p:sp>
      <p:sp>
        <p:nvSpPr>
          <p:cNvPr id="14" name="椭圆 13"/>
          <p:cNvSpPr/>
          <p:nvPr/>
        </p:nvSpPr>
        <p:spPr>
          <a:xfrm>
            <a:off x="3880516" y="1059945"/>
            <a:ext cx="4748630" cy="4759576"/>
          </a:xfrm>
          <a:prstGeom prst="ellipse">
            <a:avLst/>
          </a:prstGeom>
          <a:solidFill>
            <a:srgbClr val="30B9CB">
              <a:alpha val="33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b="1" dirty="0">
                <a:solidFill>
                  <a:srgbClr val="FCFCFC"/>
                </a:solidFill>
                <a:latin typeface="微软雅黑" panose="020B0503020204020204" pitchFamily="34" charset="-122"/>
                <a:ea typeface="微软雅黑" panose="020B0503020204020204" pitchFamily="34" charset="-122"/>
              </a:rPr>
              <a:t>社教学院</a:t>
            </a:r>
          </a:p>
        </p:txBody>
      </p:sp>
      <p:sp>
        <p:nvSpPr>
          <p:cNvPr id="4" name="椭圆 3"/>
          <p:cNvSpPr/>
          <p:nvPr/>
        </p:nvSpPr>
        <p:spPr>
          <a:xfrm>
            <a:off x="4756591" y="1995056"/>
            <a:ext cx="2716934" cy="2573410"/>
          </a:xfrm>
          <a:prstGeom prst="ellipse">
            <a:avLst/>
          </a:prstGeom>
          <a:solidFill>
            <a:srgbClr val="30B9C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800" b="1" dirty="0">
                <a:solidFill>
                  <a:srgbClr val="FCFCFC"/>
                </a:solidFill>
                <a:latin typeface="微软雅黑" panose="020B0503020204020204" pitchFamily="34" charset="-122"/>
                <a:ea typeface="微软雅黑" panose="020B0503020204020204" pitchFamily="34" charset="-122"/>
              </a:rPr>
              <a:t>中国成人教育协会</a:t>
            </a:r>
          </a:p>
        </p:txBody>
      </p:sp>
      <p:sp>
        <p:nvSpPr>
          <p:cNvPr id="6" name="椭圆 5"/>
          <p:cNvSpPr/>
          <p:nvPr/>
        </p:nvSpPr>
        <p:spPr>
          <a:xfrm>
            <a:off x="3880516" y="375340"/>
            <a:ext cx="1918845" cy="19322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70C0"/>
                </a:solidFill>
              </a:rPr>
              <a:t>重庆市渝北区社区教育学院</a:t>
            </a:r>
            <a:endParaRPr lang="en-US" altLang="zh-CN" sz="2000" b="1" dirty="0">
              <a:solidFill>
                <a:srgbClr val="0070C0"/>
              </a:solidFill>
            </a:endParaRPr>
          </a:p>
        </p:txBody>
      </p:sp>
      <p:sp>
        <p:nvSpPr>
          <p:cNvPr id="7" name="椭圆 6"/>
          <p:cNvSpPr/>
          <p:nvPr/>
        </p:nvSpPr>
        <p:spPr>
          <a:xfrm>
            <a:off x="2783414" y="2324482"/>
            <a:ext cx="1973177" cy="19704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70C0"/>
                </a:solidFill>
              </a:rPr>
              <a:t>武汉市蔡甸区社区教育学院</a:t>
            </a:r>
            <a:endParaRPr lang="en-US" altLang="zh-CN" sz="2000" b="1" dirty="0">
              <a:solidFill>
                <a:srgbClr val="0070C0"/>
              </a:solidFill>
            </a:endParaRPr>
          </a:p>
        </p:txBody>
      </p:sp>
      <p:sp>
        <p:nvSpPr>
          <p:cNvPr id="9" name="椭圆 8"/>
          <p:cNvSpPr/>
          <p:nvPr/>
        </p:nvSpPr>
        <p:spPr>
          <a:xfrm>
            <a:off x="6365356" y="4294908"/>
            <a:ext cx="1984244" cy="2087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0070C0"/>
                </a:solidFill>
              </a:rPr>
              <a:t>河北省邢台市广播电视大学南宫市工作站</a:t>
            </a:r>
          </a:p>
        </p:txBody>
      </p:sp>
      <p:sp>
        <p:nvSpPr>
          <p:cNvPr id="10" name="椭圆 9"/>
          <p:cNvSpPr/>
          <p:nvPr/>
        </p:nvSpPr>
        <p:spPr>
          <a:xfrm>
            <a:off x="6493916" y="497326"/>
            <a:ext cx="1958100" cy="19123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70C0"/>
                </a:solidFill>
              </a:rPr>
              <a:t>重庆市江津区社区教育学院</a:t>
            </a:r>
            <a:endParaRPr lang="en-US" altLang="zh-CN" sz="2000" b="1" dirty="0">
              <a:solidFill>
                <a:srgbClr val="0070C0"/>
              </a:solidFill>
            </a:endParaRPr>
          </a:p>
        </p:txBody>
      </p:sp>
      <p:sp>
        <p:nvSpPr>
          <p:cNvPr id="12" name="椭圆 11"/>
          <p:cNvSpPr/>
          <p:nvPr/>
        </p:nvSpPr>
        <p:spPr>
          <a:xfrm>
            <a:off x="7473525" y="2409661"/>
            <a:ext cx="1991339" cy="19642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70C0"/>
                </a:solidFill>
              </a:rPr>
              <a:t>宁波市国家高新区社区学院</a:t>
            </a:r>
            <a:endParaRPr lang="en-US" altLang="zh-CN" sz="2000" b="1" dirty="0">
              <a:solidFill>
                <a:srgbClr val="0070C0"/>
              </a:solidFill>
            </a:endParaRPr>
          </a:p>
        </p:txBody>
      </p:sp>
      <p:sp>
        <p:nvSpPr>
          <p:cNvPr id="27" name="椭圆 26"/>
          <p:cNvSpPr/>
          <p:nvPr/>
        </p:nvSpPr>
        <p:spPr>
          <a:xfrm>
            <a:off x="3920873" y="4324042"/>
            <a:ext cx="2113359" cy="21800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70C0"/>
                </a:solidFill>
              </a:rPr>
              <a:t>成都市金牛区社区教育学院</a:t>
            </a:r>
            <a:endParaRPr lang="en-US" altLang="zh-CN" sz="2000" b="1" dirty="0">
              <a:solidFill>
                <a:srgbClr val="0070C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071880"/>
            <a:ext cx="12192000" cy="5919470"/>
          </a:xfrm>
          <a:prstGeom prst="rect">
            <a:avLst/>
          </a:prstGeom>
          <a:solidFill>
            <a:srgbClr val="30B9CB">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Lst>
          </a:blip>
          <a:srcRect l="792" t="12204"/>
          <a:stretch>
            <a:fillRect/>
          </a:stretch>
        </p:blipFill>
        <p:spPr>
          <a:xfrm>
            <a:off x="10057607" y="0"/>
            <a:ext cx="2134393" cy="1751565"/>
          </a:xfrm>
          <a:prstGeom prst="rect">
            <a:avLst/>
          </a:prstGeom>
        </p:spPr>
      </p:pic>
      <p:sp>
        <p:nvSpPr>
          <p:cNvPr id="10" name="矩形 9"/>
          <p:cNvSpPr/>
          <p:nvPr/>
        </p:nvSpPr>
        <p:spPr>
          <a:xfrm>
            <a:off x="149225" y="204470"/>
            <a:ext cx="9827895" cy="706755"/>
          </a:xfrm>
          <a:prstGeom prst="rect">
            <a:avLst/>
          </a:prstGeom>
        </p:spPr>
        <p:txBody>
          <a:bodyPr wrap="square">
            <a:spAutoFit/>
          </a:bodyPr>
          <a:lstStyle/>
          <a:p>
            <a:pPr algn="ctr"/>
            <a:r>
              <a:rPr lang="zh-CN" altLang="en-US" sz="4000" b="1" dirty="0">
                <a:solidFill>
                  <a:schemeClr val="tx1">
                    <a:lumMod val="95000"/>
                    <a:lumOff val="5000"/>
                  </a:schemeClr>
                </a:solidFill>
                <a:latin typeface="微软雅黑" panose="020B0503020204020204" pitchFamily="34" charset="-122"/>
                <a:ea typeface="微软雅黑" panose="020B0503020204020204" pitchFamily="34" charset="-122"/>
              </a:rPr>
              <a:t>二、</a:t>
            </a:r>
            <a:r>
              <a:rPr lang="zh-CN" altLang="en-US" sz="4000" b="1" dirty="0">
                <a:latin typeface="微软雅黑" panose="020B0503020204020204" pitchFamily="34" charset="-122"/>
                <a:ea typeface="微软雅黑" panose="020B0503020204020204" pitchFamily="34" charset="-122"/>
                <a:sym typeface="+mn-ea"/>
              </a:rPr>
              <a:t>首届年会纪实和</a:t>
            </a:r>
            <a:r>
              <a:rPr lang="en-US" altLang="zh-CN" sz="4000" b="1" dirty="0">
                <a:latin typeface="微软雅黑" panose="020B0503020204020204" pitchFamily="34" charset="-122"/>
                <a:ea typeface="微软雅黑" panose="020B0503020204020204" pitchFamily="34" charset="-122"/>
                <a:sym typeface="+mn-ea"/>
              </a:rPr>
              <a:t>2021</a:t>
            </a:r>
            <a:r>
              <a:rPr lang="zh-CN" altLang="en-US" sz="4000" b="1" dirty="0">
                <a:latin typeface="微软雅黑" panose="020B0503020204020204" pitchFamily="34" charset="-122"/>
                <a:ea typeface="微软雅黑" panose="020B0503020204020204" pitchFamily="34" charset="-122"/>
                <a:sym typeface="+mn-ea"/>
              </a:rPr>
              <a:t>年共同体工作</a:t>
            </a:r>
            <a:endParaRPr lang="zh-CN" altLang="en-US" sz="40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0" y="1071880"/>
            <a:ext cx="9332595" cy="953135"/>
          </a:xfrm>
          <a:prstGeom prst="rect">
            <a:avLst/>
          </a:prstGeom>
          <a:noFill/>
        </p:spPr>
        <p:txBody>
          <a:bodyPr wrap="square" rtlCol="0">
            <a:spAutoFit/>
          </a:bodyPr>
          <a:lstStyle/>
          <a:p>
            <a:r>
              <a:rPr lang="zh-CN" altLang="en-US" sz="2800" dirty="0">
                <a:latin typeface="方正粗黑宋简体" panose="02000000000000000000" charset="-122"/>
                <a:ea typeface="方正粗黑宋简体" panose="02000000000000000000" charset="-122"/>
                <a:cs typeface="方正粗黑宋简体" panose="02000000000000000000" charset="-122"/>
              </a:rPr>
              <a:t>疫情让我们相会推迟了四个月</a:t>
            </a:r>
            <a:r>
              <a:rPr lang="en-US" altLang="zh-CN" sz="2800" dirty="0">
                <a:latin typeface="方正粗黑宋简体" panose="02000000000000000000" charset="-122"/>
                <a:ea typeface="方正粗黑宋简体" panose="02000000000000000000" charset="-122"/>
                <a:cs typeface="方正粗黑宋简体" panose="02000000000000000000" charset="-122"/>
              </a:rPr>
              <a:t>——2020</a:t>
            </a:r>
            <a:r>
              <a:rPr lang="zh-CN" altLang="en-US" sz="2800" dirty="0">
                <a:latin typeface="方正粗黑宋简体" panose="02000000000000000000" charset="-122"/>
                <a:ea typeface="方正粗黑宋简体" panose="02000000000000000000" charset="-122"/>
                <a:cs typeface="方正粗黑宋简体" panose="02000000000000000000" charset="-122"/>
              </a:rPr>
              <a:t>年</a:t>
            </a:r>
            <a:r>
              <a:rPr lang="en-US" altLang="zh-CN" sz="2800" dirty="0">
                <a:latin typeface="方正粗黑宋简体" panose="02000000000000000000" charset="-122"/>
                <a:ea typeface="方正粗黑宋简体" panose="02000000000000000000" charset="-122"/>
                <a:cs typeface="方正粗黑宋简体" panose="02000000000000000000" charset="-122"/>
              </a:rPr>
              <a:t>12</a:t>
            </a:r>
            <a:r>
              <a:rPr lang="zh-CN" altLang="en-US" sz="2800" dirty="0">
                <a:latin typeface="方正粗黑宋简体" panose="02000000000000000000" charset="-122"/>
                <a:ea typeface="方正粗黑宋简体" panose="02000000000000000000" charset="-122"/>
                <a:cs typeface="方正粗黑宋简体" panose="02000000000000000000" charset="-122"/>
              </a:rPr>
              <a:t>月郫都区疫情反弹，让原定于</a:t>
            </a:r>
            <a:r>
              <a:rPr lang="en-US" altLang="zh-CN" sz="2800" dirty="0">
                <a:latin typeface="方正粗黑宋简体" panose="02000000000000000000" charset="-122"/>
                <a:ea typeface="方正粗黑宋简体" panose="02000000000000000000" charset="-122"/>
                <a:cs typeface="方正粗黑宋简体" panose="02000000000000000000" charset="-122"/>
              </a:rPr>
              <a:t>12</a:t>
            </a:r>
            <a:r>
              <a:rPr lang="zh-CN" altLang="en-US" sz="2800" dirty="0">
                <a:latin typeface="方正粗黑宋简体" panose="02000000000000000000" charset="-122"/>
                <a:ea typeface="方正粗黑宋简体" panose="02000000000000000000" charset="-122"/>
                <a:cs typeface="方正粗黑宋简体" panose="02000000000000000000" charset="-122"/>
              </a:rPr>
              <a:t>月</a:t>
            </a:r>
            <a:r>
              <a:rPr lang="en-US" altLang="zh-CN" sz="2800" dirty="0">
                <a:latin typeface="方正粗黑宋简体" panose="02000000000000000000" charset="-122"/>
                <a:ea typeface="方正粗黑宋简体" panose="02000000000000000000" charset="-122"/>
                <a:cs typeface="方正粗黑宋简体" panose="02000000000000000000" charset="-122"/>
              </a:rPr>
              <a:t>11</a:t>
            </a:r>
            <a:r>
              <a:rPr lang="zh-CN" altLang="en-US" sz="2800" dirty="0">
                <a:latin typeface="方正粗黑宋简体" panose="02000000000000000000" charset="-122"/>
                <a:ea typeface="方正粗黑宋简体" panose="02000000000000000000" charset="-122"/>
                <a:cs typeface="方正粗黑宋简体" panose="02000000000000000000" charset="-122"/>
              </a:rPr>
              <a:t>日召开的首届年会停摆。</a:t>
            </a:r>
          </a:p>
        </p:txBody>
      </p:sp>
      <p:sp>
        <p:nvSpPr>
          <p:cNvPr id="6" name="文本框 5"/>
          <p:cNvSpPr txBox="1"/>
          <p:nvPr/>
        </p:nvSpPr>
        <p:spPr>
          <a:xfrm>
            <a:off x="929005" y="2340610"/>
            <a:ext cx="4528820" cy="460375"/>
          </a:xfrm>
          <a:prstGeom prst="rect">
            <a:avLst/>
          </a:prstGeom>
          <a:noFill/>
        </p:spPr>
        <p:txBody>
          <a:bodyPr wrap="square" rtlCol="0">
            <a:spAutoFit/>
          </a:bodyPr>
          <a:lstStyle/>
          <a:p>
            <a:r>
              <a:rPr lang="zh-CN" altLang="en-US" sz="2400" b="1" dirty="0">
                <a:solidFill>
                  <a:schemeClr val="accent1">
                    <a:lumMod val="75000"/>
                  </a:schemeClr>
                </a:solidFill>
              </a:rPr>
              <a:t>中成协李荣华主任关心关注我们</a:t>
            </a:r>
          </a:p>
        </p:txBody>
      </p:sp>
      <p:sp>
        <p:nvSpPr>
          <p:cNvPr id="7" name="文本框 6"/>
          <p:cNvSpPr txBox="1"/>
          <p:nvPr/>
        </p:nvSpPr>
        <p:spPr>
          <a:xfrm>
            <a:off x="7447280" y="1990956"/>
            <a:ext cx="1885315"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迟到</a:t>
            </a:r>
            <a:r>
              <a:rPr lang="zh-CN" altLang="en-US" sz="2400" b="1" dirty="0"/>
              <a:t>的年会</a:t>
            </a:r>
            <a:r>
              <a:rPr lang="zh-CN" altLang="en-US" sz="2400" dirty="0"/>
              <a:t> </a:t>
            </a:r>
          </a:p>
        </p:txBody>
      </p:sp>
      <p:sp>
        <p:nvSpPr>
          <p:cNvPr id="8" name="文本框 7"/>
          <p:cNvSpPr txBox="1"/>
          <p:nvPr/>
        </p:nvSpPr>
        <p:spPr>
          <a:xfrm>
            <a:off x="10135734" y="1867766"/>
            <a:ext cx="1929130" cy="583565"/>
          </a:xfrm>
          <a:prstGeom prst="rect">
            <a:avLst/>
          </a:prstGeom>
          <a:noFill/>
        </p:spPr>
        <p:txBody>
          <a:bodyPr wrap="square" rtlCol="0">
            <a:spAutoFit/>
          </a:bodyPr>
          <a:lstStyle/>
          <a:p>
            <a:r>
              <a:rPr lang="zh-CN" altLang="en-US" sz="3200" dirty="0">
                <a:latin typeface="华文彩云" panose="02010800040101010101" charset="-122"/>
                <a:ea typeface="华文彩云" panose="02010800040101010101" charset="-122"/>
              </a:rPr>
              <a:t>一段插曲</a:t>
            </a:r>
          </a:p>
        </p:txBody>
      </p:sp>
      <p:pic>
        <p:nvPicPr>
          <p:cNvPr id="2" name="图片 1"/>
          <p:cNvPicPr>
            <a:picLocks noChangeAspect="1"/>
          </p:cNvPicPr>
          <p:nvPr/>
        </p:nvPicPr>
        <p:blipFill>
          <a:blip r:embed="rId5"/>
          <a:stretch>
            <a:fillRect/>
          </a:stretch>
        </p:blipFill>
        <p:spPr>
          <a:xfrm>
            <a:off x="262890" y="2917190"/>
            <a:ext cx="6584950" cy="3126740"/>
          </a:xfrm>
          <a:prstGeom prst="rect">
            <a:avLst/>
          </a:prstGeom>
        </p:spPr>
      </p:pic>
      <p:pic>
        <p:nvPicPr>
          <p:cNvPr id="9" name="图片 8"/>
          <p:cNvPicPr>
            <a:picLocks noChangeAspect="1"/>
          </p:cNvPicPr>
          <p:nvPr/>
        </p:nvPicPr>
        <p:blipFill>
          <a:blip r:embed="rId6"/>
          <a:stretch>
            <a:fillRect/>
          </a:stretch>
        </p:blipFill>
        <p:spPr>
          <a:xfrm>
            <a:off x="7013848" y="2379316"/>
            <a:ext cx="3993604" cy="44786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90104" y="1290045"/>
            <a:ext cx="11211791" cy="5567955"/>
          </a:xfrm>
          <a:prstGeom prst="rect">
            <a:avLst/>
          </a:prstGeom>
        </p:spPr>
      </p:pic>
      <p:sp>
        <p:nvSpPr>
          <p:cNvPr id="7" name="矩形 6"/>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0" y="47310"/>
            <a:ext cx="3747065" cy="1242735"/>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方正超粗黑_GBK" panose="03000509000000000000" pitchFamily="65" charset="-122"/>
                <a:ea typeface="方正超粗黑_GBK" panose="03000509000000000000" pitchFamily="65" charset="-122"/>
              </a:rPr>
              <a:t>首届年会纪实</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94620"/>
          </a:xfrm>
          <a:prstGeom prst="rect">
            <a:avLst/>
          </a:prstGeom>
          <a:solidFill>
            <a:srgbClr val="3C3C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0" y="-315"/>
            <a:ext cx="3747065" cy="1358900"/>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方正超粗黑_GBK" panose="03000509000000000000" pitchFamily="65" charset="-122"/>
                <a:ea typeface="方正超粗黑_GBK" panose="03000509000000000000" pitchFamily="65" charset="-122"/>
              </a:rPr>
              <a:t>首届年会纪实</a:t>
            </a:r>
          </a:p>
        </p:txBody>
      </p:sp>
      <p:pic>
        <p:nvPicPr>
          <p:cNvPr id="2" name="图片 1"/>
          <p:cNvPicPr>
            <a:picLocks noChangeAspect="1"/>
          </p:cNvPicPr>
          <p:nvPr/>
        </p:nvPicPr>
        <p:blipFill>
          <a:blip r:embed="rId3"/>
          <a:stretch>
            <a:fillRect/>
          </a:stretch>
        </p:blipFill>
        <p:spPr>
          <a:xfrm>
            <a:off x="358775" y="1656080"/>
            <a:ext cx="4463415" cy="3518535"/>
          </a:xfrm>
          <a:prstGeom prst="rect">
            <a:avLst/>
          </a:prstGeom>
        </p:spPr>
      </p:pic>
      <p:pic>
        <p:nvPicPr>
          <p:cNvPr id="3" name="图片 2"/>
          <p:cNvPicPr>
            <a:picLocks noChangeAspect="1"/>
          </p:cNvPicPr>
          <p:nvPr/>
        </p:nvPicPr>
        <p:blipFill>
          <a:blip r:embed="rId4"/>
          <a:stretch>
            <a:fillRect/>
          </a:stretch>
        </p:blipFill>
        <p:spPr>
          <a:xfrm>
            <a:off x="5255895" y="1656715"/>
            <a:ext cx="5313680" cy="3543300"/>
          </a:xfrm>
          <a:prstGeom prst="rect">
            <a:avLst/>
          </a:prstGeom>
        </p:spPr>
      </p:pic>
      <p:pic>
        <p:nvPicPr>
          <p:cNvPr id="4" name="图片 3"/>
          <p:cNvPicPr>
            <a:picLocks noChangeAspect="1"/>
          </p:cNvPicPr>
          <p:nvPr/>
        </p:nvPicPr>
        <p:blipFill>
          <a:blip r:embed="rId5"/>
          <a:stretch>
            <a:fillRect/>
          </a:stretch>
        </p:blipFill>
        <p:spPr>
          <a:xfrm>
            <a:off x="2089951" y="5199744"/>
            <a:ext cx="6578154" cy="16582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5"/>
          <a:stretch>
            <a:fillRect/>
          </a:stretch>
        </p:blipFill>
        <p:spPr>
          <a:xfrm>
            <a:off x="6978015" y="29210"/>
            <a:ext cx="5213985" cy="6828790"/>
          </a:xfrm>
          <a:prstGeom prst="rect">
            <a:avLst/>
          </a:prstGeom>
        </p:spPr>
      </p:pic>
      <p:pic>
        <p:nvPicPr>
          <p:cNvPr id="4" name="图片 3"/>
          <p:cNvPicPr>
            <a:picLocks noChangeAspect="1"/>
          </p:cNvPicPr>
          <p:nvPr/>
        </p:nvPicPr>
        <p:blipFill>
          <a:blip r:embed="rId6"/>
          <a:stretch>
            <a:fillRect/>
          </a:stretch>
        </p:blipFill>
        <p:spPr>
          <a:xfrm>
            <a:off x="2378710" y="0"/>
            <a:ext cx="4599305" cy="6775450"/>
          </a:xfrm>
          <a:prstGeom prst="rect">
            <a:avLst/>
          </a:prstGeom>
        </p:spPr>
      </p:pic>
      <p:pic>
        <p:nvPicPr>
          <p:cNvPr id="3" name="图片 2"/>
          <p:cNvPicPr>
            <a:picLocks noChangeAspect="1"/>
          </p:cNvPicPr>
          <p:nvPr>
            <p:custDataLst>
              <p:tags r:id="rId2"/>
            </p:custDataLst>
          </p:nvPr>
        </p:nvPicPr>
        <p:blipFill rotWithShape="1">
          <a:blip r:embed="rId7">
            <a:extLst>
              <a:ext uri="{BEBA8EAE-BF5A-486C-A8C5-ECC9F3942E4B}">
                <a14:imgProps xmlns:a14="http://schemas.microsoft.com/office/drawing/2010/main">
                  <a14:imgLayer r:embed="rId8">
                    <a14:imgEffect>
                      <a14:artisticCement/>
                    </a14:imgEffect>
                  </a14:imgLayer>
                </a14:imgProps>
              </a:ext>
            </a:extLst>
          </a:blip>
          <a:srcRect l="792" t="12204"/>
          <a:stretch>
            <a:fillRect/>
          </a:stretch>
        </p:blipFill>
        <p:spPr>
          <a:xfrm>
            <a:off x="-19050" y="4364990"/>
            <a:ext cx="3037205" cy="2493010"/>
          </a:xfrm>
          <a:prstGeom prst="rect">
            <a:avLst/>
          </a:prstGeom>
        </p:spPr>
      </p:pic>
      <p:sp>
        <p:nvSpPr>
          <p:cNvPr id="19" name="矩形 18"/>
          <p:cNvSpPr/>
          <p:nvPr/>
        </p:nvSpPr>
        <p:spPr>
          <a:xfrm rot="20940000">
            <a:off x="100965" y="177800"/>
            <a:ext cx="2011045" cy="1448435"/>
          </a:xfrm>
          <a:prstGeom prst="rect">
            <a:avLst/>
          </a:prstGeom>
          <a:solidFill>
            <a:srgbClr val="30B9C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latin typeface="方正超粗黑_GBK" panose="03000509000000000000" pitchFamily="65" charset="-122"/>
                <a:ea typeface="方正超粗黑_GBK" panose="03000509000000000000" pitchFamily="65" charset="-122"/>
              </a:rPr>
              <a:t>首届年会纪实</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7884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80,&quot;width&quot;:594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25.7952755905508,&quot;width&quot;:6124.24881889763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1179</Words>
  <Application>Microsoft Office PowerPoint</Application>
  <PresentationFormat>宽屏</PresentationFormat>
  <Paragraphs>136</Paragraphs>
  <Slides>24</Slides>
  <Notes>24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等线</vt:lpstr>
      <vt:lpstr>等线 Light</vt:lpstr>
      <vt:lpstr>方正超粗黑_GBK</vt:lpstr>
      <vt:lpstr>方正粗黑宋简体</vt:lpstr>
      <vt:lpstr>华文彩云</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178847</dc:title>
  <dc:creator>lenovo</dc:creator>
  <cp:lastModifiedBy>Administrator</cp:lastModifiedBy>
  <cp:revision>263</cp:revision>
  <dcterms:created xsi:type="dcterms:W3CDTF">2018-10-16T12:30:00Z</dcterms:created>
  <dcterms:modified xsi:type="dcterms:W3CDTF">2021-04-15T08:55:10Z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