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26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B7435-BF1A-4315-8545-5359AA5D56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B7435-BF1A-4315-8545-5359AA5D56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B7435-BF1A-4315-8545-5359AA5D56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B7435-BF1A-4315-8545-5359AA5D56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B7435-BF1A-4315-8545-5359AA5D56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B7435-BF1A-4315-8545-5359AA5D56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竖排文字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100534"/>
            <a:ext cx="12192000" cy="46684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charset="-122"/>
              <a:cs typeface="+mn-cs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32874" y="1401417"/>
            <a:ext cx="11526253" cy="40666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charset="-122"/>
              <a:cs typeface="+mn-cs"/>
            </a:endParaRPr>
          </a:p>
        </p:txBody>
      </p:sp>
      <p:cxnSp>
        <p:nvCxnSpPr>
          <p:cNvPr id="37" name="直接连接符 36"/>
          <p:cNvCxnSpPr/>
          <p:nvPr userDrawn="1"/>
        </p:nvCxnSpPr>
        <p:spPr>
          <a:xfrm>
            <a:off x="1958975" y="1508125"/>
            <a:ext cx="0" cy="49926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图片 6" descr="武侯社区教育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4950" y="290513"/>
            <a:ext cx="1920875" cy="757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 userDrawn="1"/>
        </p:nvSpPr>
        <p:spPr>
          <a:xfrm flipV="1">
            <a:off x="168275" y="1047750"/>
            <a:ext cx="1185545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charset="-122"/>
              <a:cs typeface="+mn-cs"/>
            </a:endParaRPr>
          </a:p>
        </p:txBody>
      </p:sp>
      <p:sp>
        <p:nvSpPr>
          <p:cNvPr id="2" name="title_2"/>
          <p:cNvSpPr/>
          <p:nvPr userDrawn="1"/>
        </p:nvSpPr>
        <p:spPr>
          <a:xfrm>
            <a:off x="234950" y="1508125"/>
            <a:ext cx="1593850" cy="10636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strike="noStrike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charset="0"/>
              </a:rPr>
              <a:t>武侯区</a:t>
            </a: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strike="noStrike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charset="0"/>
              </a:rPr>
              <a:t>社区教育</a:t>
            </a: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strike="noStrike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charset="0"/>
              </a:rPr>
              <a:t>基本情况</a:t>
            </a: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charset="0"/>
            </a:endParaRPr>
          </a:p>
        </p:txBody>
      </p:sp>
      <p:sp>
        <p:nvSpPr>
          <p:cNvPr id="4" name="title_1_green"/>
          <p:cNvSpPr/>
          <p:nvPr userDrawn="1"/>
        </p:nvSpPr>
        <p:spPr>
          <a:xfrm>
            <a:off x="242888" y="3284538"/>
            <a:ext cx="1547813" cy="112395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strike="noStrike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charset="0"/>
              </a:rPr>
              <a:t>新时代推进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strike="noStrike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charset="0"/>
              </a:rPr>
              <a:t>区域社区教育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strike="noStrike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charset="0"/>
              </a:rPr>
              <a:t>发展</a:t>
            </a:r>
            <a:r>
              <a:rPr lang="zh-CN" altLang="en-US" sz="1600" b="1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的策略</a:t>
            </a:r>
            <a:endParaRPr lang="zh-CN" altLang="en-US" sz="1600" b="1" strike="noStrike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和路径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grpSp>
        <p:nvGrpSpPr>
          <p:cNvPr id="5" name="arrow_游标"/>
          <p:cNvGrpSpPr>
            <a:grpSpLocks noChangeAspect="1"/>
          </p:cNvGrpSpPr>
          <p:nvPr userDrawn="1"/>
        </p:nvGrpSpPr>
        <p:grpSpPr>
          <a:xfrm rot="10800000" flipH="1">
            <a:off x="1861114" y="3754295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6" name="椭圆 5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直接连接符 10"/>
            <p:cNvSpPr/>
            <p:nvPr/>
          </p:nv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2" name="直接连接符 11"/>
            <p:cNvSpPr/>
            <p:nvPr/>
          </p:nv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直接连接符 12"/>
            <p:cNvSpPr/>
            <p:nvPr/>
          </p:nv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15" name="title_2"/>
          <p:cNvSpPr/>
          <p:nvPr userDrawn="1"/>
        </p:nvSpPr>
        <p:spPr>
          <a:xfrm>
            <a:off x="206375" y="5121275"/>
            <a:ext cx="1593850" cy="10636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社区教育</a:t>
            </a:r>
            <a:endParaRPr kumimoji="0" lang="zh-CN" altLang="en-US" sz="160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融入和服务</a:t>
            </a:r>
            <a:endParaRPr kumimoji="0" lang="zh-CN" altLang="en-US" sz="160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社区发展治理</a:t>
            </a:r>
            <a:endParaRPr kumimoji="0" lang="zh-CN" altLang="en-US" sz="160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ea typeface="微软雅黑" panose="020B050302020402020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微软雅黑" panose="020B0503020204020204" charset="-122"/>
              </a:defRPr>
            </a:lvl1pPr>
          </a:lstStyle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竖排文字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人在刷牙&#10;&#10;描述已自动生成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92"/>
          <a:stretch>
            <a:fillRect/>
          </a:stretch>
        </p:blipFill>
        <p:spPr>
          <a:xfrm>
            <a:off x="3416968" y="0"/>
            <a:ext cx="8775034" cy="6873498"/>
          </a:xfrm>
          <a:custGeom>
            <a:avLst/>
            <a:gdLst>
              <a:gd name="connsiteX0" fmla="*/ 0 w 8523319"/>
              <a:gd name="connsiteY0" fmla="*/ 0 h 6858000"/>
              <a:gd name="connsiteX1" fmla="*/ 8523319 w 8523319"/>
              <a:gd name="connsiteY1" fmla="*/ 0 h 6858000"/>
              <a:gd name="connsiteX2" fmla="*/ 8523319 w 8523319"/>
              <a:gd name="connsiteY2" fmla="*/ 6858000 h 6858000"/>
              <a:gd name="connsiteX3" fmla="*/ 0 w 852331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3319" h="6858000">
                <a:moveTo>
                  <a:pt x="0" y="0"/>
                </a:moveTo>
                <a:lnTo>
                  <a:pt x="8523319" y="0"/>
                </a:lnTo>
                <a:lnTo>
                  <a:pt x="8523319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竖排文字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竖排文字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274800" y="34105"/>
            <a:ext cx="11582238" cy="719355"/>
            <a:chOff x="274800" y="34105"/>
            <a:chExt cx="11582238" cy="719355"/>
          </a:xfrm>
        </p:grpSpPr>
        <p:pic>
          <p:nvPicPr>
            <p:cNvPr id="9" name="图片 6" descr="武侯社区教育logo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74800" y="34105"/>
              <a:ext cx="1619250" cy="6381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矩形 9"/>
            <p:cNvSpPr/>
            <p:nvPr userDrawn="1"/>
          </p:nvSpPr>
          <p:spPr>
            <a:xfrm>
              <a:off x="334963" y="707741"/>
              <a:ext cx="11522075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竖排文字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335280" y="753745"/>
            <a:ext cx="11522075" cy="5891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274800" y="34105"/>
            <a:ext cx="11582238" cy="719355"/>
            <a:chOff x="274800" y="34105"/>
            <a:chExt cx="11582238" cy="719355"/>
          </a:xfrm>
        </p:grpSpPr>
        <p:pic>
          <p:nvPicPr>
            <p:cNvPr id="4" name="图片 6" descr="武侯社区教育logo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74800" y="34105"/>
              <a:ext cx="1619250" cy="6381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矩形 4"/>
            <p:cNvSpPr/>
            <p:nvPr userDrawn="1"/>
          </p:nvSpPr>
          <p:spPr>
            <a:xfrm>
              <a:off x="334963" y="707741"/>
              <a:ext cx="11522075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竖排文字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335280" y="753745"/>
            <a:ext cx="11522075" cy="5891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335280" y="708025"/>
            <a:ext cx="11522075" cy="457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charset="-122"/>
              <a:cs typeface="+mn-cs"/>
            </a:endParaRPr>
          </a:p>
        </p:txBody>
      </p:sp>
      <p:pic>
        <p:nvPicPr>
          <p:cNvPr id="2" name="图片 16" descr="whjy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35280" y="208915"/>
            <a:ext cx="919480" cy="395605"/>
          </a:xfrm>
          <a:prstGeom prst="rect">
            <a:avLst/>
          </a:prstGeom>
          <a:noFill/>
          <a:ln w="9525">
            <a:noFill/>
          </a:ln>
          <a:effectLst>
            <a:outerShdw dir="2700000" algn="tl" rotWithShape="0">
              <a:schemeClr val="bg1">
                <a:alpha val="100000"/>
              </a:scheme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KOPPT，一个做PPT的神器"/>
          <p:cNvGrpSpPr/>
          <p:nvPr userDrawn="1"/>
        </p:nvGrpSpPr>
        <p:grpSpPr>
          <a:xfrm>
            <a:off x="3738804" y="468072"/>
            <a:ext cx="4714392" cy="715765"/>
            <a:chOff x="3738804" y="468072"/>
            <a:chExt cx="4714392" cy="715765"/>
          </a:xfrm>
        </p:grpSpPr>
        <p:sp>
          <p:nvSpPr>
            <p:cNvPr id="11" name="koppt-文本框"/>
            <p:cNvSpPr txBox="1"/>
            <p:nvPr userDrawn="1"/>
          </p:nvSpPr>
          <p:spPr>
            <a:xfrm>
              <a:off x="3738804" y="468072"/>
              <a:ext cx="4714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KOPPT</a:t>
              </a:r>
              <a:r>
                <a:rPr lang="zh-CN" altLang="en-US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，一个做</a:t>
              </a:r>
              <a:r>
                <a:rPr lang="en-US" altLang="zh-CN" sz="2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PPT</a:t>
              </a:r>
              <a:r>
                <a:rPr lang="zh-CN" altLang="en-US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的神器</a:t>
              </a:r>
              <a:endPara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koppt-圆点"/>
            <p:cNvSpPr>
              <a:spLocks noChangeAspect="1"/>
            </p:cNvSpPr>
            <p:nvPr userDrawn="1"/>
          </p:nvSpPr>
          <p:spPr>
            <a:xfrm>
              <a:off x="5774072" y="1075837"/>
              <a:ext cx="108000" cy="108000"/>
            </a:xfrm>
            <a:prstGeom prst="ellipse">
              <a:avLst/>
            </a:prstGeom>
            <a:solidFill>
              <a:schemeClr val="accent1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noAutofit/>
            </a:bodyPr>
            <a:lstStyle/>
            <a:p>
              <a:pPr marL="0" marR="0" indent="0" algn="ctr" defTabSz="41021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  <p:sp>
          <p:nvSpPr>
            <p:cNvPr id="17" name="koppt-圆点"/>
            <p:cNvSpPr>
              <a:spLocks noChangeAspect="1"/>
            </p:cNvSpPr>
            <p:nvPr userDrawn="1"/>
          </p:nvSpPr>
          <p:spPr>
            <a:xfrm>
              <a:off x="6309928" y="1075837"/>
              <a:ext cx="108000" cy="108000"/>
            </a:xfrm>
            <a:prstGeom prst="ellipse">
              <a:avLst/>
            </a:prstGeom>
            <a:solidFill>
              <a:schemeClr val="accent4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noAutofit/>
            </a:bodyPr>
            <a:lstStyle/>
            <a:p>
              <a:pPr marL="0" marR="0" indent="0" algn="ctr" defTabSz="41021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  <p:sp>
          <p:nvSpPr>
            <p:cNvPr id="18" name="koppt-圆点"/>
            <p:cNvSpPr>
              <a:spLocks noChangeAspect="1"/>
            </p:cNvSpPr>
            <p:nvPr userDrawn="1"/>
          </p:nvSpPr>
          <p:spPr>
            <a:xfrm>
              <a:off x="5952691" y="1075837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noAutofit/>
            </a:bodyPr>
            <a:lstStyle/>
            <a:p>
              <a:pPr marL="0" marR="0" indent="0" algn="ctr" defTabSz="41021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  <p:sp>
          <p:nvSpPr>
            <p:cNvPr id="19" name="koppt-圆点"/>
            <p:cNvSpPr>
              <a:spLocks noChangeAspect="1"/>
            </p:cNvSpPr>
            <p:nvPr userDrawn="1"/>
          </p:nvSpPr>
          <p:spPr>
            <a:xfrm>
              <a:off x="6131310" y="1075837"/>
              <a:ext cx="108000" cy="108000"/>
            </a:xfrm>
            <a:prstGeom prst="ellipse">
              <a:avLst/>
            </a:prstGeom>
            <a:solidFill>
              <a:schemeClr val="accent3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noAutofit/>
            </a:bodyPr>
            <a:lstStyle/>
            <a:p>
              <a:pPr marL="0" marR="0" indent="0" algn="ctr" defTabSz="41021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</p:grp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竖排文字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2082108" y="1449388"/>
            <a:ext cx="9778058" cy="4687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274800" y="34105"/>
            <a:ext cx="11582238" cy="719355"/>
            <a:chOff x="274800" y="34105"/>
            <a:chExt cx="11582238" cy="719355"/>
          </a:xfrm>
        </p:grpSpPr>
        <p:pic>
          <p:nvPicPr>
            <p:cNvPr id="25" name="图片 6" descr="武侯社区教育logo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74800" y="34105"/>
              <a:ext cx="1619250" cy="6381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" name="矩形 25"/>
            <p:cNvSpPr/>
            <p:nvPr userDrawn="1"/>
          </p:nvSpPr>
          <p:spPr>
            <a:xfrm>
              <a:off x="334963" y="707741"/>
              <a:ext cx="11522075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27" name="直接连接符 26"/>
          <p:cNvCxnSpPr/>
          <p:nvPr userDrawn="1"/>
        </p:nvCxnSpPr>
        <p:spPr>
          <a:xfrm>
            <a:off x="2064075" y="1455575"/>
            <a:ext cx="0" cy="4687285"/>
          </a:xfrm>
          <a:prstGeom prst="line">
            <a:avLst/>
          </a:prstGeom>
          <a:ln w="22225">
            <a:solidFill>
              <a:srgbClr val="BFBFBF"/>
            </a:solidFill>
            <a:prstDash val="solid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_2"/>
          <p:cNvSpPr/>
          <p:nvPr userDrawn="1"/>
        </p:nvSpPr>
        <p:spPr>
          <a:xfrm>
            <a:off x="349355" y="3301236"/>
            <a:ext cx="1544695" cy="10636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学习型城市建设与社区教育发展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29" name="title_1_green"/>
          <p:cNvSpPr/>
          <p:nvPr userDrawn="1"/>
        </p:nvSpPr>
        <p:spPr>
          <a:xfrm>
            <a:off x="349355" y="1461323"/>
            <a:ext cx="1547813" cy="1125538"/>
          </a:xfrm>
          <a:prstGeom prst="rect">
            <a:avLst/>
          </a:prstGeom>
          <a:solidFill>
            <a:srgbClr val="BFBFBF"/>
          </a:soli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charset="0"/>
              </a:rPr>
              <a:t>武侯区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charset="0"/>
              </a:rPr>
              <a:t>社区教育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charset="0"/>
              </a:rPr>
              <a:t>基本情况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charset="0"/>
            </a:endParaRPr>
          </a:p>
        </p:txBody>
      </p:sp>
      <p:grpSp>
        <p:nvGrpSpPr>
          <p:cNvPr id="30" name="arrow_游标"/>
          <p:cNvGrpSpPr>
            <a:grpSpLocks noChangeAspect="1"/>
          </p:cNvGrpSpPr>
          <p:nvPr userDrawn="1"/>
        </p:nvGrpSpPr>
        <p:grpSpPr>
          <a:xfrm rot="10800000" flipH="1">
            <a:off x="1966214" y="5507605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31" name="椭圆 30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2" name="直接连接符 31"/>
            <p:cNvSpPr/>
            <p:nvPr/>
          </p:nv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33" name="直接连接符 32"/>
            <p:cNvSpPr/>
            <p:nvPr/>
          </p:nv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34" name="直接连接符 33"/>
            <p:cNvSpPr/>
            <p:nvPr/>
          </p:nv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35" name="title_2"/>
          <p:cNvSpPr/>
          <p:nvPr userDrawn="1"/>
        </p:nvSpPr>
        <p:spPr>
          <a:xfrm>
            <a:off x="349355" y="5079235"/>
            <a:ext cx="1544693" cy="1063625"/>
          </a:xfrm>
          <a:prstGeom prst="rect">
            <a:avLst/>
          </a:prstGeom>
          <a:solidFill>
            <a:srgbClr val="2E75B6"/>
          </a:soli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对当前社区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教育内涵发展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几个关键问题的思考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5.xml"/><Relationship Id="rId2" Type="http://schemas.microsoft.com/office/2007/relationships/hdphoto" Target="../media/hdphoto1.wdp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19"/>
            <a:ext cx="12192000" cy="6882068"/>
          </a:xfrm>
          <a:prstGeom prst="rect">
            <a:avLst/>
          </a:prstGeom>
        </p:spPr>
      </p:pic>
      <p:sp>
        <p:nvSpPr>
          <p:cNvPr id="10243" name="文本框 13"/>
          <p:cNvSpPr txBox="1"/>
          <p:nvPr/>
        </p:nvSpPr>
        <p:spPr>
          <a:xfrm>
            <a:off x="790122" y="2466097"/>
            <a:ext cx="1111567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     </a:t>
            </a:r>
            <a:endParaRPr lang="zh-CN" altLang="en-US" sz="3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05053" y="994935"/>
            <a:ext cx="10801350" cy="2508840"/>
          </a:xfrm>
          <a:prstGeom prst="rect">
            <a:avLst/>
          </a:prstGeom>
          <a:solidFill>
            <a:srgbClr val="EAF2FA">
              <a:alpha val="8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53" name="文本框 19"/>
          <p:cNvSpPr txBox="1"/>
          <p:nvPr/>
        </p:nvSpPr>
        <p:spPr>
          <a:xfrm>
            <a:off x="3200781" y="4843872"/>
            <a:ext cx="5810145" cy="891540"/>
          </a:xfrm>
          <a:prstGeom prst="rect">
            <a:avLst/>
          </a:prstGeom>
          <a:noFill/>
          <a:ln w="952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altLang="zh-CN" sz="2600" b="1" kern="120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zh-CN" altLang="en-US" sz="2600" b="1" kern="120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成都市武侯区社区学院   </a:t>
            </a:r>
            <a:r>
              <a:rPr lang="zh-CN" altLang="en-US" sz="26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田许明</a:t>
            </a:r>
            <a:endParaRPr lang="en-US" altLang="zh-CN" sz="2600" b="1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  <a:p>
            <a:pPr algn="ctr">
              <a:defRPr/>
            </a:pPr>
            <a:r>
              <a:rPr lang="en-US" altLang="zh-CN" sz="26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2021</a:t>
            </a:r>
            <a:r>
              <a:rPr lang="zh-CN" altLang="en-US" sz="26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sz="26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6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26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15</a:t>
            </a:r>
            <a:r>
              <a:rPr lang="en-US" altLang="zh-CN" sz="26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6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日</a:t>
            </a:r>
            <a:endParaRPr lang="zh-CN" altLang="en-US" sz="2600" b="1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7734" y="1275861"/>
            <a:ext cx="11375202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5400" b="1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2E75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五省</a:t>
            </a:r>
            <a:r>
              <a:rPr lang="en-US" altLang="zh-CN" sz="5400" b="1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2E75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en-US" sz="5400" b="1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2E75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市</a:t>
            </a:r>
            <a:r>
              <a:rPr lang="en-US" altLang="zh-CN" sz="5400" b="1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2E75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en-US" sz="5400" b="1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2E75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六地善学促善治</a:t>
            </a:r>
            <a:endParaRPr lang="zh-CN" altLang="en-US" sz="5400" b="1" noProof="1">
              <a:ln w="9525">
                <a:solidFill>
                  <a:schemeClr val="bg1"/>
                </a:solidFill>
                <a:prstDash val="solid"/>
              </a:ln>
              <a:solidFill>
                <a:srgbClr val="2E75B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5400" b="1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2E75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发展共同体</a:t>
            </a:r>
            <a:endParaRPr lang="zh-CN" altLang="en-US" sz="5400" b="1" noProof="1">
              <a:ln w="9525">
                <a:solidFill>
                  <a:schemeClr val="bg1"/>
                </a:solidFill>
                <a:prstDash val="solid"/>
              </a:ln>
              <a:solidFill>
                <a:srgbClr val="2E75B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299406" y="1183754"/>
            <a:ext cx="9592369" cy="0"/>
          </a:xfrm>
          <a:prstGeom prst="line">
            <a:avLst/>
          </a:prstGeom>
          <a:ln w="381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299815" y="3304594"/>
            <a:ext cx="9592369" cy="0"/>
          </a:xfrm>
          <a:prstGeom prst="line">
            <a:avLst/>
          </a:prstGeom>
          <a:ln w="381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154166" y="2555637"/>
            <a:ext cx="9037834" cy="17299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555637"/>
            <a:ext cx="3154166" cy="1736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54345" y="2838650"/>
            <a:ext cx="74472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对发展共同体工作的几点思考</a:t>
            </a:r>
            <a:endParaRPr lang="zh-CN" altLang="en-US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127" y="1959293"/>
            <a:ext cx="3171429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0" b="1" i="0" u="none" strike="noStrike" kern="1200" cap="none" spc="-30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lt"/>
              </a:rPr>
              <a:t>04</a:t>
            </a:r>
            <a:endParaRPr kumimoji="0" lang="en-US" sz="18000" b="1" i="0" u="none" strike="noStrike" kern="1200" cap="none" spc="-30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47065" y="1007745"/>
            <a:ext cx="11026140" cy="65544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solidFill>
                  <a:schemeClr val="tx1"/>
                </a:solidFill>
                <a:latin typeface="+mn-ea"/>
              </a:rPr>
              <a:t>      </a:t>
            </a:r>
            <a:r>
              <a:rPr lang="en-US" altLang="zh-CN" sz="2400">
                <a:solidFill>
                  <a:schemeClr val="tx1"/>
                </a:solidFill>
                <a:latin typeface="+mn-ea"/>
              </a:rPr>
              <a:t>1. </a:t>
            </a:r>
            <a:r>
              <a:rPr lang="zh-CN" altLang="en-US" sz="2400">
                <a:solidFill>
                  <a:schemeClr val="tx1"/>
                </a:solidFill>
                <a:latin typeface="+mn-ea"/>
              </a:rPr>
              <a:t>建立机制：组长单位牵头、各成员单位积极参与。设立秘书处负责日常工作，各成员单位专人负责。</a:t>
            </a:r>
            <a:endParaRPr lang="en-US" altLang="zh-CN" sz="2400">
              <a:solidFill>
                <a:schemeClr val="tx1"/>
              </a:solidFill>
              <a:latin typeface="+mn-ea"/>
            </a:endParaRPr>
          </a:p>
          <a:p>
            <a:pPr algn="l" fontAlgn="auto">
              <a:spcBef>
                <a:spcPts val="1200"/>
              </a:spcBef>
            </a:pPr>
            <a:r>
              <a:rPr lang="zh-CN" altLang="en-US" sz="2400">
                <a:solidFill>
                  <a:schemeClr val="tx1"/>
                </a:solidFill>
                <a:latin typeface="+mn-ea"/>
              </a:rPr>
              <a:t>       </a:t>
            </a:r>
            <a:r>
              <a:rPr lang="en-US" altLang="zh-CN" sz="2400">
                <a:solidFill>
                  <a:schemeClr val="tx1"/>
                </a:solidFill>
                <a:latin typeface="+mn-ea"/>
              </a:rPr>
              <a:t>2</a:t>
            </a:r>
            <a:r>
              <a:rPr lang="en-US" altLang="zh-CN" sz="2400">
                <a:latin typeface="+mn-ea"/>
                <a:sym typeface="+mn-ea"/>
              </a:rPr>
              <a:t>. </a:t>
            </a:r>
            <a:r>
              <a:rPr lang="zh-CN" altLang="en-US" sz="2400">
                <a:latin typeface="+mn-ea"/>
                <a:sym typeface="+mn-ea"/>
              </a:rPr>
              <a:t>明确任务：</a:t>
            </a:r>
            <a:r>
              <a:rPr lang="zh-CN" altLang="en-US" sz="2400">
                <a:solidFill>
                  <a:schemeClr val="tx1"/>
                </a:solidFill>
                <a:latin typeface="+mn-ea"/>
              </a:rPr>
              <a:t>确定各地都能参与的</a:t>
            </a:r>
            <a:r>
              <a:rPr lang="en-US" altLang="zh-CN" sz="2400">
                <a:solidFill>
                  <a:schemeClr val="tx1"/>
                </a:solidFill>
                <a:latin typeface="+mn-ea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+mn-ea"/>
              </a:rPr>
              <a:t>个以上的项目，共同实施，通过项目促进发展。</a:t>
            </a:r>
            <a:endParaRPr lang="zh-CN" altLang="en-US" sz="2400">
              <a:solidFill>
                <a:schemeClr val="tx1"/>
              </a:solidFill>
              <a:latin typeface="+mn-ea"/>
            </a:endParaRPr>
          </a:p>
          <a:p>
            <a:pPr algn="l" fontAlgn="auto">
              <a:spcBef>
                <a:spcPts val="1200"/>
              </a:spcBef>
            </a:pPr>
            <a:r>
              <a:rPr lang="zh-CN" altLang="en-US" sz="2400">
                <a:solidFill>
                  <a:schemeClr val="tx1"/>
                </a:solidFill>
                <a:latin typeface="+mn-ea"/>
              </a:rPr>
              <a:t>      </a:t>
            </a:r>
            <a:r>
              <a:rPr lang="en-US" altLang="zh-CN" sz="2400">
                <a:solidFill>
                  <a:schemeClr val="tx1"/>
                </a:solidFill>
                <a:latin typeface="+mn-ea"/>
              </a:rPr>
              <a:t>3. </a:t>
            </a:r>
            <a:r>
              <a:rPr lang="zh-CN" altLang="en-US" sz="2400">
                <a:solidFill>
                  <a:schemeClr val="tx1"/>
                </a:solidFill>
                <a:latin typeface="+mn-ea"/>
              </a:rPr>
              <a:t>实施途径：分工合作、交流分享、研究商讨、成果共享。</a:t>
            </a:r>
            <a:endParaRPr lang="zh-CN" altLang="en-US" sz="2400">
              <a:solidFill>
                <a:schemeClr val="tx1"/>
              </a:solidFill>
              <a:latin typeface="+mn-ea"/>
            </a:endParaRPr>
          </a:p>
          <a:p>
            <a:pPr algn="l" fontAlgn="auto">
              <a:spcBef>
                <a:spcPts val="1200"/>
              </a:spcBef>
            </a:pPr>
            <a:r>
              <a:rPr lang="zh-CN" altLang="en-US" sz="2400">
                <a:solidFill>
                  <a:schemeClr val="tx1"/>
                </a:solidFill>
                <a:latin typeface="+mn-ea"/>
              </a:rPr>
              <a:t>      </a:t>
            </a:r>
            <a:r>
              <a:rPr lang="en-US" altLang="zh-CN" sz="2400">
                <a:solidFill>
                  <a:schemeClr val="tx1"/>
                </a:solidFill>
                <a:latin typeface="+mn-ea"/>
              </a:rPr>
              <a:t>4. </a:t>
            </a:r>
            <a:r>
              <a:rPr lang="zh-CN" altLang="en-US" sz="2400">
                <a:solidFill>
                  <a:schemeClr val="tx1"/>
                </a:solidFill>
                <a:latin typeface="+mn-ea"/>
              </a:rPr>
              <a:t>契约精神：共同体可持续发展的动力。</a:t>
            </a:r>
            <a:endParaRPr lang="zh-CN" altLang="en-US" sz="2400">
              <a:solidFill>
                <a:schemeClr val="tx1"/>
              </a:solidFill>
              <a:latin typeface="+mn-ea"/>
            </a:endParaRPr>
          </a:p>
          <a:p>
            <a:pPr algn="l" fontAlgn="auto">
              <a:spcBef>
                <a:spcPts val="1200"/>
              </a:spcBef>
            </a:pPr>
            <a:r>
              <a:rPr lang="zh-CN" altLang="en-US" sz="2400">
                <a:solidFill>
                  <a:schemeClr val="tx1"/>
                </a:solidFill>
                <a:latin typeface="+mn-ea"/>
              </a:rPr>
              <a:t>      </a:t>
            </a:r>
            <a:r>
              <a:rPr lang="en-US" altLang="zh-CN" sz="2400">
                <a:solidFill>
                  <a:schemeClr val="tx1"/>
                </a:solidFill>
                <a:latin typeface="+mn-ea"/>
              </a:rPr>
              <a:t>5. </a:t>
            </a:r>
            <a:r>
              <a:rPr lang="zh-CN" altLang="en-US" sz="2400">
                <a:solidFill>
                  <a:schemeClr val="tx1"/>
                </a:solidFill>
                <a:latin typeface="+mn-ea"/>
              </a:rPr>
              <a:t>拓展项目的深度和广度：增加吸引力。</a:t>
            </a:r>
            <a:endParaRPr lang="zh-CN" altLang="en-US" sz="2400">
              <a:solidFill>
                <a:schemeClr val="tx1"/>
              </a:solidFill>
              <a:latin typeface="+mn-ea"/>
            </a:endParaRPr>
          </a:p>
          <a:p>
            <a:pPr algn="l" fontAlgn="auto">
              <a:spcBef>
                <a:spcPts val="1200"/>
              </a:spcBef>
            </a:pPr>
            <a:r>
              <a:rPr lang="zh-CN" altLang="en-US" sz="2400">
                <a:solidFill>
                  <a:schemeClr val="tx1"/>
                </a:solidFill>
                <a:latin typeface="+mn-ea"/>
              </a:rPr>
              <a:t>      </a:t>
            </a:r>
            <a:r>
              <a:rPr lang="en-US" altLang="zh-CN" sz="2400">
                <a:solidFill>
                  <a:schemeClr val="tx1"/>
                </a:solidFill>
                <a:latin typeface="+mn-ea"/>
              </a:rPr>
              <a:t>6. </a:t>
            </a:r>
            <a:r>
              <a:rPr lang="zh-CN" altLang="en-US" sz="2400">
                <a:solidFill>
                  <a:schemeClr val="tx1"/>
                </a:solidFill>
                <a:latin typeface="+mn-ea"/>
              </a:rPr>
              <a:t>保障工作：经费保障、资源保障。</a:t>
            </a:r>
            <a:endParaRPr lang="zh-CN" altLang="en-US" sz="2400">
              <a:solidFill>
                <a:schemeClr val="tx1"/>
              </a:solidFill>
              <a:latin typeface="+mn-ea"/>
            </a:endParaRPr>
          </a:p>
          <a:p>
            <a:pPr algn="l" fontAlgn="auto">
              <a:spcBef>
                <a:spcPts val="1200"/>
              </a:spcBef>
            </a:pPr>
            <a:r>
              <a:rPr lang="zh-CN" altLang="en-US" sz="2400">
                <a:solidFill>
                  <a:schemeClr val="tx1"/>
                </a:solidFill>
                <a:latin typeface="+mn-ea"/>
              </a:rPr>
              <a:t>      </a:t>
            </a:r>
            <a:r>
              <a:rPr lang="en-US" altLang="zh-CN" sz="2400">
                <a:solidFill>
                  <a:schemeClr val="tx1"/>
                </a:solidFill>
                <a:latin typeface="+mn-ea"/>
              </a:rPr>
              <a:t>7</a:t>
            </a:r>
            <a:r>
              <a:rPr lang="en-US" altLang="zh-CN" sz="2400">
                <a:latin typeface="+mn-ea"/>
                <a:sym typeface="+mn-ea"/>
              </a:rPr>
              <a:t>. </a:t>
            </a:r>
            <a:r>
              <a:rPr lang="zh-CN" altLang="en-US" sz="2400">
                <a:latin typeface="+mn-ea"/>
                <a:sym typeface="+mn-ea"/>
              </a:rPr>
              <a:t>宣传展示：扩大社会影响。</a:t>
            </a:r>
            <a:endParaRPr lang="zh-CN" altLang="en-US" sz="2800">
              <a:solidFill>
                <a:schemeClr val="tx1"/>
              </a:solidFill>
              <a:latin typeface="+mn-ea"/>
            </a:endParaRPr>
          </a:p>
          <a:p>
            <a:pPr algn="l"/>
            <a:endParaRPr lang="zh-CN" altLang="en-US" sz="2800">
              <a:solidFill>
                <a:schemeClr val="tx1"/>
              </a:solidFill>
              <a:latin typeface="+mn-ea"/>
            </a:endParaRPr>
          </a:p>
          <a:p>
            <a:pPr algn="l"/>
            <a:endParaRPr lang="zh-CN" altLang="en-US" sz="2800">
              <a:solidFill>
                <a:schemeClr val="tx1"/>
              </a:solidFill>
              <a:latin typeface="+mn-ea"/>
            </a:endParaRPr>
          </a:p>
          <a:p>
            <a:pPr algn="l"/>
            <a:endParaRPr lang="zh-CN" altLang="en-US" sz="2800">
              <a:solidFill>
                <a:schemeClr val="tx1"/>
              </a:solidFill>
              <a:latin typeface="+mn-ea"/>
            </a:endParaRPr>
          </a:p>
          <a:p>
            <a:pPr algn="l"/>
            <a:endParaRPr lang="zh-CN" altLang="en-US" sz="280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zh-CN" altLang="en-US" sz="2800">
                <a:solidFill>
                  <a:schemeClr val="tx1"/>
                </a:solidFill>
                <a:latin typeface="+mn-ea"/>
              </a:rPr>
              <a:t>      </a:t>
            </a:r>
            <a:endParaRPr lang="zh-CN" altLang="en-US" sz="280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154166" y="2555637"/>
            <a:ext cx="9037834" cy="17299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555637"/>
            <a:ext cx="3154166" cy="1736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54345" y="2838650"/>
            <a:ext cx="2976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共同体组成</a:t>
            </a:r>
            <a:endParaRPr lang="zh-CN" altLang="en-US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127" y="1959293"/>
            <a:ext cx="3171429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0" b="1" i="0" u="none" strike="noStrike" kern="1200" cap="none" spc="-30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lt"/>
              </a:rPr>
              <a:t>01</a:t>
            </a:r>
            <a:endParaRPr kumimoji="0" lang="en-US" sz="18000" b="1" i="0" u="none" strike="noStrike" kern="1200" cap="none" spc="-30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5650" y="1261745"/>
            <a:ext cx="11028680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zh-CN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2E75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五省</a:t>
            </a:r>
            <a:r>
              <a:rPr lang="en-US" altLang="zh-CN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2E75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(</a:t>
            </a:r>
            <a:r>
              <a:rPr lang="zh-CN" alt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2E75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市</a:t>
            </a:r>
            <a:r>
              <a:rPr lang="en-US" altLang="zh-CN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2E75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)</a:t>
            </a:r>
            <a:r>
              <a:rPr lang="zh-CN" alt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2E75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六地善学促善治发展共同体：</a:t>
            </a:r>
            <a:endParaRPr lang="zh-CN" altLang="en-US" sz="4000" b="1">
              <a:ln w="9525">
                <a:solidFill>
                  <a:schemeClr val="bg1"/>
                </a:solidFill>
                <a:prstDash val="solid"/>
              </a:ln>
              <a:solidFill>
                <a:srgbClr val="2E75B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  <a:p>
            <a:pPr algn="l"/>
            <a:endParaRPr lang="zh-CN" altLang="en-US" sz="3200">
              <a:latin typeface="+mn-ea"/>
            </a:endParaRPr>
          </a:p>
          <a:p>
            <a:pPr algn="l"/>
            <a:r>
              <a:rPr lang="zh-CN" altLang="en-US" sz="3200">
                <a:latin typeface="+mn-ea"/>
              </a:rPr>
              <a:t>陕西省社区教育中心               重庆市沙坪坝区社区教育学院</a:t>
            </a:r>
            <a:endParaRPr lang="zh-CN" altLang="en-US" sz="3200">
              <a:latin typeface="+mn-ea"/>
            </a:endParaRPr>
          </a:p>
          <a:p>
            <a:pPr algn="l"/>
            <a:r>
              <a:rPr lang="zh-CN" altLang="en-US" sz="3200">
                <a:latin typeface="+mn-ea"/>
              </a:rPr>
              <a:t>浙江省慈溪市社区学院            太原市杏花岭区社区教育学院</a:t>
            </a:r>
            <a:endParaRPr lang="zh-CN" altLang="en-US" sz="3200">
              <a:latin typeface="+mn-ea"/>
            </a:endParaRPr>
          </a:p>
          <a:p>
            <a:pPr algn="l"/>
            <a:r>
              <a:rPr lang="zh-CN" altLang="en-US" sz="3200">
                <a:latin typeface="+mn-ea"/>
              </a:rPr>
              <a:t>成都市新津区社区教育学院               成都市武侯区社区学院</a:t>
            </a:r>
            <a:endParaRPr lang="zh-CN" altLang="en-US" sz="3200">
              <a:latin typeface="+mn-ea"/>
            </a:endParaRPr>
          </a:p>
          <a:p>
            <a:pPr algn="ctr"/>
            <a:endParaRPr lang="zh-CN" altLang="en-US" sz="3200"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1585" y="4070350"/>
            <a:ext cx="4251325" cy="24796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154166" y="2555637"/>
            <a:ext cx="9037834" cy="17299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555637"/>
            <a:ext cx="3154166" cy="1736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54345" y="2838650"/>
            <a:ext cx="2976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开展的工作</a:t>
            </a:r>
            <a:endParaRPr lang="zh-CN" altLang="en-US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127" y="1959293"/>
            <a:ext cx="3171429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0" b="1" i="0" u="none" strike="noStrike" kern="1200" cap="none" spc="-30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lt"/>
              </a:rPr>
              <a:t>02</a:t>
            </a:r>
            <a:endParaRPr kumimoji="0" lang="en-US" sz="18000" b="1" i="0" u="none" strike="noStrike" kern="1200" cap="none" spc="-30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13815" y="1015365"/>
            <a:ext cx="7646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None/>
            </a:pPr>
            <a:r>
              <a:rPr lang="zh-CN" altLang="zh-CN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2E75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</a:rPr>
              <a:t>召开共同体建设推进会</a:t>
            </a:r>
            <a:endParaRPr lang="zh-CN" altLang="zh-CN" sz="4000" b="1">
              <a:ln w="9525">
                <a:solidFill>
                  <a:schemeClr val="bg1"/>
                </a:solidFill>
                <a:prstDash val="solid"/>
              </a:ln>
              <a:solidFill>
                <a:srgbClr val="2E75B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6310" y="1816100"/>
            <a:ext cx="7298055" cy="43008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3575" y="1015365"/>
            <a:ext cx="1084770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None/>
            </a:pPr>
            <a:r>
              <a:rPr lang="zh-CN" altLang="zh-CN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2E75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ea"/>
              </a:rPr>
              <a:t>各地</a:t>
            </a:r>
            <a:r>
              <a:rPr lang="zh-CN" altLang="zh-CN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2E75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</a:rPr>
              <a:t>结合实际，梳理特色亮点工作，为项目推进打下基础</a:t>
            </a:r>
            <a:endParaRPr lang="zh-CN" altLang="zh-CN" sz="3200" b="1">
              <a:ln w="9525">
                <a:solidFill>
                  <a:schemeClr val="bg1"/>
                </a:solidFill>
                <a:prstDash val="solid"/>
              </a:ln>
              <a:solidFill>
                <a:srgbClr val="2E75B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</a:endParaRPr>
          </a:p>
          <a:p>
            <a:pPr algn="l">
              <a:buNone/>
            </a:pPr>
            <a:endParaRPr lang="zh-CN" altLang="zh-CN" sz="4000" b="1">
              <a:ln w="9525">
                <a:solidFill>
                  <a:schemeClr val="bg1"/>
                </a:solidFill>
                <a:prstDash val="solid"/>
              </a:ln>
              <a:solidFill>
                <a:srgbClr val="2E75B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3600">
                <a:latin typeface="+mn-ea"/>
                <a:sym typeface="+mn-ea"/>
              </a:rPr>
              <a:t>陕西省社区教育中心               </a:t>
            </a:r>
            <a:endParaRPr lang="zh-CN" altLang="en-US" sz="3600">
              <a:latin typeface="+mn-ea"/>
              <a:sym typeface="+mn-ea"/>
            </a:endParaRPr>
          </a:p>
          <a:p>
            <a:pPr algn="ctr"/>
            <a:r>
              <a:rPr lang="zh-CN" altLang="en-US" sz="3600">
                <a:latin typeface="+mn-ea"/>
                <a:sym typeface="+mn-ea"/>
              </a:rPr>
              <a:t>重庆市沙坪坝区社区教育学院</a:t>
            </a:r>
            <a:endParaRPr lang="zh-CN" altLang="en-US" sz="3600">
              <a:latin typeface="+mn-ea"/>
            </a:endParaRPr>
          </a:p>
          <a:p>
            <a:pPr algn="ctr"/>
            <a:r>
              <a:rPr lang="zh-CN" altLang="en-US" sz="3600">
                <a:latin typeface="+mn-ea"/>
                <a:sym typeface="+mn-ea"/>
              </a:rPr>
              <a:t>浙江省慈溪市社区学院            </a:t>
            </a:r>
            <a:endParaRPr lang="zh-CN" altLang="en-US" sz="3600">
              <a:latin typeface="+mn-ea"/>
              <a:sym typeface="+mn-ea"/>
            </a:endParaRPr>
          </a:p>
          <a:p>
            <a:pPr algn="ctr"/>
            <a:r>
              <a:rPr lang="zh-CN" altLang="en-US" sz="3600">
                <a:latin typeface="+mn-ea"/>
                <a:sym typeface="+mn-ea"/>
              </a:rPr>
              <a:t>太原市杏花岭区社区教育学院</a:t>
            </a:r>
            <a:endParaRPr lang="zh-CN" altLang="en-US" sz="3600">
              <a:latin typeface="+mn-ea"/>
            </a:endParaRPr>
          </a:p>
          <a:p>
            <a:pPr algn="ctr"/>
            <a:r>
              <a:rPr lang="zh-CN" altLang="en-US" sz="3600">
                <a:latin typeface="+mn-ea"/>
                <a:sym typeface="+mn-ea"/>
              </a:rPr>
              <a:t>成都市新津区社区教育学院              </a:t>
            </a:r>
            <a:endParaRPr lang="zh-CN" altLang="en-US" sz="3600">
              <a:latin typeface="+mn-ea"/>
              <a:sym typeface="+mn-ea"/>
            </a:endParaRPr>
          </a:p>
          <a:p>
            <a:pPr algn="ctr"/>
            <a:r>
              <a:rPr lang="zh-CN" altLang="en-US" sz="3600">
                <a:latin typeface="+mn-ea"/>
                <a:sym typeface="+mn-ea"/>
              </a:rPr>
              <a:t> 成都市武侯区社区学院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rgbClr val="2E75B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3575" y="1007745"/>
            <a:ext cx="11026140" cy="46462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2E75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ea"/>
              </a:rPr>
              <a:t>初步厘清社区教育服务社区发展治理的现实途径</a:t>
            </a:r>
            <a:endParaRPr lang="zh-CN" altLang="en-US" sz="3600">
              <a:latin typeface="+mn-ea"/>
              <a:sym typeface="+mn-ea"/>
            </a:endParaRPr>
          </a:p>
          <a:p>
            <a:pPr algn="ctr"/>
            <a:endParaRPr lang="en-US" altLang="zh-CN" sz="3200" b="1">
              <a:ln w="9525">
                <a:solidFill>
                  <a:schemeClr val="bg1"/>
                </a:solidFill>
                <a:prstDash val="solid"/>
              </a:ln>
              <a:solidFill>
                <a:srgbClr val="2E75B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</a:endParaRPr>
          </a:p>
          <a:p>
            <a:pPr algn="l"/>
            <a:r>
              <a:rPr lang="zh-CN" altLang="en-US" sz="2800">
                <a:solidFill>
                  <a:schemeClr val="tx1"/>
                </a:solidFill>
                <a:latin typeface="+mn-ea"/>
              </a:rPr>
              <a:t>      1.通过社区教育活动培育居民的社区归属感、参与社区治理的意识，提升参与社区发展治理的能力。</a:t>
            </a:r>
            <a:endParaRPr lang="zh-CN" altLang="en-US" sz="2800">
              <a:solidFill>
                <a:schemeClr val="tx1"/>
              </a:solidFill>
              <a:latin typeface="+mn-ea"/>
            </a:endParaRPr>
          </a:p>
          <a:p>
            <a:pPr algn="l">
              <a:buNone/>
            </a:pPr>
            <a:r>
              <a:rPr lang="zh-CN" altLang="en-US" sz="2800">
                <a:solidFill>
                  <a:schemeClr val="tx1"/>
                </a:solidFill>
                <a:latin typeface="+mn-ea"/>
              </a:rPr>
              <a:t>      2.</a:t>
            </a:r>
            <a:r>
              <a:rPr lang="zh-CN" altLang="en-US" sz="2800">
                <a:latin typeface="+mn-ea"/>
                <a:sym typeface="+mn-ea"/>
              </a:rPr>
              <a:t>通过社区教育活动丰富居民的精神文化生活。</a:t>
            </a:r>
            <a:endParaRPr lang="zh-CN" altLang="en-US" sz="2800">
              <a:latin typeface="+mn-ea"/>
              <a:sym typeface="+mn-ea"/>
            </a:endParaRPr>
          </a:p>
          <a:p>
            <a:pPr algn="l">
              <a:buNone/>
            </a:pPr>
            <a:r>
              <a:rPr lang="en-US" altLang="zh-CN" sz="2800">
                <a:solidFill>
                  <a:schemeClr val="tx1"/>
                </a:solidFill>
                <a:latin typeface="+mn-ea"/>
              </a:rPr>
              <a:t>      3.</a:t>
            </a:r>
            <a:r>
              <a:rPr lang="zh-CN" altLang="en-US" sz="2800">
                <a:solidFill>
                  <a:schemeClr val="tx1"/>
                </a:solidFill>
                <a:latin typeface="+mn-ea"/>
              </a:rPr>
              <a:t>通过社区教育解决居民的后顾之忧：小学生</a:t>
            </a:r>
            <a:r>
              <a:rPr lang="en-US" altLang="zh-CN" sz="2800">
                <a:solidFill>
                  <a:schemeClr val="tx1"/>
                </a:solidFill>
                <a:latin typeface="+mn-ea"/>
              </a:rPr>
              <a:t>430</a:t>
            </a:r>
            <a:r>
              <a:rPr lang="zh-CN" altLang="en-US" sz="2800">
                <a:solidFill>
                  <a:schemeClr val="tx1"/>
                </a:solidFill>
                <a:latin typeface="+mn-ea"/>
              </a:rPr>
              <a:t>学校、新市民培训、职业技能培训、</a:t>
            </a:r>
            <a:r>
              <a:rPr lang="zh-CN" altLang="en-US" sz="2800">
                <a:latin typeface="+mn-ea"/>
                <a:sym typeface="+mn-ea"/>
              </a:rPr>
              <a:t>家庭教育、</a:t>
            </a:r>
            <a:r>
              <a:rPr lang="zh-CN" altLang="en-US" sz="2800">
                <a:solidFill>
                  <a:schemeClr val="tx1"/>
                </a:solidFill>
                <a:latin typeface="+mn-ea"/>
              </a:rPr>
              <a:t>养教结合、老年智能技术培训等等。</a:t>
            </a:r>
            <a:endParaRPr lang="zh-CN" altLang="en-US" sz="2800">
              <a:solidFill>
                <a:schemeClr val="tx1"/>
              </a:solidFill>
              <a:latin typeface="+mn-ea"/>
            </a:endParaRPr>
          </a:p>
          <a:p>
            <a:pPr algn="l">
              <a:buNone/>
            </a:pPr>
            <a:r>
              <a:rPr lang="en-US" altLang="zh-CN" sz="2800">
                <a:solidFill>
                  <a:schemeClr val="tx1"/>
                </a:solidFill>
                <a:latin typeface="+mn-ea"/>
              </a:rPr>
              <a:t>      4.</a:t>
            </a:r>
            <a:r>
              <a:rPr lang="zh-CN" altLang="en-US" sz="2800">
                <a:solidFill>
                  <a:schemeClr val="tx1"/>
                </a:solidFill>
                <a:latin typeface="+mn-ea"/>
              </a:rPr>
              <a:t>社区教育阵地成为居民交流的平台，将矛盾化解在基层。</a:t>
            </a:r>
            <a:endParaRPr lang="zh-CN" altLang="en-US" sz="2800">
              <a:solidFill>
                <a:schemeClr val="tx1"/>
              </a:solidFill>
              <a:latin typeface="+mn-ea"/>
            </a:endParaRPr>
          </a:p>
          <a:p>
            <a:pPr algn="l">
              <a:buNone/>
            </a:pPr>
            <a:r>
              <a:rPr lang="en-US" altLang="zh-CN" sz="2800">
                <a:solidFill>
                  <a:schemeClr val="tx1"/>
                </a:solidFill>
                <a:latin typeface="+mn-ea"/>
              </a:rPr>
              <a:t>      5.</a:t>
            </a:r>
            <a:r>
              <a:rPr lang="zh-CN" altLang="en-US" sz="2800">
                <a:solidFill>
                  <a:schemeClr val="tx1"/>
                </a:solidFill>
                <a:latin typeface="+mn-ea"/>
              </a:rPr>
              <a:t>通过社区教育培育自组织</a:t>
            </a:r>
            <a:r>
              <a:rPr lang="en-US" altLang="zh-CN" sz="2800">
                <a:solidFill>
                  <a:schemeClr val="tx1"/>
                </a:solidFill>
                <a:latin typeface="+mn-ea"/>
              </a:rPr>
              <a:t>(</a:t>
            </a:r>
            <a:r>
              <a:rPr lang="zh-CN" altLang="en-US" sz="2800">
                <a:solidFill>
                  <a:schemeClr val="tx1"/>
                </a:solidFill>
                <a:latin typeface="+mn-ea"/>
              </a:rPr>
              <a:t>社区社会组织</a:t>
            </a:r>
            <a:r>
              <a:rPr lang="en-US" altLang="zh-CN" sz="2800">
                <a:solidFill>
                  <a:schemeClr val="tx1"/>
                </a:solidFill>
                <a:latin typeface="+mn-ea"/>
              </a:rPr>
              <a:t>)</a:t>
            </a:r>
            <a:r>
              <a:rPr lang="zh-CN" altLang="en-US" sz="2800">
                <a:solidFill>
                  <a:schemeClr val="tx1"/>
                </a:solidFill>
                <a:latin typeface="+mn-ea"/>
              </a:rPr>
              <a:t>直接参与社区发展治理工作。</a:t>
            </a:r>
            <a:endParaRPr lang="zh-CN" altLang="en-US" sz="280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154166" y="2555637"/>
            <a:ext cx="9037834" cy="17299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555637"/>
            <a:ext cx="3154166" cy="1736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54345" y="2838650"/>
            <a:ext cx="2976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下一步打算</a:t>
            </a:r>
            <a:endParaRPr lang="zh-CN" altLang="en-US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127" y="1959293"/>
            <a:ext cx="3171429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0" b="1" i="0" u="none" strike="noStrike" kern="1200" cap="none" spc="-30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lt"/>
              </a:rPr>
              <a:t>03</a:t>
            </a:r>
            <a:endParaRPr kumimoji="0" lang="en-US" sz="18000" b="1" i="0" u="none" strike="noStrike" kern="1200" cap="none" spc="-30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47065" y="1007745"/>
            <a:ext cx="11026140" cy="54463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solidFill>
                  <a:schemeClr val="tx1"/>
                </a:solidFill>
                <a:latin typeface="+mn-ea"/>
              </a:rPr>
              <a:t>      </a:t>
            </a:r>
            <a:r>
              <a:rPr lang="zh-CN" altLang="zh-CN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2E75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</a:rPr>
              <a:t>统一思想</a:t>
            </a:r>
            <a:endParaRPr lang="zh-CN" altLang="zh-CN" sz="3200" b="1">
              <a:ln w="9525">
                <a:solidFill>
                  <a:schemeClr val="bg1"/>
                </a:solidFill>
                <a:prstDash val="solid"/>
              </a:ln>
              <a:solidFill>
                <a:srgbClr val="2E75B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</a:endParaRPr>
          </a:p>
          <a:p>
            <a:pPr algn="l"/>
            <a:endParaRPr lang="zh-CN" altLang="en-US" sz="280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zh-CN" altLang="en-US" sz="2800">
                <a:solidFill>
                  <a:schemeClr val="tx1"/>
                </a:solidFill>
                <a:latin typeface="+mn-ea"/>
              </a:rPr>
              <a:t>       通过共同体项目，实现资源共享，服务六地市民的终身学习，促进人的全面发展；提升社区教育服务水平，促进六地社区教育高质量发展；服务社区发展治理，促进社会治理创新。</a:t>
            </a:r>
            <a:endParaRPr lang="zh-CN" altLang="en-US" sz="2800">
              <a:solidFill>
                <a:schemeClr val="tx1"/>
              </a:solidFill>
              <a:latin typeface="+mn-ea"/>
            </a:endParaRPr>
          </a:p>
          <a:p>
            <a:pPr algn="l"/>
            <a:endParaRPr lang="zh-CN" altLang="en-US" sz="2800">
              <a:solidFill>
                <a:schemeClr val="tx1"/>
              </a:solidFill>
              <a:latin typeface="+mn-ea"/>
            </a:endParaRPr>
          </a:p>
          <a:p>
            <a:pPr algn="l"/>
            <a:endParaRPr lang="zh-CN" altLang="en-US" sz="280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zh-CN" altLang="en-US" sz="2800">
                <a:solidFill>
                  <a:schemeClr val="tx1"/>
                </a:solidFill>
                <a:latin typeface="+mn-ea"/>
              </a:rPr>
              <a:t>     </a:t>
            </a:r>
            <a:r>
              <a:rPr lang="zh-CN" altLang="zh-CN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2E75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</a:rPr>
              <a:t>商讨议定项目实施方案</a:t>
            </a:r>
            <a:endParaRPr lang="zh-CN" altLang="zh-CN" sz="3200" b="1">
              <a:ln w="9525">
                <a:solidFill>
                  <a:schemeClr val="bg1"/>
                </a:solidFill>
                <a:prstDash val="solid"/>
              </a:ln>
              <a:solidFill>
                <a:srgbClr val="2E75B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</a:endParaRPr>
          </a:p>
          <a:p>
            <a:pPr algn="l"/>
            <a:r>
              <a:rPr lang="zh-CN" altLang="zh-CN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2E75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</a:rPr>
              <a:t>     </a:t>
            </a:r>
            <a:r>
              <a:rPr lang="zh-CN" altLang="en-US" sz="2800">
                <a:latin typeface="+mn-ea"/>
              </a:rPr>
              <a:t>结合各地工作实际，围绕</a:t>
            </a:r>
            <a:r>
              <a:rPr lang="en-US" altLang="zh-CN" sz="2800">
                <a:latin typeface="+mn-ea"/>
              </a:rPr>
              <a:t>“</a:t>
            </a:r>
            <a:r>
              <a:rPr lang="zh-CN" altLang="en-US" sz="2800">
                <a:latin typeface="+mn-ea"/>
              </a:rPr>
              <a:t>善学促善治</a:t>
            </a:r>
            <a:r>
              <a:rPr lang="en-US" altLang="zh-CN" sz="2800">
                <a:latin typeface="+mn-ea"/>
              </a:rPr>
              <a:t>”</a:t>
            </a:r>
            <a:r>
              <a:rPr lang="zh-CN" altLang="en-US" sz="2800">
                <a:latin typeface="+mn-ea"/>
              </a:rPr>
              <a:t>，共同实施</a:t>
            </a:r>
            <a:r>
              <a:rPr lang="en-US" altLang="zh-CN" sz="2800">
                <a:latin typeface="+mn-ea"/>
              </a:rPr>
              <a:t>1-2</a:t>
            </a:r>
            <a:r>
              <a:rPr lang="zh-CN" altLang="en-US" sz="2800">
                <a:latin typeface="+mn-ea"/>
              </a:rPr>
              <a:t>个项目。</a:t>
            </a:r>
            <a:endParaRPr lang="zh-CN" altLang="en-US" sz="2800">
              <a:solidFill>
                <a:schemeClr val="tx1"/>
              </a:solidFill>
              <a:latin typeface="+mn-ea"/>
            </a:endParaRPr>
          </a:p>
          <a:p>
            <a:pPr algn="l"/>
            <a:endParaRPr lang="zh-CN" altLang="en-US" sz="2800">
              <a:solidFill>
                <a:schemeClr val="tx1"/>
              </a:solidFill>
              <a:latin typeface="+mn-ea"/>
            </a:endParaRPr>
          </a:p>
          <a:p>
            <a:pPr algn="l"/>
            <a:endParaRPr lang="zh-CN" altLang="en-US" sz="280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zh-CN" altLang="en-US" sz="2800">
                <a:solidFill>
                  <a:schemeClr val="tx1"/>
                </a:solidFill>
                <a:latin typeface="+mn-ea"/>
              </a:rPr>
              <a:t>      </a:t>
            </a:r>
            <a:endParaRPr lang="zh-CN" altLang="en-US" sz="280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4ar2irq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986</Words>
  <Application>WPS 演示</Application>
  <PresentationFormat>宽屏</PresentationFormat>
  <Paragraphs>74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微软雅黑 Light</vt:lpstr>
      <vt:lpstr>Lantinghei SC Extralight</vt:lpstr>
      <vt:lpstr>Segoe Print</vt:lpstr>
      <vt:lpstr>黑体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2021-04-14T22:46:25Z</dcterms:created>
  <dcterms:modified xsi:type="dcterms:W3CDTF">2021-04-14T23:39:06Z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2052-10.8.2.6726</vt:lpwstr>
  </property>
</Properties>
</file>