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446" r:id="rId3"/>
    <p:sldId id="1013" r:id="rId5"/>
    <p:sldId id="1055" r:id="rId6"/>
    <p:sldId id="327" r:id="rId7"/>
    <p:sldId id="1015" r:id="rId8"/>
    <p:sldId id="1016" r:id="rId9"/>
    <p:sldId id="1017" r:id="rId10"/>
    <p:sldId id="1040" r:id="rId11"/>
    <p:sldId id="1018" r:id="rId12"/>
    <p:sldId id="1029" r:id="rId13"/>
    <p:sldId id="1054" r:id="rId14"/>
    <p:sldId id="1019" r:id="rId15"/>
    <p:sldId id="1024" r:id="rId16"/>
    <p:sldId id="1025" r:id="rId17"/>
    <p:sldId id="1026" r:id="rId18"/>
    <p:sldId id="1028" r:id="rId19"/>
    <p:sldId id="1053" r:id="rId20"/>
    <p:sldId id="1020" r:id="rId21"/>
    <p:sldId id="393" r:id="rId22"/>
    <p:sldId id="282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4020"/>
    <a:srgbClr val="EE32B8"/>
    <a:srgbClr val="008CE7"/>
    <a:srgbClr val="F15824"/>
    <a:srgbClr val="D52831"/>
    <a:srgbClr val="F34321"/>
    <a:srgbClr val="B41F98"/>
    <a:srgbClr val="9C1F82"/>
    <a:srgbClr val="CC8942"/>
    <a:srgbClr val="C8A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744" y="90"/>
      </p:cViewPr>
      <p:guideLst>
        <p:guide orient="horz" pos="21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2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F94EA-5688-4FEA-9ADF-B6A181947A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73E7D-005B-40FA-BA74-142CD851F01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073E7D-005B-40FA-BA74-142CD851F0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AA79-63ED-4D4C-97FF-23192032D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3E7D-005B-40FA-BA74-142CD851F0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8F154-D10B-4217-8098-E9B94BCC3F2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 l="3214" r="5476" b="17169"/>
          <a:stretch>
            <a:fillRect/>
          </a:stretch>
        </p:blipFill>
        <p:spPr>
          <a:xfrm>
            <a:off x="1" y="1654411"/>
            <a:ext cx="12192000" cy="5203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43202" y="3313436"/>
            <a:ext cx="1390620" cy="1194142"/>
          </a:xfrm>
          <a:custGeom>
            <a:avLst/>
            <a:gdLst>
              <a:gd name="connsiteX0" fmla="*/ 298536 w 1390620"/>
              <a:gd name="connsiteY0" fmla="*/ 0 h 1194142"/>
              <a:gd name="connsiteX1" fmla="*/ 1092085 w 1390620"/>
              <a:gd name="connsiteY1" fmla="*/ 0 h 1194142"/>
              <a:gd name="connsiteX2" fmla="*/ 1390620 w 1390620"/>
              <a:gd name="connsiteY2" fmla="*/ 597071 h 1194142"/>
              <a:gd name="connsiteX3" fmla="*/ 1092085 w 1390620"/>
              <a:gd name="connsiteY3" fmla="*/ 1194142 h 1194142"/>
              <a:gd name="connsiteX4" fmla="*/ 298536 w 1390620"/>
              <a:gd name="connsiteY4" fmla="*/ 1194142 h 1194142"/>
              <a:gd name="connsiteX5" fmla="*/ 0 w 1390620"/>
              <a:gd name="connsiteY5" fmla="*/ 597071 h 119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0620" h="1194142">
                <a:moveTo>
                  <a:pt x="298536" y="0"/>
                </a:moveTo>
                <a:lnTo>
                  <a:pt x="1092085" y="0"/>
                </a:lnTo>
                <a:lnTo>
                  <a:pt x="1390620" y="597071"/>
                </a:lnTo>
                <a:lnTo>
                  <a:pt x="1092085" y="1194142"/>
                </a:lnTo>
                <a:lnTo>
                  <a:pt x="298536" y="1194142"/>
                </a:lnTo>
                <a:lnTo>
                  <a:pt x="0" y="5970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295653" y="3313436"/>
            <a:ext cx="1390620" cy="1194142"/>
          </a:xfrm>
          <a:custGeom>
            <a:avLst/>
            <a:gdLst>
              <a:gd name="connsiteX0" fmla="*/ 298536 w 1390620"/>
              <a:gd name="connsiteY0" fmla="*/ 0 h 1194142"/>
              <a:gd name="connsiteX1" fmla="*/ 1092085 w 1390620"/>
              <a:gd name="connsiteY1" fmla="*/ 0 h 1194142"/>
              <a:gd name="connsiteX2" fmla="*/ 1390620 w 1390620"/>
              <a:gd name="connsiteY2" fmla="*/ 597071 h 1194142"/>
              <a:gd name="connsiteX3" fmla="*/ 1092085 w 1390620"/>
              <a:gd name="connsiteY3" fmla="*/ 1194142 h 1194142"/>
              <a:gd name="connsiteX4" fmla="*/ 298536 w 1390620"/>
              <a:gd name="connsiteY4" fmla="*/ 1194142 h 1194142"/>
              <a:gd name="connsiteX5" fmla="*/ 0 w 1390620"/>
              <a:gd name="connsiteY5" fmla="*/ 597071 h 119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0620" h="1194142">
                <a:moveTo>
                  <a:pt x="298536" y="0"/>
                </a:moveTo>
                <a:lnTo>
                  <a:pt x="1092085" y="0"/>
                </a:lnTo>
                <a:lnTo>
                  <a:pt x="1390620" y="597071"/>
                </a:lnTo>
                <a:lnTo>
                  <a:pt x="1092085" y="1194142"/>
                </a:lnTo>
                <a:lnTo>
                  <a:pt x="298536" y="1194142"/>
                </a:lnTo>
                <a:lnTo>
                  <a:pt x="0" y="5970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6648105" y="3313436"/>
            <a:ext cx="1390620" cy="1194142"/>
          </a:xfrm>
          <a:custGeom>
            <a:avLst/>
            <a:gdLst>
              <a:gd name="connsiteX0" fmla="*/ 298536 w 1390620"/>
              <a:gd name="connsiteY0" fmla="*/ 0 h 1194142"/>
              <a:gd name="connsiteX1" fmla="*/ 1092085 w 1390620"/>
              <a:gd name="connsiteY1" fmla="*/ 0 h 1194142"/>
              <a:gd name="connsiteX2" fmla="*/ 1390620 w 1390620"/>
              <a:gd name="connsiteY2" fmla="*/ 597071 h 1194142"/>
              <a:gd name="connsiteX3" fmla="*/ 1092085 w 1390620"/>
              <a:gd name="connsiteY3" fmla="*/ 1194142 h 1194142"/>
              <a:gd name="connsiteX4" fmla="*/ 298536 w 1390620"/>
              <a:gd name="connsiteY4" fmla="*/ 1194142 h 1194142"/>
              <a:gd name="connsiteX5" fmla="*/ 0 w 1390620"/>
              <a:gd name="connsiteY5" fmla="*/ 597071 h 119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0620" h="1194142">
                <a:moveTo>
                  <a:pt x="298536" y="0"/>
                </a:moveTo>
                <a:lnTo>
                  <a:pt x="1092085" y="0"/>
                </a:lnTo>
                <a:lnTo>
                  <a:pt x="1390620" y="597071"/>
                </a:lnTo>
                <a:lnTo>
                  <a:pt x="1092085" y="1194142"/>
                </a:lnTo>
                <a:lnTo>
                  <a:pt x="298536" y="1194142"/>
                </a:lnTo>
                <a:lnTo>
                  <a:pt x="0" y="5970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9000555" y="3313436"/>
            <a:ext cx="1390620" cy="1194142"/>
          </a:xfrm>
          <a:custGeom>
            <a:avLst/>
            <a:gdLst>
              <a:gd name="connsiteX0" fmla="*/ 298536 w 1390620"/>
              <a:gd name="connsiteY0" fmla="*/ 0 h 1194142"/>
              <a:gd name="connsiteX1" fmla="*/ 1092085 w 1390620"/>
              <a:gd name="connsiteY1" fmla="*/ 0 h 1194142"/>
              <a:gd name="connsiteX2" fmla="*/ 1390620 w 1390620"/>
              <a:gd name="connsiteY2" fmla="*/ 597071 h 1194142"/>
              <a:gd name="connsiteX3" fmla="*/ 1092085 w 1390620"/>
              <a:gd name="connsiteY3" fmla="*/ 1194142 h 1194142"/>
              <a:gd name="connsiteX4" fmla="*/ 298536 w 1390620"/>
              <a:gd name="connsiteY4" fmla="*/ 1194142 h 1194142"/>
              <a:gd name="connsiteX5" fmla="*/ 0 w 1390620"/>
              <a:gd name="connsiteY5" fmla="*/ 597071 h 119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0620" h="1194142">
                <a:moveTo>
                  <a:pt x="298536" y="0"/>
                </a:moveTo>
                <a:lnTo>
                  <a:pt x="1092085" y="0"/>
                </a:lnTo>
                <a:lnTo>
                  <a:pt x="1390620" y="597071"/>
                </a:lnTo>
                <a:lnTo>
                  <a:pt x="1092085" y="1194142"/>
                </a:lnTo>
                <a:lnTo>
                  <a:pt x="298536" y="1194142"/>
                </a:lnTo>
                <a:lnTo>
                  <a:pt x="0" y="5970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874713" y="1592796"/>
            <a:ext cx="4523842" cy="4523842"/>
          </a:xfrm>
          <a:custGeom>
            <a:avLst/>
            <a:gdLst>
              <a:gd name="connsiteX0" fmla="*/ 0 w 4523842"/>
              <a:gd name="connsiteY0" fmla="*/ 0 h 4523842"/>
              <a:gd name="connsiteX1" fmla="*/ 4523842 w 4523842"/>
              <a:gd name="connsiteY1" fmla="*/ 0 h 4523842"/>
              <a:gd name="connsiteX2" fmla="*/ 4523842 w 4523842"/>
              <a:gd name="connsiteY2" fmla="*/ 4523842 h 4523842"/>
              <a:gd name="connsiteX3" fmla="*/ 0 w 4523842"/>
              <a:gd name="connsiteY3" fmla="*/ 4523842 h 45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3842" h="4523842">
                <a:moveTo>
                  <a:pt x="0" y="0"/>
                </a:moveTo>
                <a:lnTo>
                  <a:pt x="4523842" y="0"/>
                </a:lnTo>
                <a:lnTo>
                  <a:pt x="4523842" y="4523842"/>
                </a:lnTo>
                <a:lnTo>
                  <a:pt x="0" y="45238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4407512" y="2425700"/>
            <a:ext cx="3352188" cy="1917700"/>
          </a:xfrm>
          <a:custGeom>
            <a:avLst/>
            <a:gdLst>
              <a:gd name="connsiteX0" fmla="*/ 0 w 3352188"/>
              <a:gd name="connsiteY0" fmla="*/ 0 h 1917700"/>
              <a:gd name="connsiteX1" fmla="*/ 3352188 w 3352188"/>
              <a:gd name="connsiteY1" fmla="*/ 0 h 1917700"/>
              <a:gd name="connsiteX2" fmla="*/ 3352188 w 3352188"/>
              <a:gd name="connsiteY2" fmla="*/ 1917700 h 1917700"/>
              <a:gd name="connsiteX3" fmla="*/ 0 w 3352188"/>
              <a:gd name="connsiteY3" fmla="*/ 191770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188" h="1917700">
                <a:moveTo>
                  <a:pt x="0" y="0"/>
                </a:moveTo>
                <a:lnTo>
                  <a:pt x="3352188" y="0"/>
                </a:lnTo>
                <a:lnTo>
                  <a:pt x="3352188" y="1917700"/>
                </a:lnTo>
                <a:lnTo>
                  <a:pt x="0" y="191770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0" y="1810259"/>
            <a:ext cx="4550500" cy="3595494"/>
          </a:xfrm>
          <a:custGeom>
            <a:avLst/>
            <a:gdLst>
              <a:gd name="connsiteX0" fmla="*/ 0 w 4550500"/>
              <a:gd name="connsiteY0" fmla="*/ 0 h 3595494"/>
              <a:gd name="connsiteX1" fmla="*/ 4550500 w 4550500"/>
              <a:gd name="connsiteY1" fmla="*/ 0 h 3595494"/>
              <a:gd name="connsiteX2" fmla="*/ 4550500 w 4550500"/>
              <a:gd name="connsiteY2" fmla="*/ 3595494 h 3595494"/>
              <a:gd name="connsiteX3" fmla="*/ 0 w 4550500"/>
              <a:gd name="connsiteY3" fmla="*/ 3595494 h 359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0500" h="3595494">
                <a:moveTo>
                  <a:pt x="0" y="0"/>
                </a:moveTo>
                <a:lnTo>
                  <a:pt x="4550500" y="0"/>
                </a:lnTo>
                <a:lnTo>
                  <a:pt x="4550500" y="3595494"/>
                </a:lnTo>
                <a:lnTo>
                  <a:pt x="0" y="35954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599089" y="1810261"/>
            <a:ext cx="1922847" cy="1774131"/>
          </a:xfrm>
          <a:custGeom>
            <a:avLst/>
            <a:gdLst>
              <a:gd name="connsiteX0" fmla="*/ 0 w 1922847"/>
              <a:gd name="connsiteY0" fmla="*/ 0 h 1774131"/>
              <a:gd name="connsiteX1" fmla="*/ 1922847 w 1922847"/>
              <a:gd name="connsiteY1" fmla="*/ 0 h 1774131"/>
              <a:gd name="connsiteX2" fmla="*/ 1922847 w 1922847"/>
              <a:gd name="connsiteY2" fmla="*/ 1774131 h 1774131"/>
              <a:gd name="connsiteX3" fmla="*/ 0 w 1922847"/>
              <a:gd name="connsiteY3" fmla="*/ 1774131 h 17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2847" h="1774131">
                <a:moveTo>
                  <a:pt x="0" y="0"/>
                </a:moveTo>
                <a:lnTo>
                  <a:pt x="1922847" y="0"/>
                </a:lnTo>
                <a:lnTo>
                  <a:pt x="1922847" y="1774131"/>
                </a:lnTo>
                <a:lnTo>
                  <a:pt x="0" y="17741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570521" y="3631624"/>
            <a:ext cx="1922847" cy="1774131"/>
          </a:xfrm>
          <a:custGeom>
            <a:avLst/>
            <a:gdLst>
              <a:gd name="connsiteX0" fmla="*/ 0 w 1922847"/>
              <a:gd name="connsiteY0" fmla="*/ 0 h 1774131"/>
              <a:gd name="connsiteX1" fmla="*/ 1922847 w 1922847"/>
              <a:gd name="connsiteY1" fmla="*/ 0 h 1774131"/>
              <a:gd name="connsiteX2" fmla="*/ 1922847 w 1922847"/>
              <a:gd name="connsiteY2" fmla="*/ 1774131 h 1774131"/>
              <a:gd name="connsiteX3" fmla="*/ 0 w 1922847"/>
              <a:gd name="connsiteY3" fmla="*/ 1774131 h 17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2847" h="1774131">
                <a:moveTo>
                  <a:pt x="0" y="0"/>
                </a:moveTo>
                <a:lnTo>
                  <a:pt x="1922847" y="0"/>
                </a:lnTo>
                <a:lnTo>
                  <a:pt x="1922847" y="1774131"/>
                </a:lnTo>
                <a:lnTo>
                  <a:pt x="0" y="17741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541954" y="1810261"/>
            <a:ext cx="1922847" cy="1774131"/>
          </a:xfrm>
          <a:custGeom>
            <a:avLst/>
            <a:gdLst>
              <a:gd name="connsiteX0" fmla="*/ 0 w 1922847"/>
              <a:gd name="connsiteY0" fmla="*/ 0 h 1774131"/>
              <a:gd name="connsiteX1" fmla="*/ 1922847 w 1922847"/>
              <a:gd name="connsiteY1" fmla="*/ 0 h 1774131"/>
              <a:gd name="connsiteX2" fmla="*/ 1922847 w 1922847"/>
              <a:gd name="connsiteY2" fmla="*/ 1774131 h 1774131"/>
              <a:gd name="connsiteX3" fmla="*/ 0 w 1922847"/>
              <a:gd name="connsiteY3" fmla="*/ 1774131 h 17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2847" h="1774131">
                <a:moveTo>
                  <a:pt x="0" y="0"/>
                </a:moveTo>
                <a:lnTo>
                  <a:pt x="1922847" y="0"/>
                </a:lnTo>
                <a:lnTo>
                  <a:pt x="1922847" y="1774131"/>
                </a:lnTo>
                <a:lnTo>
                  <a:pt x="0" y="17741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62941" y="1583027"/>
            <a:ext cx="3099495" cy="1901537"/>
          </a:xfrm>
          <a:custGeom>
            <a:avLst/>
            <a:gdLst>
              <a:gd name="connsiteX0" fmla="*/ 0 w 3099495"/>
              <a:gd name="connsiteY0" fmla="*/ 0 h 1901537"/>
              <a:gd name="connsiteX1" fmla="*/ 3099495 w 3099495"/>
              <a:gd name="connsiteY1" fmla="*/ 0 h 1901537"/>
              <a:gd name="connsiteX2" fmla="*/ 3099495 w 3099495"/>
              <a:gd name="connsiteY2" fmla="*/ 1901537 h 1901537"/>
              <a:gd name="connsiteX3" fmla="*/ 0 w 3099495"/>
              <a:gd name="connsiteY3" fmla="*/ 1901537 h 190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9495" h="1901537">
                <a:moveTo>
                  <a:pt x="0" y="0"/>
                </a:moveTo>
                <a:lnTo>
                  <a:pt x="3099495" y="0"/>
                </a:lnTo>
                <a:lnTo>
                  <a:pt x="3099495" y="1901537"/>
                </a:lnTo>
                <a:lnTo>
                  <a:pt x="0" y="19015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74714" y="3824289"/>
            <a:ext cx="3099495" cy="1901537"/>
          </a:xfrm>
          <a:custGeom>
            <a:avLst/>
            <a:gdLst>
              <a:gd name="connsiteX0" fmla="*/ 0 w 3099495"/>
              <a:gd name="connsiteY0" fmla="*/ 0 h 1901537"/>
              <a:gd name="connsiteX1" fmla="*/ 3099495 w 3099495"/>
              <a:gd name="connsiteY1" fmla="*/ 0 h 1901537"/>
              <a:gd name="connsiteX2" fmla="*/ 3099495 w 3099495"/>
              <a:gd name="connsiteY2" fmla="*/ 1901537 h 1901537"/>
              <a:gd name="connsiteX3" fmla="*/ 0 w 3099495"/>
              <a:gd name="connsiteY3" fmla="*/ 1901537 h 190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9495" h="1901537">
                <a:moveTo>
                  <a:pt x="0" y="0"/>
                </a:moveTo>
                <a:lnTo>
                  <a:pt x="3099495" y="0"/>
                </a:lnTo>
                <a:lnTo>
                  <a:pt x="3099495" y="1901537"/>
                </a:lnTo>
                <a:lnTo>
                  <a:pt x="0" y="19015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8217794" y="3824289"/>
            <a:ext cx="3099495" cy="1901537"/>
          </a:xfrm>
          <a:custGeom>
            <a:avLst/>
            <a:gdLst>
              <a:gd name="connsiteX0" fmla="*/ 0 w 3099495"/>
              <a:gd name="connsiteY0" fmla="*/ 0 h 1901537"/>
              <a:gd name="connsiteX1" fmla="*/ 3099495 w 3099495"/>
              <a:gd name="connsiteY1" fmla="*/ 0 h 1901537"/>
              <a:gd name="connsiteX2" fmla="*/ 3099495 w 3099495"/>
              <a:gd name="connsiteY2" fmla="*/ 1901537 h 1901537"/>
              <a:gd name="connsiteX3" fmla="*/ 0 w 3099495"/>
              <a:gd name="connsiteY3" fmla="*/ 1901537 h 190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9495" h="1901537">
                <a:moveTo>
                  <a:pt x="0" y="0"/>
                </a:moveTo>
                <a:lnTo>
                  <a:pt x="3099495" y="0"/>
                </a:lnTo>
                <a:lnTo>
                  <a:pt x="3099495" y="1901537"/>
                </a:lnTo>
                <a:lnTo>
                  <a:pt x="0" y="19015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5048-91B6-49DA-A9A5-3C4B5CC254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11799600" y="6492875"/>
            <a:ext cx="39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8795048-91B6-49DA-A9A5-3C4B5CC254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9" cstate="screen"/>
          <a:srcRect b="2004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svg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tags" Target="../tags/tag3.xml"/><Relationship Id="rId6" Type="http://schemas.openxmlformats.org/officeDocument/2006/relationships/image" Target="../media/image3.sv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14.png"/><Relationship Id="rId7" Type="http://schemas.openxmlformats.org/officeDocument/2006/relationships/tags" Target="../tags/tag6.xml"/><Relationship Id="rId6" Type="http://schemas.openxmlformats.org/officeDocument/2006/relationships/image" Target="../media/image3.sv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3" Type="http://schemas.openxmlformats.org/officeDocument/2006/relationships/tags" Target="../tags/tag5.xml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15.png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5.png"/><Relationship Id="rId7" Type="http://schemas.openxmlformats.org/officeDocument/2006/relationships/tags" Target="../tags/tag10.xml"/><Relationship Id="rId6" Type="http://schemas.openxmlformats.org/officeDocument/2006/relationships/image" Target="../media/image3.sv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3" Type="http://schemas.openxmlformats.org/officeDocument/2006/relationships/tags" Target="../tags/tag9.xml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3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5.png"/><Relationship Id="rId7" Type="http://schemas.openxmlformats.org/officeDocument/2006/relationships/tags" Target="../tags/tag13.xml"/><Relationship Id="rId6" Type="http://schemas.openxmlformats.org/officeDocument/2006/relationships/image" Target="../media/image3.sv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3" Type="http://schemas.openxmlformats.org/officeDocument/2006/relationships/tags" Target="../tags/tag12.xml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4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5.png"/><Relationship Id="rId7" Type="http://schemas.openxmlformats.org/officeDocument/2006/relationships/tags" Target="../tags/tag16.xml"/><Relationship Id="rId6" Type="http://schemas.openxmlformats.org/officeDocument/2006/relationships/image" Target="../media/image3.sv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3" Type="http://schemas.openxmlformats.org/officeDocument/2006/relationships/tags" Target="../tags/tag15.xml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5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5.png"/><Relationship Id="rId7" Type="http://schemas.openxmlformats.org/officeDocument/2006/relationships/tags" Target="../tags/tag19.xml"/><Relationship Id="rId6" Type="http://schemas.openxmlformats.org/officeDocument/2006/relationships/image" Target="../media/image3.sv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3" Type="http://schemas.openxmlformats.org/officeDocument/2006/relationships/tags" Target="../tags/tag18.xml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6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3.sv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3" Type="http://schemas.openxmlformats.org/officeDocument/2006/relationships/tags" Target="../tags/tag21.xml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7.xml"/><Relationship Id="rId1" Type="http://schemas.openxmlformats.org/officeDocument/2006/relationships/tags" Target="../tags/tag20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6.svg"/><Relationship Id="rId7" Type="http://schemas.openxmlformats.org/officeDocument/2006/relationships/image" Target="../media/image20.png"/><Relationship Id="rId6" Type="http://schemas.openxmlformats.org/officeDocument/2006/relationships/image" Target="../media/image5.svg"/><Relationship Id="rId5" Type="http://schemas.openxmlformats.org/officeDocument/2006/relationships/image" Target="../media/image19.png"/><Relationship Id="rId4" Type="http://schemas.openxmlformats.org/officeDocument/2006/relationships/image" Target="../media/image4.svg"/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19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.svg"/><Relationship Id="rId4" Type="http://schemas.openxmlformats.org/officeDocument/2006/relationships/image" Target="../media/image5.png"/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svg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svg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svg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svg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svg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svg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>
            <a:off x="977900" y="1179513"/>
            <a:ext cx="1435100" cy="2757487"/>
          </a:xfrm>
          <a:custGeom>
            <a:avLst/>
            <a:gdLst>
              <a:gd name="connsiteX0" fmla="*/ 0 w 1435100"/>
              <a:gd name="connsiteY0" fmla="*/ 0 h 2757487"/>
              <a:gd name="connsiteX1" fmla="*/ 1435100 w 1435100"/>
              <a:gd name="connsiteY1" fmla="*/ 0 h 2757487"/>
              <a:gd name="connsiteX2" fmla="*/ 1435100 w 1435100"/>
              <a:gd name="connsiteY2" fmla="*/ 496887 h 2757487"/>
              <a:gd name="connsiteX3" fmla="*/ 1352094 w 1435100"/>
              <a:gd name="connsiteY3" fmla="*/ 496887 h 2757487"/>
              <a:gd name="connsiteX4" fmla="*/ 1352094 w 1435100"/>
              <a:gd name="connsiteY4" fmla="*/ 83006 h 2757487"/>
              <a:gd name="connsiteX5" fmla="*/ 83006 w 1435100"/>
              <a:gd name="connsiteY5" fmla="*/ 83006 h 2757487"/>
              <a:gd name="connsiteX6" fmla="*/ 83006 w 1435100"/>
              <a:gd name="connsiteY6" fmla="*/ 2674481 h 2757487"/>
              <a:gd name="connsiteX7" fmla="*/ 1352094 w 1435100"/>
              <a:gd name="connsiteY7" fmla="*/ 2674481 h 2757487"/>
              <a:gd name="connsiteX8" fmla="*/ 1352094 w 1435100"/>
              <a:gd name="connsiteY8" fmla="*/ 2260540 h 2757487"/>
              <a:gd name="connsiteX9" fmla="*/ 1435100 w 1435100"/>
              <a:gd name="connsiteY9" fmla="*/ 2260540 h 2757487"/>
              <a:gd name="connsiteX10" fmla="*/ 1435100 w 1435100"/>
              <a:gd name="connsiteY10" fmla="*/ 2757487 h 2757487"/>
              <a:gd name="connsiteX11" fmla="*/ 0 w 1435100"/>
              <a:gd name="connsiteY11" fmla="*/ 2757487 h 275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35100" h="2757487">
                <a:moveTo>
                  <a:pt x="0" y="0"/>
                </a:moveTo>
                <a:lnTo>
                  <a:pt x="1435100" y="0"/>
                </a:lnTo>
                <a:lnTo>
                  <a:pt x="1435100" y="496887"/>
                </a:lnTo>
                <a:lnTo>
                  <a:pt x="1352094" y="496887"/>
                </a:lnTo>
                <a:lnTo>
                  <a:pt x="1352094" y="83006"/>
                </a:lnTo>
                <a:lnTo>
                  <a:pt x="83006" y="83006"/>
                </a:lnTo>
                <a:lnTo>
                  <a:pt x="83006" y="2674481"/>
                </a:lnTo>
                <a:lnTo>
                  <a:pt x="1352094" y="2674481"/>
                </a:lnTo>
                <a:lnTo>
                  <a:pt x="1352094" y="2260540"/>
                </a:lnTo>
                <a:lnTo>
                  <a:pt x="1435100" y="2260540"/>
                </a:lnTo>
                <a:lnTo>
                  <a:pt x="1435100" y="2757487"/>
                </a:lnTo>
                <a:lnTo>
                  <a:pt x="0" y="2757487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99945" y="3451225"/>
            <a:ext cx="6744335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sym typeface="+mn-ea"/>
              </a:rPr>
              <a:t>          </a:t>
            </a:r>
            <a:r>
              <a:rPr lang="zh-CN" altLang="en-US" sz="2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sym typeface="+mn-ea"/>
              </a:rPr>
              <a:t>项目组代表 </a:t>
            </a:r>
            <a:r>
              <a:rPr lang="en-US" altLang="zh-CN" sz="2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sym typeface="+mn-ea"/>
              </a:rPr>
              <a:t>吴曙强</a:t>
            </a:r>
            <a:endParaRPr lang="zh-CN" altLang="en-US" sz="2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sym typeface="+mn-ea"/>
              </a:rPr>
              <a:t>            2021,4,14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charset="-122"/>
                <a:sym typeface="+mn-ea"/>
              </a:rPr>
              <a:t>            </a:t>
            </a:r>
            <a:endParaRPr lang="zh-CN" altLang="en-US" sz="20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5875" y="1583055"/>
            <a:ext cx="971423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zh-CN" altLang="en-US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微软雅黑" panose="020B0503020204020204" charset="-122"/>
              </a:rPr>
              <a:t>家育五灵--区域家庭教育终身学习发展共同体工作推进与思考</a:t>
            </a:r>
            <a:endParaRPr lang="zh-CN" altLang="en-US" sz="48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pic>
        <p:nvPicPr>
          <p:cNvPr id="7" name="图形 6" descr="徽章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394" y="353929"/>
            <a:ext cx="914400" cy="914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00505" y="488315"/>
            <a:ext cx="150431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回顾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00505" y="1133475"/>
            <a:ext cx="1008888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嘉兴嘉善</a:t>
            </a:r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的家庭教育定位：善育善成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9765" y="1939290"/>
            <a:ext cx="10872470" cy="267652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2800" dirty="0">
                <a:effectLst/>
                <a:latin typeface="+mn-ea"/>
                <a:cs typeface="仿宋" panose="02010609060101010101" pitchFamily="49" charset="-122"/>
              </a:rPr>
              <a:t>       </a:t>
            </a:r>
            <a:r>
              <a:rPr lang="zh-CN" sz="2800" dirty="0">
                <a:effectLst/>
                <a:latin typeface="+mn-ea"/>
                <a:cs typeface="仿宋" panose="02010609060101010101" pitchFamily="49" charset="-122"/>
              </a:rPr>
              <a:t>依托县委县府即将出台的</a:t>
            </a:r>
            <a:r>
              <a:rPr lang="zh-CN"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《嘉善县家庭教育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十四五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规划》</a:t>
            </a:r>
            <a:r>
              <a:rPr lang="zh-CN" altLang="en-US" sz="2800" dirty="0">
                <a:effectLst/>
                <a:latin typeface="+mn-ea"/>
                <a:cs typeface="仿宋" panose="02010609060101010101" pitchFamily="49" charset="-122"/>
              </a:rPr>
              <a:t>，进一步整合教育资源，拓展平台，合力共育，真正形成</a:t>
            </a:r>
            <a:r>
              <a:rPr lang="zh-CN" altLang="zh-CN" sz="28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党委政府主导、学校主抓、家庭主体、社会参与的“四位一体”协同育人模式。</a:t>
            </a:r>
            <a:endParaRPr lang="zh-CN" altLang="zh-CN" sz="2800" dirty="0">
              <a:effectLst/>
              <a:latin typeface="+mn-ea"/>
              <a:cs typeface="仿宋" panose="02010609060101010101" pitchFamily="49" charset="-122"/>
              <a:sym typeface="+mn-ea"/>
            </a:endParaRPr>
          </a:p>
          <a:p>
            <a:pPr algn="just"/>
            <a:r>
              <a:rPr lang="zh-CN" altLang="en-US" sz="2800" dirty="0">
                <a:effectLst/>
                <a:latin typeface="+mn-ea"/>
                <a:cs typeface="仿宋" panose="02010609060101010101" pitchFamily="49" charset="-122"/>
              </a:rPr>
              <a:t>       完善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《嘉善县家庭教育家长指导手册》</a:t>
            </a:r>
            <a:r>
              <a:rPr lang="zh-CN" altLang="en-US" sz="2800" dirty="0">
                <a:effectLst/>
                <a:latin typeface="+mn-ea"/>
                <a:cs typeface="仿宋" panose="02010609060101010101" pitchFamily="49" charset="-122"/>
              </a:rPr>
              <a:t>，拓展培训家庭教育指导师渠道，完善课题、微课、论文的评选制度，提升示范家长学校的品牌影响力。</a:t>
            </a:r>
            <a:endParaRPr lang="zh-CN" altLang="en-US" sz="2800" dirty="0">
              <a:effectLst/>
              <a:latin typeface="+mn-ea"/>
              <a:cs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pic>
        <p:nvPicPr>
          <p:cNvPr id="9" name="图形 8" descr="徽章 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279" y="424007"/>
            <a:ext cx="914400" cy="914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70735" y="558800"/>
            <a:ext cx="159385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推进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5960" y="681990"/>
            <a:ext cx="835787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2800" dirty="0">
                <a:effectLst/>
                <a:latin typeface="+mn-ea"/>
                <a:cs typeface="仿宋" panose="02010609060101010101" pitchFamily="49" charset="-122"/>
              </a:rPr>
              <a:t>1</a:t>
            </a:r>
            <a:r>
              <a:rPr lang="zh-CN" altLang="en-US" sz="2800" dirty="0">
                <a:effectLst/>
                <a:latin typeface="+mn-ea"/>
                <a:cs typeface="仿宋" panose="02010609060101010101" pitchFamily="49" charset="-122"/>
              </a:rPr>
              <a:t>、区域共同体项目名称：家育五灵，</a:t>
            </a:r>
            <a:r>
              <a:rPr lang="zh-CN" altLang="en-US" sz="28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上善永曙行</a:t>
            </a:r>
            <a:endParaRPr lang="zh-CN" altLang="en-US" sz="2800" dirty="0">
              <a:effectLst/>
              <a:latin typeface="+mn-ea"/>
              <a:cs typeface="仿宋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65620" y="1305560"/>
            <a:ext cx="4728210" cy="3409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215" y="1338580"/>
            <a:ext cx="6273165" cy="45078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77215" y="5846445"/>
            <a:ext cx="6288405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zh-CN" altLang="zh-CN" sz="2000" dirty="0">
                <a:effectLst/>
                <a:latin typeface="+mn-ea"/>
                <a:cs typeface="仿宋" panose="02010609060101010101" pitchFamily="49" charset="-122"/>
              </a:rPr>
              <a:t>2021年1月7-8日，在嘉善西塘举行了第一次工作会议</a:t>
            </a:r>
            <a:endParaRPr lang="zh-CN" altLang="zh-CN" sz="20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36105" y="4831715"/>
            <a:ext cx="4657725" cy="101473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zh-CN" altLang="en-US" sz="20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上善永曙行：以完善家庭教育为上，善于做好整合平台、资源等工作，永远行走在充满阳光的家庭教育的路上。</a:t>
            </a:r>
            <a:endParaRPr lang="zh-CN" altLang="zh-CN" sz="2000" dirty="0">
              <a:effectLst/>
              <a:latin typeface="+mn-ea"/>
              <a:cs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pic>
        <p:nvPicPr>
          <p:cNvPr id="9" name="图形 8" descr="徽章 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279" y="424007"/>
            <a:ext cx="914400" cy="914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70735" y="558800"/>
            <a:ext cx="159385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推进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4090" y="4232910"/>
            <a:ext cx="4398645" cy="12604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3600" dirty="0">
                <a:effectLst/>
                <a:latin typeface="+mn-ea"/>
                <a:cs typeface="仿宋" panose="02010609060101010101" pitchFamily="49" charset="-122"/>
              </a:rPr>
              <a:t>    </a:t>
            </a:r>
            <a:r>
              <a:rPr lang="zh-CN" altLang="zh-CN" sz="2000" dirty="0">
                <a:effectLst/>
                <a:latin typeface="+mn-ea"/>
                <a:cs typeface="仿宋" panose="02010609060101010101" pitchFamily="49" charset="-122"/>
              </a:rPr>
              <a:t>2021年1月7-8日，在嘉善西塘举行了第一次工作会议，经充分讨论决定：</a:t>
            </a:r>
            <a:endParaRPr lang="zh-CN" altLang="zh-CN" sz="20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49015" y="558800"/>
            <a:ext cx="797433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3600" dirty="0">
                <a:effectLst/>
                <a:latin typeface="+mn-ea"/>
                <a:cs typeface="仿宋" panose="02010609060101010101" pitchFamily="49" charset="-122"/>
              </a:rPr>
              <a:t>1</a:t>
            </a:r>
            <a:r>
              <a:rPr lang="zh-CN" altLang="en-US" sz="3600" dirty="0">
                <a:effectLst/>
                <a:latin typeface="+mn-ea"/>
                <a:cs typeface="仿宋" panose="02010609060101010101" pitchFamily="49" charset="-122"/>
              </a:rPr>
              <a:t>、区域共同体项目名称：家育五灵</a:t>
            </a:r>
            <a:endParaRPr lang="zh-CN" altLang="en-US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74055" y="1360805"/>
            <a:ext cx="4888865" cy="43789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774690" y="4325620"/>
            <a:ext cx="488823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家育五灵logo设计寓意：</a:t>
            </a:r>
            <a:endParaRPr lang="zh-CN" altLang="en-US"/>
          </a:p>
          <a:p>
            <a:r>
              <a:rPr lang="zh-CN" altLang="en-US"/>
              <a:t>1、整体以“百灵鸟”的造型，寓意、区域共同体项目的目标：队伍灵、活动灵、课程灵、机制灵、成效灵。（家育五灵）</a:t>
            </a:r>
            <a:endParaRPr lang="zh-CN" altLang="en-US"/>
          </a:p>
          <a:p>
            <a:r>
              <a:rPr lang="zh-CN" altLang="en-US"/>
              <a:t>2、绿色寓长三角绿色一体化背景下</a:t>
            </a:r>
            <a:endParaRPr lang="zh-CN" altLang="en-US"/>
          </a:p>
          <a:p>
            <a:r>
              <a:rPr lang="zh-CN" altLang="en-US"/>
              <a:t>      蓝色寓指区域家庭教育共同体的终身学习的美好“蓝图”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66165" y="1499870"/>
            <a:ext cx="4305935" cy="2571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pic>
        <p:nvPicPr>
          <p:cNvPr id="9" name="图形 8" descr="徽章 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279" y="424007"/>
            <a:ext cx="914400" cy="914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70735" y="558800"/>
            <a:ext cx="159385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推进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4375" y="4166235"/>
            <a:ext cx="4319270" cy="12604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3600" dirty="0">
                <a:effectLst/>
                <a:latin typeface="+mn-ea"/>
                <a:cs typeface="仿宋" panose="02010609060101010101" pitchFamily="49" charset="-122"/>
              </a:rPr>
              <a:t>    </a:t>
            </a:r>
            <a:r>
              <a:rPr lang="zh-CN" altLang="zh-CN" sz="2000" dirty="0">
                <a:effectLst/>
                <a:latin typeface="+mn-ea"/>
                <a:cs typeface="仿宋" panose="02010609060101010101" pitchFamily="49" charset="-122"/>
              </a:rPr>
              <a:t>2021年1月7-8日，在嘉善西塘举行了第一次工作会议，经充分讨论决定：</a:t>
            </a:r>
            <a:endParaRPr lang="zh-CN" altLang="zh-CN" sz="20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49015" y="558800"/>
            <a:ext cx="797433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3600" dirty="0">
                <a:effectLst/>
                <a:latin typeface="+mn-ea"/>
                <a:cs typeface="仿宋" panose="02010609060101010101" pitchFamily="49" charset="-122"/>
              </a:rPr>
              <a:t>1</a:t>
            </a:r>
            <a:r>
              <a:rPr lang="zh-CN" altLang="en-US" sz="3600" dirty="0">
                <a:effectLst/>
                <a:latin typeface="+mn-ea"/>
                <a:cs typeface="仿宋" panose="02010609060101010101" pitchFamily="49" charset="-122"/>
              </a:rPr>
              <a:t>、区域共同体项目名称：家育五灵</a:t>
            </a:r>
            <a:endParaRPr lang="zh-CN" altLang="en-US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4375" y="1499870"/>
            <a:ext cx="4319270" cy="25717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45100" y="1870075"/>
            <a:ext cx="6029325" cy="310769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2800" dirty="0">
                <a:effectLst/>
                <a:latin typeface="+mn-ea"/>
                <a:cs typeface="仿宋" panose="02010609060101010101" pitchFamily="49" charset="-122"/>
              </a:rPr>
              <a:t>2</a:t>
            </a:r>
            <a:r>
              <a:rPr lang="zh-CN" altLang="en-US" sz="2800" dirty="0">
                <a:effectLst/>
                <a:latin typeface="+mn-ea"/>
                <a:cs typeface="仿宋" panose="02010609060101010101" pitchFamily="49" charset="-122"/>
              </a:rPr>
              <a:t>、区域共同体项目目标：上善永曙行，善融促善治。队伍灵、活动灵、课程灵、机制灵、成效灵。</a:t>
            </a:r>
            <a:endParaRPr lang="zh-CN" altLang="en-US" sz="2800" dirty="0">
              <a:effectLst/>
              <a:latin typeface="+mn-ea"/>
              <a:cs typeface="仿宋" panose="02010609060101010101" pitchFamily="49" charset="-122"/>
            </a:endParaRPr>
          </a:p>
          <a:p>
            <a:pPr algn="just"/>
            <a:endParaRPr lang="en-US" altLang="zh-CN" sz="2800" dirty="0">
              <a:effectLst/>
              <a:latin typeface="+mn-ea"/>
              <a:cs typeface="仿宋" panose="02010609060101010101" pitchFamily="49" charset="-122"/>
            </a:endParaRPr>
          </a:p>
          <a:p>
            <a:pPr algn="just"/>
            <a:r>
              <a:rPr lang="en-US" altLang="zh-CN" sz="2800" dirty="0">
                <a:effectLst/>
                <a:latin typeface="+mn-ea"/>
                <a:cs typeface="仿宋" panose="02010609060101010101" pitchFamily="49" charset="-122"/>
              </a:rPr>
              <a:t>3</a:t>
            </a:r>
            <a:r>
              <a:rPr lang="zh-CN" altLang="en-US" sz="2800" dirty="0">
                <a:effectLst/>
                <a:latin typeface="+mn-ea"/>
                <a:cs typeface="仿宋" panose="02010609060101010101" pitchFamily="49" charset="-122"/>
              </a:rPr>
              <a:t>、</a:t>
            </a:r>
            <a:r>
              <a:rPr lang="zh-CN" altLang="en-US" sz="28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区域共同体项目合作模式：理念共享、资源共享、方法</a:t>
            </a:r>
            <a:r>
              <a:rPr lang="zh-CN" altLang="en-US" sz="2800" dirty="0">
                <a:effectLst/>
                <a:latin typeface="+mn-ea"/>
                <a:cs typeface="仿宋" panose="02010609060101010101" pitchFamily="49" charset="-122"/>
              </a:rPr>
              <a:t>共享、成果共享。</a:t>
            </a:r>
            <a:endParaRPr lang="zh-CN" altLang="en-US" sz="2800" dirty="0">
              <a:effectLst/>
              <a:latin typeface="+mn-ea"/>
              <a:cs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pic>
        <p:nvPicPr>
          <p:cNvPr id="9" name="图形 8" descr="徽章 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279" y="424007"/>
            <a:ext cx="914400" cy="914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70735" y="558800"/>
            <a:ext cx="159385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推进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4375" y="4192905"/>
            <a:ext cx="4319270" cy="12604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3600" dirty="0">
                <a:effectLst/>
                <a:latin typeface="+mn-ea"/>
                <a:cs typeface="仿宋" panose="02010609060101010101" pitchFamily="49" charset="-122"/>
              </a:rPr>
              <a:t>    </a:t>
            </a:r>
            <a:r>
              <a:rPr lang="zh-CN" altLang="zh-CN" sz="2000" dirty="0">
                <a:effectLst/>
                <a:latin typeface="+mn-ea"/>
                <a:cs typeface="仿宋" panose="02010609060101010101" pitchFamily="49" charset="-122"/>
              </a:rPr>
              <a:t>2021年1月7-8日，在嘉善西塘举行了第一次工作会议，经充分讨论决定：</a:t>
            </a:r>
            <a:endParaRPr lang="zh-CN" altLang="zh-CN" sz="20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49015" y="558800"/>
            <a:ext cx="797433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3600" dirty="0">
                <a:effectLst/>
                <a:latin typeface="+mn-ea"/>
                <a:cs typeface="仿宋" panose="02010609060101010101" pitchFamily="49" charset="-122"/>
              </a:rPr>
              <a:t>1</a:t>
            </a:r>
            <a:r>
              <a:rPr lang="zh-CN" altLang="en-US" sz="3600" dirty="0">
                <a:effectLst/>
                <a:latin typeface="+mn-ea"/>
                <a:cs typeface="仿宋" panose="02010609060101010101" pitchFamily="49" charset="-122"/>
              </a:rPr>
              <a:t>、区域共同体项目名称：家育五灵</a:t>
            </a:r>
            <a:endParaRPr lang="zh-CN" altLang="en-US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4375" y="1499870"/>
            <a:ext cx="4319270" cy="25717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44465" y="1499870"/>
            <a:ext cx="6279515" cy="439991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zh-CN" altLang="zh-CN" sz="28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4、区域共同体的工作安排：</a:t>
            </a:r>
            <a:endParaRPr lang="zh-CN" altLang="zh-CN" sz="2800" dirty="0">
              <a:effectLst/>
              <a:latin typeface="+mn-ea"/>
              <a:cs typeface="仿宋" panose="02010609060101010101" pitchFamily="49" charset="-122"/>
            </a:endParaRPr>
          </a:p>
          <a:p>
            <a:pPr algn="just"/>
            <a:r>
              <a:rPr lang="zh-CN" altLang="zh-CN" sz="28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      一是以《长三角绿色一体化背景下，区域家庭教育终身学习共同体的实践与思考》为抓手：上城负责整体实验项目申报和实效推广。闵行团队建设，培育家庭教育指导师工作。海曙负责活动开展，争取在活动中给予同伴经验。五地共同负责课程开发，以便大家共享。嘉善负责机制研究，“善育善成”品牌推广。</a:t>
            </a:r>
            <a:endParaRPr lang="zh-CN" altLang="en-US" sz="2800" dirty="0">
              <a:effectLst/>
              <a:latin typeface="+mn-ea"/>
              <a:cs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pic>
        <p:nvPicPr>
          <p:cNvPr id="9" name="图形 8" descr="徽章 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279" y="424007"/>
            <a:ext cx="914400" cy="914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70735" y="558800"/>
            <a:ext cx="159385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推进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4375" y="4192905"/>
            <a:ext cx="4319270" cy="12604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3600" dirty="0">
                <a:effectLst/>
                <a:latin typeface="+mn-ea"/>
                <a:cs typeface="仿宋" panose="02010609060101010101" pitchFamily="49" charset="-122"/>
              </a:rPr>
              <a:t>    </a:t>
            </a:r>
            <a:r>
              <a:rPr lang="zh-CN" altLang="zh-CN" sz="2000" dirty="0">
                <a:effectLst/>
                <a:latin typeface="+mn-ea"/>
                <a:cs typeface="仿宋" panose="02010609060101010101" pitchFamily="49" charset="-122"/>
              </a:rPr>
              <a:t>2021年1月7-8日，在嘉善西塘举行了第一次工作会议，经充分讨论决定：</a:t>
            </a:r>
            <a:endParaRPr lang="zh-CN" altLang="zh-CN" sz="20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49015" y="558800"/>
            <a:ext cx="797433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3600" dirty="0">
                <a:effectLst/>
                <a:latin typeface="+mn-ea"/>
                <a:cs typeface="仿宋" panose="02010609060101010101" pitchFamily="49" charset="-122"/>
              </a:rPr>
              <a:t>1</a:t>
            </a:r>
            <a:r>
              <a:rPr lang="zh-CN" altLang="en-US" sz="3600" dirty="0">
                <a:effectLst/>
                <a:latin typeface="+mn-ea"/>
                <a:cs typeface="仿宋" panose="02010609060101010101" pitchFamily="49" charset="-122"/>
              </a:rPr>
              <a:t>、区域共同体项目名称：家育五灵</a:t>
            </a:r>
            <a:endParaRPr lang="zh-CN" altLang="en-US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4375" y="1499870"/>
            <a:ext cx="4319270" cy="25717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44465" y="1499870"/>
            <a:ext cx="5484495" cy="267652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zh-CN" altLang="zh-CN" sz="28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4、区域共同体的工作安排：</a:t>
            </a:r>
            <a:endParaRPr lang="zh-CN" altLang="zh-CN" sz="2800" dirty="0">
              <a:effectLst/>
              <a:latin typeface="+mn-ea"/>
              <a:cs typeface="仿宋" panose="02010609060101010101" pitchFamily="49" charset="-122"/>
              <a:sym typeface="+mn-ea"/>
            </a:endParaRPr>
          </a:p>
          <a:p>
            <a:pPr algn="just"/>
            <a:r>
              <a:rPr lang="zh-CN" altLang="zh-CN" sz="28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        二是以课程建设为平台：</a:t>
            </a:r>
            <a:endParaRPr lang="zh-CN" altLang="zh-CN" sz="2800" dirty="0">
              <a:effectLst/>
              <a:latin typeface="+mn-ea"/>
              <a:cs typeface="仿宋" panose="02010609060101010101" pitchFamily="49" charset="-122"/>
              <a:sym typeface="+mn-ea"/>
            </a:endParaRPr>
          </a:p>
          <a:p>
            <a:pPr algn="just"/>
            <a:r>
              <a:rPr lang="zh-CN" altLang="zh-CN" sz="28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       上城负责课程目录的编制，同时做好早期教育、闵行做好隔代教育、海曙学前教育、永嘉小学教育、嘉善初高中青春期教育。</a:t>
            </a:r>
            <a:endParaRPr lang="zh-CN" altLang="zh-CN" sz="2800" dirty="0">
              <a:effectLst/>
              <a:latin typeface="+mn-ea"/>
              <a:cs typeface="仿宋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pic>
        <p:nvPicPr>
          <p:cNvPr id="9" name="图形 8" descr="徽章 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279" y="424007"/>
            <a:ext cx="914400" cy="914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70735" y="558800"/>
            <a:ext cx="159385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推进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4375" y="4192905"/>
            <a:ext cx="4319270" cy="12604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3600" dirty="0">
                <a:effectLst/>
                <a:latin typeface="+mn-ea"/>
                <a:cs typeface="仿宋" panose="02010609060101010101" pitchFamily="49" charset="-122"/>
              </a:rPr>
              <a:t>    </a:t>
            </a:r>
            <a:r>
              <a:rPr lang="zh-CN" altLang="zh-CN" sz="2000" dirty="0">
                <a:effectLst/>
                <a:latin typeface="+mn-ea"/>
                <a:cs typeface="仿宋" panose="02010609060101010101" pitchFamily="49" charset="-122"/>
              </a:rPr>
              <a:t>2021年1月7-8日，在嘉善西塘举行了第一次工作会议，经充分讨论决定：</a:t>
            </a:r>
            <a:endParaRPr lang="zh-CN" altLang="zh-CN" sz="20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49015" y="558800"/>
            <a:ext cx="797433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3600" dirty="0">
                <a:effectLst/>
                <a:latin typeface="+mn-ea"/>
                <a:cs typeface="仿宋" panose="02010609060101010101" pitchFamily="49" charset="-122"/>
              </a:rPr>
              <a:t>1</a:t>
            </a:r>
            <a:r>
              <a:rPr lang="zh-CN" altLang="en-US" sz="3600" dirty="0">
                <a:effectLst/>
                <a:latin typeface="+mn-ea"/>
                <a:cs typeface="仿宋" panose="02010609060101010101" pitchFamily="49" charset="-122"/>
              </a:rPr>
              <a:t>、区域共同体项目名称：家育五灵</a:t>
            </a:r>
            <a:endParaRPr lang="zh-CN" altLang="en-US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4375" y="1499870"/>
            <a:ext cx="4319270" cy="25717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44465" y="1499870"/>
            <a:ext cx="5563235" cy="310769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zh-CN" altLang="zh-CN" sz="28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4、区域共同体的工作安排：</a:t>
            </a:r>
            <a:endParaRPr lang="zh-CN" altLang="zh-CN" sz="2800" dirty="0">
              <a:effectLst/>
              <a:latin typeface="+mn-ea"/>
              <a:cs typeface="仿宋" panose="02010609060101010101" pitchFamily="49" charset="-122"/>
              <a:sym typeface="+mn-ea"/>
            </a:endParaRPr>
          </a:p>
          <a:p>
            <a:pPr algn="just"/>
            <a:r>
              <a:rPr lang="zh-CN" altLang="zh-CN" sz="28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       三是搭建百千万工程模型：</a:t>
            </a:r>
            <a:endParaRPr lang="zh-CN" altLang="zh-CN" sz="2800" dirty="0">
              <a:effectLst/>
              <a:latin typeface="+mn-ea"/>
              <a:cs typeface="仿宋" panose="02010609060101010101" pitchFamily="49" charset="-122"/>
              <a:sym typeface="+mn-ea"/>
            </a:endParaRPr>
          </a:p>
          <a:p>
            <a:pPr algn="just"/>
            <a:r>
              <a:rPr lang="zh-CN" altLang="zh-CN" sz="28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       五地共同培养百名家庭教育指导师、形成百个家庭教育成功案例、选拔百个学习型示范家庭和创作千堂家庭教育微课、万个受益家庭的框架。</a:t>
            </a:r>
            <a:endParaRPr lang="zh-CN" altLang="zh-CN" sz="2800" dirty="0">
              <a:effectLst/>
              <a:latin typeface="+mn-ea"/>
              <a:cs typeface="仿宋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pic>
        <p:nvPicPr>
          <p:cNvPr id="9" name="图形 8" descr="徽章 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279" y="424007"/>
            <a:ext cx="914400" cy="914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70735" y="558800"/>
            <a:ext cx="159385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推进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49015" y="558800"/>
            <a:ext cx="797433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3600" dirty="0">
                <a:effectLst/>
                <a:latin typeface="+mn-ea"/>
                <a:cs typeface="仿宋" panose="02010609060101010101" pitchFamily="49" charset="-122"/>
              </a:rPr>
              <a:t>1</a:t>
            </a:r>
            <a:r>
              <a:rPr lang="zh-CN" altLang="en-US" sz="3600" dirty="0">
                <a:effectLst/>
                <a:latin typeface="+mn-ea"/>
                <a:cs typeface="仿宋" panose="02010609060101010101" pitchFamily="49" charset="-122"/>
              </a:rPr>
              <a:t>、区域共同体项目名称：家育五灵</a:t>
            </a:r>
            <a:endParaRPr lang="zh-CN" altLang="en-US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555" y="1203325"/>
            <a:ext cx="5645150" cy="5123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4070" y="1203960"/>
            <a:ext cx="5142865" cy="5123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16125" y="436880"/>
            <a:ext cx="906018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思考</a:t>
            </a:r>
            <a:r>
              <a:rPr lang="zh-CN" altLang="zh-CN" sz="2800" dirty="0">
                <a:effectLst/>
                <a:latin typeface="+mn-ea"/>
                <a:cs typeface="仿宋" panose="02010609060101010101" pitchFamily="49" charset="-122"/>
              </a:rPr>
              <a:t>（不同区域</a:t>
            </a:r>
            <a:r>
              <a:rPr lang="en-US" altLang="zh-CN" sz="2800" dirty="0">
                <a:effectLst/>
                <a:latin typeface="+mn-ea"/>
                <a:cs typeface="仿宋" panose="02010609060101010101" pitchFamily="49" charset="-122"/>
              </a:rPr>
              <a:t>-</a:t>
            </a:r>
            <a:r>
              <a:rPr lang="zh-CN" altLang="en-US" sz="2800" dirty="0">
                <a:effectLst/>
                <a:latin typeface="+mn-ea"/>
                <a:cs typeface="仿宋" panose="02010609060101010101" pitchFamily="49" charset="-122"/>
              </a:rPr>
              <a:t>理念</a:t>
            </a:r>
            <a:r>
              <a:rPr lang="en-US" altLang="zh-CN" sz="2800" dirty="0">
                <a:effectLst/>
                <a:latin typeface="+mn-ea"/>
                <a:cs typeface="仿宋" panose="02010609060101010101" pitchFamily="49" charset="-122"/>
              </a:rPr>
              <a:t>-</a:t>
            </a:r>
            <a:r>
              <a:rPr lang="zh-CN" altLang="en-US" sz="2800" dirty="0">
                <a:effectLst/>
                <a:latin typeface="+mn-ea"/>
                <a:cs typeface="仿宋" panose="02010609060101010101" pitchFamily="49" charset="-122"/>
              </a:rPr>
              <a:t>政策要求</a:t>
            </a:r>
            <a:r>
              <a:rPr lang="en-US" altLang="zh-CN" sz="2800" dirty="0">
                <a:effectLst/>
                <a:latin typeface="+mn-ea"/>
                <a:cs typeface="仿宋" panose="02010609060101010101" pitchFamily="49" charset="-122"/>
              </a:rPr>
              <a:t>.........)</a:t>
            </a:r>
            <a:endParaRPr lang="en-US" altLang="zh-CN" sz="28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64260" y="1869440"/>
            <a:ext cx="1110615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3600" dirty="0">
                <a:effectLst/>
                <a:latin typeface="+mn-ea"/>
                <a:cs typeface="仿宋" panose="02010609060101010101" pitchFamily="49" charset="-122"/>
              </a:rPr>
              <a:t>    </a:t>
            </a:r>
            <a:endParaRPr lang="zh-CN" altLang="zh-CN" sz="28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5310" y="1082040"/>
            <a:ext cx="10802620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/>
              <a:t>        </a:t>
            </a:r>
            <a:r>
              <a:rPr lang="zh-CN" altLang="en-US" sz="2800"/>
              <a:t>权威发布，认可区域共同体存在的合理性，争取政府资金支持、资源整合和平台融合；</a:t>
            </a:r>
            <a:endParaRPr lang="zh-CN" altLang="en-US" sz="2800"/>
          </a:p>
          <a:p>
            <a:r>
              <a:rPr lang="zh-CN" altLang="en-US" sz="2800"/>
              <a:t>        </a:t>
            </a:r>
            <a:endParaRPr lang="zh-CN" altLang="en-US" sz="2800"/>
          </a:p>
          <a:p>
            <a:r>
              <a:rPr lang="zh-CN" altLang="en-US" sz="2800"/>
              <a:t>        出台文件，创新区域合作的实验项目，争取“家育五灵”成为示范性区域共同体；</a:t>
            </a:r>
            <a:endParaRPr lang="zh-CN" altLang="en-US" sz="2800"/>
          </a:p>
          <a:p>
            <a:r>
              <a:rPr lang="zh-CN" altLang="en-US" sz="2800"/>
              <a:t>        </a:t>
            </a:r>
            <a:endParaRPr lang="zh-CN" altLang="en-US" sz="2800"/>
          </a:p>
          <a:p>
            <a:r>
              <a:rPr lang="zh-CN" altLang="en-US" sz="2800"/>
              <a:t>        找寻机构，帮助师资团队建设，争取教师真知识、家长真实惠；</a:t>
            </a:r>
            <a:endParaRPr lang="zh-CN" altLang="en-US" sz="2800"/>
          </a:p>
          <a:p>
            <a:r>
              <a:rPr lang="zh-CN" altLang="en-US" sz="2800"/>
              <a:t>       </a:t>
            </a:r>
            <a:endParaRPr lang="zh-CN" altLang="en-US" sz="2800"/>
          </a:p>
          <a:p>
            <a:r>
              <a:rPr lang="zh-CN" altLang="en-US" sz="2800"/>
              <a:t>        搭建平台，推广共同体的合作经验，形成全国性的教育品牌。</a:t>
            </a:r>
            <a:endParaRPr lang="zh-CN" altLang="en-US" sz="2800"/>
          </a:p>
          <a:p>
            <a:r>
              <a:rPr lang="zh-CN" altLang="en-US" sz="2800"/>
              <a:t>        </a:t>
            </a:r>
            <a:endParaRPr lang="zh-CN" altLang="en-US" sz="2800"/>
          </a:p>
          <a:p>
            <a:r>
              <a:rPr lang="zh-CN" altLang="en-US" sz="2800"/>
              <a:t>        </a:t>
            </a:r>
            <a:r>
              <a:rPr lang="zh-CN" altLang="en-US" sz="2800">
                <a:solidFill>
                  <a:srgbClr val="FF0000"/>
                </a:solidFill>
              </a:rPr>
              <a:t>最终真正实现</a:t>
            </a:r>
            <a:r>
              <a:rPr lang="en-US" altLang="zh-CN" sz="2800">
                <a:solidFill>
                  <a:srgbClr val="FF0000"/>
                </a:solidFill>
              </a:rPr>
              <a:t>“</a:t>
            </a:r>
            <a:r>
              <a:rPr lang="zh-CN" altLang="en-US" sz="2800">
                <a:solidFill>
                  <a:srgbClr val="FF0000"/>
                </a:solidFill>
              </a:rPr>
              <a:t>家长好好学习、孩子天天向上</a:t>
            </a:r>
            <a:r>
              <a:rPr lang="en-US" altLang="zh-CN" sz="2800">
                <a:solidFill>
                  <a:srgbClr val="FF0000"/>
                </a:solidFill>
              </a:rPr>
              <a:t>”</a:t>
            </a:r>
            <a:r>
              <a:rPr lang="zh-CN" altLang="en-US" sz="2800">
                <a:solidFill>
                  <a:srgbClr val="FF0000"/>
                </a:solidFill>
              </a:rPr>
              <a:t>的品牌理念。</a:t>
            </a:r>
            <a:endParaRPr lang="zh-CN" altLang="en-US" sz="2800">
              <a:solidFill>
                <a:srgbClr val="FF0000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49605" y="293541"/>
            <a:ext cx="1006475" cy="921849"/>
            <a:chOff x="737" y="6654"/>
            <a:chExt cx="1584" cy="1856"/>
          </a:xfrm>
        </p:grpSpPr>
        <p:sp>
          <p:nvSpPr>
            <p:cNvPr id="5" name="椭圆 4"/>
            <p:cNvSpPr/>
            <p:nvPr/>
          </p:nvSpPr>
          <p:spPr>
            <a:xfrm>
              <a:off x="737" y="6655"/>
              <a:ext cx="1584" cy="158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054" y="6654"/>
              <a:ext cx="917" cy="1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5400" b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en-US" altLang="zh-CN" sz="54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872411" y="800948"/>
            <a:ext cx="8816622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133577" y="73919"/>
            <a:ext cx="20665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结      语</a:t>
            </a:r>
            <a:endParaRPr lang="zh-CN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rot="10800000">
            <a:off x="8297197" y="4714718"/>
            <a:ext cx="3894803" cy="2143282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233076" y="1704636"/>
            <a:ext cx="9490612" cy="888055"/>
            <a:chOff x="1233076" y="1704636"/>
            <a:chExt cx="9490612" cy="888055"/>
          </a:xfrm>
        </p:grpSpPr>
        <p:grpSp>
          <p:nvGrpSpPr>
            <p:cNvPr id="14" name="组合 13"/>
            <p:cNvGrpSpPr/>
            <p:nvPr/>
          </p:nvGrpSpPr>
          <p:grpSpPr>
            <a:xfrm>
              <a:off x="1233076" y="1704636"/>
              <a:ext cx="888055" cy="888055"/>
              <a:chOff x="598510" y="2673569"/>
              <a:chExt cx="888055" cy="888055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598510" y="2673569"/>
                <a:ext cx="888055" cy="88805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" name="图形 4" descr="拳击手套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7621" y="2720748"/>
                <a:ext cx="808230" cy="808230"/>
              </a:xfrm>
              <a:prstGeom prst="rect">
                <a:avLst/>
              </a:prstGeom>
            </p:spPr>
          </p:pic>
        </p:grpSp>
        <p:sp>
          <p:nvSpPr>
            <p:cNvPr id="24" name="矩形 23"/>
            <p:cNvSpPr/>
            <p:nvPr/>
          </p:nvSpPr>
          <p:spPr>
            <a:xfrm>
              <a:off x="2304978" y="1860833"/>
              <a:ext cx="8418710" cy="5648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2018</a:t>
              </a:r>
              <a:r>
                <a:rPr lang="zh-CN" alt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年 幸福都是奋斗出来的</a:t>
              </a:r>
              <a:endPara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173792" y="2811145"/>
            <a:ext cx="9377479" cy="888055"/>
            <a:chOff x="1162362" y="3429000"/>
            <a:chExt cx="9377479" cy="888055"/>
          </a:xfrm>
        </p:grpSpPr>
        <p:grpSp>
          <p:nvGrpSpPr>
            <p:cNvPr id="15" name="组合 14"/>
            <p:cNvGrpSpPr/>
            <p:nvPr/>
          </p:nvGrpSpPr>
          <p:grpSpPr>
            <a:xfrm>
              <a:off x="1162362" y="3429000"/>
              <a:ext cx="888055" cy="888055"/>
              <a:chOff x="399760" y="4709336"/>
              <a:chExt cx="888055" cy="888055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399760" y="4709336"/>
                <a:ext cx="888055" cy="88805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图形 6" descr="越野滑雪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10764" y="4709336"/>
                <a:ext cx="810000" cy="810000"/>
              </a:xfrm>
              <a:prstGeom prst="rect">
                <a:avLst/>
              </a:prstGeom>
            </p:spPr>
          </p:pic>
        </p:grpSp>
        <p:sp>
          <p:nvSpPr>
            <p:cNvPr id="25" name="矩形 24"/>
            <p:cNvSpPr/>
            <p:nvPr/>
          </p:nvSpPr>
          <p:spPr>
            <a:xfrm>
              <a:off x="2121131" y="3551551"/>
              <a:ext cx="8418710" cy="5648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2019</a:t>
              </a:r>
              <a:r>
                <a:rPr lang="zh-CN" alt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年 做幸福路上的追梦人！我们都是追梦人。</a:t>
              </a:r>
              <a:endPara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241946" y="3900509"/>
            <a:ext cx="9366475" cy="888055"/>
            <a:chOff x="1173366" y="5153364"/>
            <a:chExt cx="9366475" cy="888055"/>
          </a:xfrm>
        </p:grpSpPr>
        <p:grpSp>
          <p:nvGrpSpPr>
            <p:cNvPr id="17" name="组合 16"/>
            <p:cNvGrpSpPr/>
            <p:nvPr/>
          </p:nvGrpSpPr>
          <p:grpSpPr>
            <a:xfrm>
              <a:off x="1173366" y="5153364"/>
              <a:ext cx="888055" cy="888055"/>
              <a:chOff x="1963713" y="5597391"/>
              <a:chExt cx="888055" cy="888055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1963713" y="5597391"/>
                <a:ext cx="888055" cy="88805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" name="图形 8" descr="障碍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016278" y="5631258"/>
                <a:ext cx="810000" cy="810000"/>
              </a:xfrm>
              <a:prstGeom prst="rect">
                <a:avLst/>
              </a:prstGeom>
            </p:spPr>
          </p:pic>
        </p:grpSp>
        <p:sp>
          <p:nvSpPr>
            <p:cNvPr id="26" name="矩形 25"/>
            <p:cNvSpPr/>
            <p:nvPr/>
          </p:nvSpPr>
          <p:spPr>
            <a:xfrm>
              <a:off x="2121131" y="5309782"/>
              <a:ext cx="8418710" cy="5648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2020</a:t>
              </a:r>
              <a:r>
                <a:rPr lang="zh-CN" alt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年 不负韶华 只争朝夕</a:t>
              </a:r>
              <a:endPara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37920" y="2186305"/>
            <a:ext cx="101917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感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谢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pic>
        <p:nvPicPr>
          <p:cNvPr id="2" name="图形 4" descr="徽章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704" y="1069355"/>
            <a:ext cx="914400" cy="914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095" y="652145"/>
            <a:ext cx="9010015" cy="4747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>
            <a:off x="977900" y="1179513"/>
            <a:ext cx="1435100" cy="2757487"/>
          </a:xfrm>
          <a:custGeom>
            <a:avLst/>
            <a:gdLst>
              <a:gd name="connsiteX0" fmla="*/ 0 w 1435100"/>
              <a:gd name="connsiteY0" fmla="*/ 0 h 2757487"/>
              <a:gd name="connsiteX1" fmla="*/ 1435100 w 1435100"/>
              <a:gd name="connsiteY1" fmla="*/ 0 h 2757487"/>
              <a:gd name="connsiteX2" fmla="*/ 1435100 w 1435100"/>
              <a:gd name="connsiteY2" fmla="*/ 496887 h 2757487"/>
              <a:gd name="connsiteX3" fmla="*/ 1352094 w 1435100"/>
              <a:gd name="connsiteY3" fmla="*/ 496887 h 2757487"/>
              <a:gd name="connsiteX4" fmla="*/ 1352094 w 1435100"/>
              <a:gd name="connsiteY4" fmla="*/ 83006 h 2757487"/>
              <a:gd name="connsiteX5" fmla="*/ 83006 w 1435100"/>
              <a:gd name="connsiteY5" fmla="*/ 83006 h 2757487"/>
              <a:gd name="connsiteX6" fmla="*/ 83006 w 1435100"/>
              <a:gd name="connsiteY6" fmla="*/ 2674481 h 2757487"/>
              <a:gd name="connsiteX7" fmla="*/ 1352094 w 1435100"/>
              <a:gd name="connsiteY7" fmla="*/ 2674481 h 2757487"/>
              <a:gd name="connsiteX8" fmla="*/ 1352094 w 1435100"/>
              <a:gd name="connsiteY8" fmla="*/ 2260540 h 2757487"/>
              <a:gd name="connsiteX9" fmla="*/ 1435100 w 1435100"/>
              <a:gd name="connsiteY9" fmla="*/ 2260540 h 2757487"/>
              <a:gd name="connsiteX10" fmla="*/ 1435100 w 1435100"/>
              <a:gd name="connsiteY10" fmla="*/ 2757487 h 2757487"/>
              <a:gd name="connsiteX11" fmla="*/ 0 w 1435100"/>
              <a:gd name="connsiteY11" fmla="*/ 2757487 h 275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35100" h="2757487">
                <a:moveTo>
                  <a:pt x="0" y="0"/>
                </a:moveTo>
                <a:lnTo>
                  <a:pt x="1435100" y="0"/>
                </a:lnTo>
                <a:lnTo>
                  <a:pt x="1435100" y="496887"/>
                </a:lnTo>
                <a:lnTo>
                  <a:pt x="1352094" y="496887"/>
                </a:lnTo>
                <a:lnTo>
                  <a:pt x="1352094" y="83006"/>
                </a:lnTo>
                <a:lnTo>
                  <a:pt x="83006" y="83006"/>
                </a:lnTo>
                <a:lnTo>
                  <a:pt x="83006" y="2674481"/>
                </a:lnTo>
                <a:lnTo>
                  <a:pt x="1352094" y="2674481"/>
                </a:lnTo>
                <a:lnTo>
                  <a:pt x="1352094" y="2260540"/>
                </a:lnTo>
                <a:lnTo>
                  <a:pt x="1435100" y="2260540"/>
                </a:lnTo>
                <a:lnTo>
                  <a:pt x="1435100" y="2757487"/>
                </a:lnTo>
                <a:lnTo>
                  <a:pt x="0" y="2757487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75745" y="2074227"/>
            <a:ext cx="8278495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1" noProof="0" dirty="0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charset="-122"/>
              </a:rPr>
              <a:t>感谢您的聆听</a:t>
            </a:r>
            <a:r>
              <a:rPr lang="en-US" altLang="zh-CN" sz="4800" b="1" noProof="0" dirty="0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charset="-122"/>
              </a:rPr>
              <a:t>,</a:t>
            </a:r>
            <a:r>
              <a:rPr lang="zh-CN" altLang="en-US" sz="4800" b="1" noProof="0" dirty="0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charset="-122"/>
              </a:rPr>
              <a:t>欢迎您的指导！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590165" y="3484245"/>
            <a:ext cx="4365625" cy="848995"/>
            <a:chOff x="8931239" y="4779393"/>
            <a:chExt cx="3354203" cy="849046"/>
          </a:xfrm>
        </p:grpSpPr>
        <p:sp>
          <p:nvSpPr>
            <p:cNvPr id="14" name="文本框 13"/>
            <p:cNvSpPr txBox="1"/>
            <p:nvPr/>
          </p:nvSpPr>
          <p:spPr>
            <a:xfrm>
              <a:off x="9206406" y="4798444"/>
              <a:ext cx="3079036" cy="8299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r"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charset="-122"/>
                  <a:cs typeface="+mn-cs"/>
                </a:rPr>
                <a:t>汇报人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：吴曙强</a:t>
              </a:r>
              <a:endPara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  <a:p>
              <a:pPr lvl="0" algn="r">
                <a:defRPr/>
              </a:pP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（微信号</a:t>
              </a:r>
              <a:r>
                <a:rPr lang="en-US" altLang="zh-CN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15868339928</a:t>
              </a:r>
              <a:r>
                <a:rPr lang="zh-CN" alt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panose="020B0502020202020204" pitchFamily="34" charset="0"/>
                </a:rPr>
                <a:t>）</a:t>
              </a:r>
              <a:endParaRPr lang="zh-CN" alt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 rot="2700000">
              <a:off x="8931239" y="4779393"/>
              <a:ext cx="376756" cy="37675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椭圆 14"/>
            <p:cNvSpPr/>
            <p:nvPr/>
          </p:nvSpPr>
          <p:spPr>
            <a:xfrm>
              <a:off x="9032842" y="4871950"/>
              <a:ext cx="173551" cy="191642"/>
            </a:xfrm>
            <a:custGeom>
              <a:avLst/>
              <a:gdLst>
                <a:gd name="T0" fmla="*/ 4679 w 5850"/>
                <a:gd name="T1" fmla="*/ 4350 h 6469"/>
                <a:gd name="T2" fmla="*/ 3615 w 5850"/>
                <a:gd name="T3" fmla="*/ 3289 h 6469"/>
                <a:gd name="T4" fmla="*/ 3638 w 5850"/>
                <a:gd name="T5" fmla="*/ 3151 h 6469"/>
                <a:gd name="T6" fmla="*/ 3969 w 5850"/>
                <a:gd name="T7" fmla="*/ 2500 h 6469"/>
                <a:gd name="T8" fmla="*/ 4273 w 5850"/>
                <a:gd name="T9" fmla="*/ 1950 h 6469"/>
                <a:gd name="T10" fmla="*/ 4154 w 5850"/>
                <a:gd name="T11" fmla="*/ 1678 h 6469"/>
                <a:gd name="T12" fmla="*/ 4238 w 5850"/>
                <a:gd name="T13" fmla="*/ 1107 h 6469"/>
                <a:gd name="T14" fmla="*/ 2940 w 5850"/>
                <a:gd name="T15" fmla="*/ 0 h 6469"/>
                <a:gd name="T16" fmla="*/ 2925 w 5850"/>
                <a:gd name="T17" fmla="*/ 0 h 6469"/>
                <a:gd name="T18" fmla="*/ 2911 w 5850"/>
                <a:gd name="T19" fmla="*/ 0 h 6469"/>
                <a:gd name="T20" fmla="*/ 1612 w 5850"/>
                <a:gd name="T21" fmla="*/ 1107 h 6469"/>
                <a:gd name="T22" fmla="*/ 1696 w 5850"/>
                <a:gd name="T23" fmla="*/ 1678 h 6469"/>
                <a:gd name="T24" fmla="*/ 1578 w 5850"/>
                <a:gd name="T25" fmla="*/ 1950 h 6469"/>
                <a:gd name="T26" fmla="*/ 1881 w 5850"/>
                <a:gd name="T27" fmla="*/ 2500 h 6469"/>
                <a:gd name="T28" fmla="*/ 2213 w 5850"/>
                <a:gd name="T29" fmla="*/ 3151 h 6469"/>
                <a:gd name="T30" fmla="*/ 2235 w 5850"/>
                <a:gd name="T31" fmla="*/ 3289 h 6469"/>
                <a:gd name="T32" fmla="*/ 1172 w 5850"/>
                <a:gd name="T33" fmla="*/ 4350 h 6469"/>
                <a:gd name="T34" fmla="*/ 0 w 5850"/>
                <a:gd name="T35" fmla="*/ 5141 h 6469"/>
                <a:gd name="T36" fmla="*/ 0 w 5850"/>
                <a:gd name="T37" fmla="*/ 6469 h 6469"/>
                <a:gd name="T38" fmla="*/ 2923 w 5850"/>
                <a:gd name="T39" fmla="*/ 6469 h 6469"/>
                <a:gd name="T40" fmla="*/ 2927 w 5850"/>
                <a:gd name="T41" fmla="*/ 6469 h 6469"/>
                <a:gd name="T42" fmla="*/ 5850 w 5850"/>
                <a:gd name="T43" fmla="*/ 6469 h 6469"/>
                <a:gd name="T44" fmla="*/ 5850 w 5850"/>
                <a:gd name="T45" fmla="*/ 5141 h 6469"/>
                <a:gd name="T46" fmla="*/ 4679 w 5850"/>
                <a:gd name="T47" fmla="*/ 4350 h 6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50" h="6469">
                  <a:moveTo>
                    <a:pt x="4679" y="4350"/>
                  </a:moveTo>
                  <a:cubicBezTo>
                    <a:pt x="3873" y="4059"/>
                    <a:pt x="3615" y="3814"/>
                    <a:pt x="3615" y="3289"/>
                  </a:cubicBezTo>
                  <a:cubicBezTo>
                    <a:pt x="3615" y="3231"/>
                    <a:pt x="3624" y="3187"/>
                    <a:pt x="3638" y="3151"/>
                  </a:cubicBezTo>
                  <a:cubicBezTo>
                    <a:pt x="3701" y="2989"/>
                    <a:pt x="3881" y="2971"/>
                    <a:pt x="3969" y="2500"/>
                  </a:cubicBezTo>
                  <a:cubicBezTo>
                    <a:pt x="4014" y="2260"/>
                    <a:pt x="4231" y="2496"/>
                    <a:pt x="4273" y="1950"/>
                  </a:cubicBezTo>
                  <a:cubicBezTo>
                    <a:pt x="4273" y="1732"/>
                    <a:pt x="4154" y="1678"/>
                    <a:pt x="4154" y="1678"/>
                  </a:cubicBezTo>
                  <a:cubicBezTo>
                    <a:pt x="4154" y="1678"/>
                    <a:pt x="4215" y="1355"/>
                    <a:pt x="4238" y="1107"/>
                  </a:cubicBezTo>
                  <a:cubicBezTo>
                    <a:pt x="4268" y="798"/>
                    <a:pt x="4058" y="0"/>
                    <a:pt x="2940" y="0"/>
                  </a:cubicBezTo>
                  <a:cubicBezTo>
                    <a:pt x="2935" y="0"/>
                    <a:pt x="2930" y="0"/>
                    <a:pt x="2925" y="0"/>
                  </a:cubicBezTo>
                  <a:cubicBezTo>
                    <a:pt x="2921" y="0"/>
                    <a:pt x="2916" y="0"/>
                    <a:pt x="2911" y="0"/>
                  </a:cubicBezTo>
                  <a:cubicBezTo>
                    <a:pt x="1793" y="0"/>
                    <a:pt x="1583" y="798"/>
                    <a:pt x="1612" y="1107"/>
                  </a:cubicBezTo>
                  <a:cubicBezTo>
                    <a:pt x="1636" y="1355"/>
                    <a:pt x="1696" y="1678"/>
                    <a:pt x="1696" y="1678"/>
                  </a:cubicBezTo>
                  <a:cubicBezTo>
                    <a:pt x="1696" y="1678"/>
                    <a:pt x="1578" y="1732"/>
                    <a:pt x="1578" y="1950"/>
                  </a:cubicBezTo>
                  <a:cubicBezTo>
                    <a:pt x="1619" y="2496"/>
                    <a:pt x="1837" y="2260"/>
                    <a:pt x="1881" y="2500"/>
                  </a:cubicBezTo>
                  <a:cubicBezTo>
                    <a:pt x="1970" y="2971"/>
                    <a:pt x="2150" y="2989"/>
                    <a:pt x="2213" y="3151"/>
                  </a:cubicBezTo>
                  <a:cubicBezTo>
                    <a:pt x="2227" y="3187"/>
                    <a:pt x="2235" y="3231"/>
                    <a:pt x="2235" y="3289"/>
                  </a:cubicBezTo>
                  <a:cubicBezTo>
                    <a:pt x="2235" y="3814"/>
                    <a:pt x="1978" y="4059"/>
                    <a:pt x="1172" y="4350"/>
                  </a:cubicBezTo>
                  <a:cubicBezTo>
                    <a:pt x="364" y="4641"/>
                    <a:pt x="0" y="4938"/>
                    <a:pt x="0" y="5141"/>
                  </a:cubicBezTo>
                  <a:lnTo>
                    <a:pt x="0" y="6469"/>
                  </a:lnTo>
                  <a:lnTo>
                    <a:pt x="2923" y="6469"/>
                  </a:lnTo>
                  <a:lnTo>
                    <a:pt x="2927" y="6469"/>
                  </a:lnTo>
                  <a:lnTo>
                    <a:pt x="5850" y="6469"/>
                  </a:lnTo>
                  <a:lnTo>
                    <a:pt x="5850" y="5141"/>
                  </a:lnTo>
                  <a:cubicBezTo>
                    <a:pt x="5850" y="4938"/>
                    <a:pt x="5487" y="4641"/>
                    <a:pt x="4679" y="43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70735" y="558800"/>
            <a:ext cx="159385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感谢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1360" y="1268095"/>
            <a:ext cx="2943225" cy="40925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3600" dirty="0">
                <a:effectLst/>
                <a:latin typeface="+mn-ea"/>
                <a:cs typeface="仿宋" panose="02010609060101010101" pitchFamily="49" charset="-122"/>
              </a:rPr>
              <a:t>      </a:t>
            </a:r>
            <a:r>
              <a:rPr lang="zh-CN" altLang="zh-CN" sz="2800" dirty="0">
                <a:effectLst/>
                <a:latin typeface="+mn-ea"/>
                <a:cs typeface="仿宋" panose="02010609060101010101" pitchFamily="49" charset="-122"/>
              </a:rPr>
              <a:t>2020年9月，五地在中国成人教育协会的见证下，组建了“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家育五灵-上善永曙行</a:t>
            </a:r>
            <a:r>
              <a:rPr lang="zh-CN" altLang="zh-CN" sz="2800" dirty="0">
                <a:effectLst/>
                <a:latin typeface="+mn-ea"/>
                <a:cs typeface="仿宋" panose="02010609060101010101" pitchFamily="49" charset="-122"/>
              </a:rPr>
              <a:t>”家庭教育共同体。追求</a:t>
            </a:r>
            <a:r>
              <a:rPr lang="en-US" altLang="zh-CN" sz="2800" dirty="0">
                <a:effectLst/>
                <a:latin typeface="+mn-ea"/>
                <a:cs typeface="仿宋" panose="02010609060101010101" pitchFamily="49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和而不同，同中特色</a:t>
            </a:r>
            <a:r>
              <a:rPr lang="en-US" altLang="zh-CN" sz="2800" dirty="0">
                <a:effectLst/>
                <a:latin typeface="+mn-ea"/>
                <a:cs typeface="仿宋" panose="02010609060101010101" pitchFamily="49" charset="-122"/>
              </a:rPr>
              <a:t>”</a:t>
            </a:r>
            <a:r>
              <a:rPr lang="zh-CN" altLang="en-US" sz="2800" dirty="0">
                <a:effectLst/>
                <a:latin typeface="+mn-ea"/>
                <a:cs typeface="仿宋" panose="02010609060101010101" pitchFamily="49" charset="-122"/>
              </a:rPr>
              <a:t>的工作理念。</a:t>
            </a:r>
            <a:endParaRPr lang="zh-CN" altLang="en-US" sz="2800" dirty="0">
              <a:effectLst/>
              <a:latin typeface="+mn-ea"/>
              <a:cs typeface="仿宋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10" y="844550"/>
            <a:ext cx="7809865" cy="4858385"/>
          </a:xfrm>
          <a:prstGeom prst="rect">
            <a:avLst/>
          </a:prstGeom>
        </p:spPr>
      </p:pic>
      <p:pic>
        <p:nvPicPr>
          <p:cNvPr id="4" name="图形 4" descr="徽章 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619" y="558815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pic>
        <p:nvPicPr>
          <p:cNvPr id="7" name="图形 6" descr="徽章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394" y="353929"/>
            <a:ext cx="914400" cy="914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00505" y="488315"/>
            <a:ext cx="613727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回顾</a:t>
            </a:r>
            <a:r>
              <a:rPr lang="zh-CN" altLang="zh-CN" sz="2800" dirty="0">
                <a:effectLst/>
                <a:latin typeface="+mn-ea"/>
                <a:cs typeface="仿宋" panose="02010609060101010101" pitchFamily="49" charset="-122"/>
              </a:rPr>
              <a:t>（五地工作特色和思路）</a:t>
            </a:r>
            <a:endParaRPr lang="zh-CN" altLang="zh-CN" sz="28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21790" y="1268095"/>
            <a:ext cx="894842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杭州上城的家庭教育定位：星级家长执照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1060" y="2072005"/>
            <a:ext cx="10178415" cy="310769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2800" dirty="0">
                <a:effectLst/>
                <a:latin typeface="+mn-ea"/>
                <a:cs typeface="仿宋" panose="02010609060101010101" pitchFamily="49" charset="-122"/>
              </a:rPr>
              <a:t>       </a:t>
            </a:r>
            <a:r>
              <a:rPr lang="zh-CN" altLang="zh-CN" sz="2800" dirty="0">
                <a:effectLst/>
                <a:latin typeface="+mn-ea"/>
                <a:cs typeface="仿宋" panose="02010609060101010101" pitchFamily="49" charset="-122"/>
              </a:rPr>
              <a:t>树立前列意识，强化系统思维、协同思维，发挥上城区社区教育委员会作用，挂牌成立上城区家庭教育指导中心，建立协同育人长效机制；突出发展重点、发扬创新精神，重点抓好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“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星级家长执照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、</a:t>
            </a:r>
            <a:r>
              <a:rPr lang="en-US" altLang="zh-CN"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“</a:t>
            </a:r>
            <a:r>
              <a:rPr lang="zh-CN" altLang="zh-CN"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行走德育”、“学习中心”、“家庭日”</a:t>
            </a:r>
            <a:r>
              <a:rPr lang="zh-CN" altLang="zh-CN" sz="2800" dirty="0">
                <a:effectLst/>
                <a:latin typeface="+mn-ea"/>
                <a:cs typeface="仿宋" panose="02010609060101010101" pitchFamily="49" charset="-122"/>
              </a:rPr>
              <a:t>四大项目，推进区域协同共育机制落地实施，有效构建党委政府主导、学校主抓、家庭主体、社会参与的“四位一体”协同育人“同心圆”，形成家校社协同共育的区域样本。</a:t>
            </a:r>
            <a:endParaRPr lang="zh-CN" altLang="zh-CN" sz="2800" dirty="0">
              <a:effectLst/>
              <a:latin typeface="+mn-ea"/>
              <a:cs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pic>
        <p:nvPicPr>
          <p:cNvPr id="7" name="图形 6" descr="徽章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394" y="353929"/>
            <a:ext cx="914400" cy="914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00505" y="488315"/>
            <a:ext cx="150431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回顾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16860" y="488315"/>
            <a:ext cx="8606155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杭州上城的家庭教育定位：星级家长执照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44600" y="2152015"/>
            <a:ext cx="1017841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2800" dirty="0">
                <a:effectLst/>
                <a:latin typeface="+mn-ea"/>
                <a:cs typeface="仿宋" panose="02010609060101010101" pitchFamily="49" charset="-122"/>
              </a:rPr>
              <a:t>       </a:t>
            </a:r>
            <a:endParaRPr lang="zh-CN" altLang="zh-CN" sz="2800" dirty="0">
              <a:effectLst/>
              <a:latin typeface="+mn-ea"/>
              <a:cs typeface="仿宋" panose="02010609060101010101" pitchFamily="49" charset="-122"/>
            </a:endParaRPr>
          </a:p>
        </p:txBody>
      </p:sp>
      <p:pic>
        <p:nvPicPr>
          <p:cNvPr id="2" name="图片 2" descr="f2eacc62404075cce88aa87680fcb8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40" y="1268095"/>
            <a:ext cx="3734435" cy="5433060"/>
          </a:xfrm>
          <a:prstGeom prst="rect">
            <a:avLst/>
          </a:prstGeom>
        </p:spPr>
      </p:pic>
      <p:pic>
        <p:nvPicPr>
          <p:cNvPr id="3" name="图片 1" descr="e5b71a52ee2c5613cc9fab8ea5b5e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825" y="1268730"/>
            <a:ext cx="7002145" cy="5432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pic>
        <p:nvPicPr>
          <p:cNvPr id="7" name="图形 6" descr="徽章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394" y="353929"/>
            <a:ext cx="914400" cy="914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00505" y="488315"/>
            <a:ext cx="150431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回顾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70480" y="488315"/>
            <a:ext cx="887539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zh-CN" altLang="zh-CN" sz="3200" dirty="0">
                <a:effectLst/>
                <a:latin typeface="+mn-ea"/>
                <a:cs typeface="仿宋" panose="02010609060101010101" pitchFamily="49" charset="-122"/>
              </a:rPr>
              <a:t>上海闵行的家庭教育定位</a:t>
            </a:r>
            <a:r>
              <a:rPr lang="zh-CN" altLang="en-US" sz="3200" dirty="0">
                <a:effectLst/>
                <a:latin typeface="+mn-ea"/>
                <a:cs typeface="仿宋" panose="02010609060101010101" pitchFamily="49" charset="-122"/>
              </a:rPr>
              <a:t>：</a:t>
            </a:r>
            <a:r>
              <a:rPr lang="zh-CN" altLang="zh-CN" sz="3200" dirty="0">
                <a:effectLst/>
                <a:latin typeface="+mn-ea"/>
                <a:cs typeface="仿宋" panose="02010609060101010101" pitchFamily="49" charset="-122"/>
              </a:rPr>
              <a:t>合力共识、推背推进</a:t>
            </a:r>
            <a:endParaRPr lang="zh-CN" altLang="zh-CN" sz="32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9765" y="1268095"/>
            <a:ext cx="10872470" cy="48310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2800" dirty="0">
                <a:effectLst/>
                <a:latin typeface="+mn-ea"/>
                <a:cs typeface="仿宋" panose="02010609060101010101" pitchFamily="49" charset="-122"/>
              </a:rPr>
              <a:t>       </a:t>
            </a:r>
            <a:r>
              <a:rPr sz="2800" dirty="0">
                <a:effectLst/>
                <a:latin typeface="+mn-ea"/>
                <a:cs typeface="仿宋" panose="02010609060101010101" pitchFamily="49" charset="-122"/>
              </a:rPr>
              <a:t>着力打造“</a:t>
            </a:r>
            <a:r>
              <a:rPr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闵行智慧父母课堂</a:t>
            </a:r>
            <a:r>
              <a:rPr sz="2800" dirty="0">
                <a:effectLst/>
                <a:latin typeface="+mn-ea"/>
                <a:cs typeface="仿宋" panose="02010609060101010101" pitchFamily="49" charset="-122"/>
              </a:rPr>
              <a:t>”，探索学校、家庭、社会三位一体、共同推进家庭教育的工作机制，通过邀请区内外知名教育专家、文化名人、特级教师、校长等，每月定期开展系列线上线下家庭教育专题培训，提升广大家长的育儿水平和综合素养，为儿童健康成长营造良好的社会育人环境。</a:t>
            </a:r>
            <a:endParaRPr sz="2800" dirty="0">
              <a:effectLst/>
              <a:latin typeface="+mn-ea"/>
              <a:cs typeface="仿宋" panose="02010609060101010101" pitchFamily="49" charset="-122"/>
            </a:endParaRPr>
          </a:p>
          <a:p>
            <a:pPr algn="just"/>
            <a:r>
              <a:rPr sz="2800" dirty="0">
                <a:effectLst/>
                <a:latin typeface="+mn-ea"/>
                <a:cs typeface="仿宋" panose="02010609060101010101" pitchFamily="49" charset="-122"/>
              </a:rPr>
              <a:t>       同时依托“上海家长学校”，挂靠闵行区社区学院成立闵行区家长学校，在全区14个街镇社区学校挂牌“</a:t>
            </a:r>
            <a:r>
              <a:rPr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闵行区家庭教育指导站</a:t>
            </a:r>
            <a:r>
              <a:rPr sz="2800" dirty="0">
                <a:effectLst/>
                <a:latin typeface="+mn-ea"/>
                <a:cs typeface="仿宋" panose="02010609060101010101" pitchFamily="49" charset="-122"/>
              </a:rPr>
              <a:t>”，定期开展了各类社区家庭教育活动，纾缓家长教育焦虑，形成良好的家庭教育社会氛围，构建学校教育与家庭教育的联动体系，形成家庭教育的社会大格局，帮助各年龄段家长做学习型父母，建立和谐、快乐、轻松、愉快的家庭生态系统。</a:t>
            </a:r>
            <a:endParaRPr sz="2800" dirty="0">
              <a:effectLst/>
              <a:latin typeface="+mn-ea"/>
              <a:cs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pic>
        <p:nvPicPr>
          <p:cNvPr id="7" name="图形 6" descr="徽章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3189" y="353929"/>
            <a:ext cx="914400" cy="914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23315" y="488315"/>
            <a:ext cx="150431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回顾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05050" y="488315"/>
            <a:ext cx="988695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zh-CN" altLang="zh-CN" sz="3200" dirty="0">
                <a:effectLst/>
                <a:latin typeface="+mn-ea"/>
                <a:cs typeface="仿宋" panose="02010609060101010101" pitchFamily="49" charset="-122"/>
              </a:rPr>
              <a:t>宁波海曙</a:t>
            </a:r>
            <a:r>
              <a:rPr lang="zh-CN" altLang="zh-CN" sz="32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的家庭教育定位：</a:t>
            </a:r>
            <a:r>
              <a:rPr lang="en-US" altLang="zh-CN" sz="32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“</a:t>
            </a:r>
            <a:r>
              <a:rPr sz="32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HAPPY-海贝计划”</a:t>
            </a:r>
            <a:endParaRPr lang="zh-CN" altLang="zh-CN" sz="3200" dirty="0">
              <a:effectLst/>
              <a:latin typeface="+mn-ea"/>
              <a:cs typeface="仿宋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2920" y="1344930"/>
            <a:ext cx="11024870" cy="48310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2800" dirty="0">
                <a:effectLst/>
                <a:latin typeface="+mn-ea"/>
                <a:cs typeface="仿宋" panose="02010609060101010101" pitchFamily="49" charset="-122"/>
              </a:rPr>
              <a:t>       </a:t>
            </a:r>
            <a:r>
              <a:rPr sz="2800" dirty="0">
                <a:effectLst/>
                <a:latin typeface="+mn-ea"/>
                <a:cs typeface="仿宋" panose="02010609060101010101" pitchFamily="49" charset="-122"/>
              </a:rPr>
              <a:t>构建了“H-慧知明家教”、“A-爱馨入家园”、“P-普惠联家校”、“Y-养正蕴家风”的的城乡家庭教育指导服务体系，形成学校、家庭、社会相结合的“一体四翼三层”教育生态共同体。</a:t>
            </a:r>
            <a:endParaRPr sz="2800" dirty="0">
              <a:effectLst/>
              <a:latin typeface="+mn-ea"/>
              <a:cs typeface="仿宋" panose="02010609060101010101" pitchFamily="49" charset="-122"/>
            </a:endParaRPr>
          </a:p>
          <a:p>
            <a:pPr algn="just"/>
            <a:r>
              <a:rPr sz="2800" dirty="0">
                <a:effectLst/>
                <a:latin typeface="+mn-ea"/>
                <a:cs typeface="仿宋" panose="02010609060101010101" pitchFamily="49" charset="-122"/>
              </a:rPr>
              <a:t>       在工作中，海曙社区学院强化</a:t>
            </a:r>
            <a:r>
              <a:rPr sz="2800" dirty="0">
                <a:solidFill>
                  <a:schemeClr val="accent1"/>
                </a:solidFill>
                <a:effectLst/>
                <a:latin typeface="+mn-ea"/>
                <a:cs typeface="仿宋" panose="02010609060101010101" pitchFamily="49" charset="-122"/>
              </a:rPr>
              <a:t>顶层设计、机制创新、队伍建设、活动推进</a:t>
            </a:r>
            <a:r>
              <a:rPr sz="2800" dirty="0">
                <a:effectLst/>
                <a:latin typeface="+mn-ea"/>
                <a:cs typeface="仿宋" panose="02010609060101010101" pitchFamily="49" charset="-122"/>
              </a:rPr>
              <a:t>。推出“百堂精品家教”特色课程建设、“</a:t>
            </a:r>
            <a:r>
              <a:rPr sz="2800" dirty="0">
                <a:solidFill>
                  <a:schemeClr val="accent1"/>
                </a:solidFill>
                <a:effectLst/>
                <a:latin typeface="+mn-ea"/>
                <a:cs typeface="仿宋" panose="02010609060101010101" pitchFamily="49" charset="-122"/>
              </a:rPr>
              <a:t>十名顾问、百名指导师、千名志愿者</a:t>
            </a:r>
            <a:r>
              <a:rPr sz="2800" dirty="0">
                <a:effectLst/>
                <a:latin typeface="+mn-ea"/>
                <a:cs typeface="仿宋" panose="02010609060101010101" pitchFamily="49" charset="-122"/>
              </a:rPr>
              <a:t>”的“十百千”家庭教育团队建设、“一校一品”示范性、数字化家长学校创建三大工程，实施项目化管理。</a:t>
            </a:r>
            <a:endParaRPr sz="2800" dirty="0">
              <a:effectLst/>
              <a:latin typeface="+mn-ea"/>
              <a:cs typeface="仿宋" panose="02010609060101010101" pitchFamily="49" charset="-122"/>
            </a:endParaRPr>
          </a:p>
          <a:p>
            <a:pPr algn="just"/>
            <a:r>
              <a:rPr sz="2800" dirty="0">
                <a:effectLst/>
                <a:latin typeface="+mn-ea"/>
                <a:cs typeface="仿宋" panose="02010609060101010101" pitchFamily="49" charset="-122"/>
              </a:rPr>
              <a:t>       开展“国际家庭日”宣传月活动、“新市民父母学堂”惠民活动、“海贝大讲堂”进学校、进社区、进农村文化礼堂”三进活动，深入推进了区域家庭教育的创新发展，2020年，“海贝计划”获评浙江省教育厅成教品牌项目。</a:t>
            </a:r>
            <a:endParaRPr sz="2800" dirty="0">
              <a:effectLst/>
              <a:latin typeface="+mn-ea"/>
              <a:cs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pic>
        <p:nvPicPr>
          <p:cNvPr id="7" name="图形 6" descr="徽章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394" y="353929"/>
            <a:ext cx="914400" cy="914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00505" y="488315"/>
            <a:ext cx="150431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回顾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79880" y="1133475"/>
            <a:ext cx="1008888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温州永嘉</a:t>
            </a:r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家庭教育定位：家长学分银行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9765" y="1875155"/>
            <a:ext cx="10872470" cy="396938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2800" dirty="0">
                <a:effectLst/>
                <a:latin typeface="+mn-ea"/>
                <a:cs typeface="仿宋" panose="02010609060101010101" pitchFamily="49" charset="-122"/>
              </a:rPr>
              <a:t>       </a:t>
            </a:r>
            <a:r>
              <a:rPr sz="2800" dirty="0">
                <a:effectLst/>
                <a:latin typeface="+mn-ea"/>
                <a:cs typeface="仿宋" panose="02010609060101010101" pitchFamily="49" charset="-122"/>
              </a:rPr>
              <a:t>以生态视角定位区域家庭教育的路径发展。通过宏观系统、中观系统、微观系统的打造，推动家庭教育的整体质量。</a:t>
            </a:r>
            <a:endParaRPr sz="2800" dirty="0">
              <a:effectLst/>
              <a:latin typeface="+mn-ea"/>
              <a:cs typeface="仿宋" panose="02010609060101010101" pitchFamily="49" charset="-122"/>
            </a:endParaRPr>
          </a:p>
          <a:p>
            <a:pPr algn="just"/>
            <a:r>
              <a:rPr sz="2800" dirty="0">
                <a:effectLst/>
                <a:latin typeface="+mn-ea"/>
                <a:cs typeface="仿宋" panose="02010609060101010101" pitchFamily="49" charset="-122"/>
              </a:rPr>
              <a:t>       以人本、协同、信息为核心思想。强化“四种思维”，提升“四化水平”。即</a:t>
            </a:r>
            <a:r>
              <a:rPr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以整体思维，提升家庭教育生态社会化水平；以底线思维，提升家庭教育生态法治化水平；以信息化思维，提升家庭教育生态智能化水平；以科学化思维，提升家庭教育生态专业化水平</a:t>
            </a:r>
            <a:r>
              <a:rPr sz="2800" dirty="0">
                <a:effectLst/>
                <a:latin typeface="+mn-ea"/>
                <a:cs typeface="仿宋" panose="02010609060101010101" pitchFamily="49" charset="-122"/>
              </a:rPr>
              <a:t>。</a:t>
            </a:r>
            <a:endParaRPr sz="2800" dirty="0">
              <a:effectLst/>
              <a:latin typeface="+mn-ea"/>
              <a:cs typeface="仿宋" panose="02010609060101010101" pitchFamily="49" charset="-122"/>
            </a:endParaRPr>
          </a:p>
          <a:p>
            <a:pPr algn="just"/>
            <a:r>
              <a:rPr sz="2800" dirty="0">
                <a:effectLst/>
                <a:latin typeface="+mn-ea"/>
                <a:cs typeface="仿宋" panose="02010609060101010101" pitchFamily="49" charset="-122"/>
              </a:rPr>
              <a:t>       以永嘉县家长学分银行建设为重点，推进协同共育机制的打造。构建政府主导，部门联动，学校主推，家庭主体，社会参与的多位一体共育样态。</a:t>
            </a:r>
            <a:endParaRPr sz="2800" dirty="0">
              <a:effectLst/>
              <a:latin typeface="+mn-ea"/>
              <a:cs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" y="1"/>
            <a:ext cx="2304976" cy="126841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 rot="10800000">
            <a:off x="8297197" y="4714717"/>
            <a:ext cx="3894803" cy="2143282"/>
          </a:xfrm>
          <a:prstGeom prst="rect">
            <a:avLst/>
          </a:prstGeom>
        </p:spPr>
      </p:pic>
      <p:pic>
        <p:nvPicPr>
          <p:cNvPr id="7" name="图形 6" descr="徽章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394" y="353929"/>
            <a:ext cx="914400" cy="914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00505" y="488315"/>
            <a:ext cx="150431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回顾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00505" y="1133475"/>
            <a:ext cx="1008888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</a:rPr>
              <a:t>嘉兴嘉善</a:t>
            </a:r>
            <a:r>
              <a:rPr lang="zh-CN" altLang="zh-CN" sz="3600" dirty="0">
                <a:effectLst/>
                <a:latin typeface="+mn-ea"/>
                <a:cs typeface="仿宋" panose="02010609060101010101" pitchFamily="49" charset="-122"/>
                <a:sym typeface="+mn-ea"/>
              </a:rPr>
              <a:t>的家庭教育定位：善育善成</a:t>
            </a:r>
            <a:endParaRPr lang="zh-CN" altLang="zh-CN" sz="3600" dirty="0">
              <a:effectLst/>
              <a:latin typeface="+mn-ea"/>
              <a:cs typeface="仿宋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9765" y="1939290"/>
            <a:ext cx="10872470" cy="310769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/>
            <a:r>
              <a:rPr lang="en-US" altLang="zh-CN" sz="2800" dirty="0">
                <a:effectLst/>
                <a:latin typeface="+mn-ea"/>
                <a:cs typeface="仿宋" panose="02010609060101010101" pitchFamily="49" charset="-122"/>
              </a:rPr>
              <a:t>       </a:t>
            </a:r>
            <a:r>
              <a:rPr sz="2800" dirty="0">
                <a:effectLst/>
                <a:latin typeface="+mn-ea"/>
                <a:cs typeface="仿宋" panose="02010609060101010101" pitchFamily="49" charset="-122"/>
              </a:rPr>
              <a:t>我们用一颗善良的爱心和一份不懈的努力，指导和服务嘉善的家长成为善于培育孩子的成功父母。</a:t>
            </a:r>
            <a:endParaRPr sz="2800" dirty="0">
              <a:effectLst/>
              <a:latin typeface="+mn-ea"/>
              <a:cs typeface="仿宋" panose="02010609060101010101" pitchFamily="49" charset="-122"/>
            </a:endParaRPr>
          </a:p>
          <a:p>
            <a:pPr algn="just"/>
            <a:r>
              <a:rPr sz="2800" dirty="0">
                <a:effectLst/>
                <a:latin typeface="+mn-ea"/>
                <a:cs typeface="仿宋" panose="02010609060101010101" pitchFamily="49" charset="-122"/>
              </a:rPr>
              <a:t>       </a:t>
            </a:r>
            <a:r>
              <a:rPr lang="zh-CN" sz="2800" dirty="0">
                <a:effectLst/>
                <a:latin typeface="+mn-ea"/>
                <a:cs typeface="仿宋" panose="02010609060101010101" pitchFamily="49" charset="-122"/>
              </a:rPr>
              <a:t>在工作中</a:t>
            </a:r>
            <a:r>
              <a:rPr sz="2800" dirty="0">
                <a:solidFill>
                  <a:srgbClr val="FF0000"/>
                </a:solidFill>
                <a:effectLst/>
                <a:latin typeface="+mn-ea"/>
                <a:cs typeface="仿宋" panose="02010609060101010101" pitchFamily="49" charset="-122"/>
              </a:rPr>
              <a:t>健全服务体系，夯实品牌基础；强化队伍建设，引领品牌优势；搭建创新平台，拓展品牌广度；注重成果转化，深耕品牌厚度四个角度，善育善成达到共育共成</a:t>
            </a:r>
            <a:r>
              <a:rPr sz="2800" dirty="0">
                <a:effectLst/>
                <a:latin typeface="+mn-ea"/>
                <a:cs typeface="仿宋" panose="02010609060101010101" pitchFamily="49" charset="-122"/>
              </a:rPr>
              <a:t>。家庭教育服务体系工作，获得了2018年全国终身教育工作委员会、中国成人教育协会联合颁发的“全国终身学习活动品牌”荣誉称号。</a:t>
            </a:r>
            <a:endParaRPr sz="2800" dirty="0">
              <a:effectLst/>
              <a:latin typeface="+mn-ea"/>
              <a:cs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1997.4992125984252,&quot;width&quot;:3629.883464566929}"/>
</p:tagLst>
</file>

<file path=ppt/tags/tag10.xml><?xml version="1.0" encoding="utf-8"?>
<p:tagLst xmlns:p="http://schemas.openxmlformats.org/presentationml/2006/main">
  <p:tag name="KSO_WM_UNIT_PLACING_PICTURE_USER_VIEWPORT" val="{&quot;height&quot;:4050,&quot;width&quot;:11070}"/>
</p:tagLst>
</file>

<file path=ppt/tags/tag11.xml><?xml version="1.0" encoding="utf-8"?>
<p:tagLst xmlns:p="http://schemas.openxmlformats.org/presentationml/2006/main">
  <p:tag name="KSO_WM_UNIT_PLACING_PICTURE_USER_VIEWPORT" val="{&quot;height&quot;:1997.4992125984252,&quot;width&quot;:3629.883464566929}"/>
</p:tagLst>
</file>

<file path=ppt/tags/tag12.xml><?xml version="1.0" encoding="utf-8"?>
<p:tagLst xmlns:p="http://schemas.openxmlformats.org/presentationml/2006/main">
  <p:tag name="KSO_WM_UNIT_PLACING_PICTURE_USER_VIEWPORT" val="{&quot;height&quot;:3375.247244094488,&quot;width&quot;:6133.5480314960632}"/>
</p:tagLst>
</file>

<file path=ppt/tags/tag13.xml><?xml version="1.0" encoding="utf-8"?>
<p:tagLst xmlns:p="http://schemas.openxmlformats.org/presentationml/2006/main">
  <p:tag name="KSO_WM_UNIT_PLACING_PICTURE_USER_VIEWPORT" val="{&quot;height&quot;:4050,&quot;width&quot;:11070}"/>
</p:tagLst>
</file>

<file path=ppt/tags/tag14.xml><?xml version="1.0" encoding="utf-8"?>
<p:tagLst xmlns:p="http://schemas.openxmlformats.org/presentationml/2006/main">
  <p:tag name="KSO_WM_UNIT_PLACING_PICTURE_USER_VIEWPORT" val="{&quot;height&quot;:1997.4992125984252,&quot;width&quot;:3629.883464566929}"/>
</p:tagLst>
</file>

<file path=ppt/tags/tag15.xml><?xml version="1.0" encoding="utf-8"?>
<p:tagLst xmlns:p="http://schemas.openxmlformats.org/presentationml/2006/main">
  <p:tag name="KSO_WM_UNIT_PLACING_PICTURE_USER_VIEWPORT" val="{&quot;height&quot;:3375.247244094488,&quot;width&quot;:6133.5480314960632}"/>
</p:tagLst>
</file>

<file path=ppt/tags/tag16.xml><?xml version="1.0" encoding="utf-8"?>
<p:tagLst xmlns:p="http://schemas.openxmlformats.org/presentationml/2006/main">
  <p:tag name="KSO_WM_UNIT_PLACING_PICTURE_USER_VIEWPORT" val="{&quot;height&quot;:4050,&quot;width&quot;:11070}"/>
</p:tagLst>
</file>

<file path=ppt/tags/tag17.xml><?xml version="1.0" encoding="utf-8"?>
<p:tagLst xmlns:p="http://schemas.openxmlformats.org/presentationml/2006/main">
  <p:tag name="KSO_WM_UNIT_PLACING_PICTURE_USER_VIEWPORT" val="{&quot;height&quot;:1997.4992125984252,&quot;width&quot;:3629.883464566929}"/>
</p:tagLst>
</file>

<file path=ppt/tags/tag18.xml><?xml version="1.0" encoding="utf-8"?>
<p:tagLst xmlns:p="http://schemas.openxmlformats.org/presentationml/2006/main">
  <p:tag name="KSO_WM_UNIT_PLACING_PICTURE_USER_VIEWPORT" val="{&quot;height&quot;:3375.247244094488,&quot;width&quot;:6133.5480314960632}"/>
</p:tagLst>
</file>

<file path=ppt/tags/tag19.xml><?xml version="1.0" encoding="utf-8"?>
<p:tagLst xmlns:p="http://schemas.openxmlformats.org/presentationml/2006/main">
  <p:tag name="KSO_WM_UNIT_PLACING_PICTURE_USER_VIEWPORT" val="{&quot;height&quot;:4050,&quot;width&quot;:11070}"/>
</p:tagLst>
</file>

<file path=ppt/tags/tag2.xml><?xml version="1.0" encoding="utf-8"?>
<p:tagLst xmlns:p="http://schemas.openxmlformats.org/presentationml/2006/main">
  <p:tag name="KSO_WM_UNIT_PLACING_PICTURE_USER_VIEWPORT" val="{&quot;height&quot;:3375.247244094488,&quot;width&quot;:6133.5480314960632}"/>
</p:tagLst>
</file>

<file path=ppt/tags/tag20.xml><?xml version="1.0" encoding="utf-8"?>
<p:tagLst xmlns:p="http://schemas.openxmlformats.org/presentationml/2006/main">
  <p:tag name="KSO_WM_UNIT_PLACING_PICTURE_USER_VIEWPORT" val="{&quot;height&quot;:1997.4992125984252,&quot;width&quot;:3629.883464566929}"/>
</p:tagLst>
</file>

<file path=ppt/tags/tag21.xml><?xml version="1.0" encoding="utf-8"?>
<p:tagLst xmlns:p="http://schemas.openxmlformats.org/presentationml/2006/main">
  <p:tag name="KSO_WM_UNIT_PLACING_PICTURE_USER_VIEWPORT" val="{&quot;height&quot;:3375.247244094488,&quot;width&quot;:6133.5480314960632}"/>
</p:tagLst>
</file>

<file path=ppt/tags/tag22.xml><?xml version="1.0" encoding="utf-8"?>
<p:tagLst xmlns:p="http://schemas.openxmlformats.org/presentationml/2006/main">
  <p:tag name="ISPRING_PRESENTATION_TITLE" val="PowerPoint 演示文稿"/>
</p:tagLst>
</file>

<file path=ppt/tags/tag3.xml><?xml version="1.0" encoding="utf-8"?>
<p:tagLst xmlns:p="http://schemas.openxmlformats.org/presentationml/2006/main">
  <p:tag name="KSO_WM_UNIT_PLACING_PICTURE_USER_VIEWPORT" val="{&quot;height&quot;:27255,&quot;width&quot;:16200}"/>
</p:tagLst>
</file>

<file path=ppt/tags/tag4.xml><?xml version="1.0" encoding="utf-8"?>
<p:tagLst xmlns:p="http://schemas.openxmlformats.org/presentationml/2006/main">
  <p:tag name="KSO_WM_UNIT_PLACING_PICTURE_USER_VIEWPORT" val="{&quot;height&quot;:1997.4992125984252,&quot;width&quot;:3629.883464566929}"/>
</p:tagLst>
</file>

<file path=ppt/tags/tag5.xml><?xml version="1.0" encoding="utf-8"?>
<p:tagLst xmlns:p="http://schemas.openxmlformats.org/presentationml/2006/main">
  <p:tag name="KSO_WM_UNIT_PLACING_PICTURE_USER_VIEWPORT" val="{&quot;height&quot;:3375.247244094488,&quot;width&quot;:6133.5480314960632}"/>
</p:tagLst>
</file>

<file path=ppt/tags/tag6.xml><?xml version="1.0" encoding="utf-8"?>
<p:tagLst xmlns:p="http://schemas.openxmlformats.org/presentationml/2006/main">
  <p:tag name="KSO_WM_UNIT_PLACING_PICTURE_USER_VIEWPORT" val="{&quot;height&quot;:6896,&quot;width&quot;:6990}"/>
</p:tagLst>
</file>

<file path=ppt/tags/tag7.xml><?xml version="1.0" encoding="utf-8"?>
<p:tagLst xmlns:p="http://schemas.openxmlformats.org/presentationml/2006/main">
  <p:tag name="KSO_WM_UNIT_PLACING_PICTURE_USER_VIEWPORT" val="{&quot;height&quot;:4050,&quot;width&quot;:11070}"/>
</p:tagLst>
</file>

<file path=ppt/tags/tag8.xml><?xml version="1.0" encoding="utf-8"?>
<p:tagLst xmlns:p="http://schemas.openxmlformats.org/presentationml/2006/main">
  <p:tag name="KSO_WM_UNIT_PLACING_PICTURE_USER_VIEWPORT" val="{&quot;height&quot;:1997.4992125984252,&quot;width&quot;:3629.883464566929}"/>
</p:tagLst>
</file>

<file path=ppt/tags/tag9.xml><?xml version="1.0" encoding="utf-8"?>
<p:tagLst xmlns:p="http://schemas.openxmlformats.org/presentationml/2006/main">
  <p:tag name="KSO_WM_UNIT_PLACING_PICTURE_USER_VIEWPORT" val="{&quot;height&quot;:3375.247244094488,&quot;width&quot;:6133.5480314960632}"/>
</p:tagLst>
</file>

<file path=ppt/theme/theme1.xml><?xml version="1.0" encoding="utf-8"?>
<a:theme xmlns:a="http://schemas.openxmlformats.org/drawingml/2006/main" name="第一PPT，www.1ppt.com">
  <a:themeElements>
    <a:clrScheme name="自定义 1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34020"/>
      </a:accent1>
      <a:accent2>
        <a:srgbClr val="FBAA11"/>
      </a:accent2>
      <a:accent3>
        <a:srgbClr val="F34020"/>
      </a:accent3>
      <a:accent4>
        <a:srgbClr val="FBAA11"/>
      </a:accent4>
      <a:accent5>
        <a:srgbClr val="F34020"/>
      </a:accent5>
      <a:accent6>
        <a:srgbClr val="FBAA11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3057</Words>
  <Application>WPS 演示</Application>
  <PresentationFormat>宽屏</PresentationFormat>
  <Paragraphs>153</Paragraphs>
  <Slides>20</Slides>
  <Notes>69</Notes>
  <HiddenSlides>0</HiddenSlides>
  <MMClips>3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宋体</vt:lpstr>
      <vt:lpstr>Wingdings</vt:lpstr>
      <vt:lpstr>Arial</vt:lpstr>
      <vt:lpstr>微软雅黑</vt:lpstr>
      <vt:lpstr>Century Gothic</vt:lpstr>
      <vt:lpstr>等线</vt:lpstr>
      <vt:lpstr>仿宋</vt:lpstr>
      <vt:lpstr>Arial Unicode MS</vt:lpstr>
      <vt:lpstr>Calibri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多边形</dc:title>
  <dc:creator>第一PPT模板网-WWW.1PPT.COM</dc:creator>
  <cp:keywords>第一PPT模板网-WWW.1PPT.COM</cp:keywords>
  <cp:lastModifiedBy>嘉善吴曙强</cp:lastModifiedBy>
  <cp:revision>173</cp:revision>
  <dcterms:created xsi:type="dcterms:W3CDTF">2017-08-21T11:09:00Z</dcterms:created>
  <dcterms:modified xsi:type="dcterms:W3CDTF">2021-04-14T02:17:55Z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