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1" r:id="rId3"/>
    <p:sldId id="289" r:id="rId4"/>
    <p:sldId id="279" r:id="rId5"/>
    <p:sldId id="280" r:id="rId6"/>
    <p:sldId id="267" r:id="rId7"/>
    <p:sldId id="290" r:id="rId8"/>
    <p:sldId id="274" r:id="rId9"/>
    <p:sldId id="291" r:id="rId10"/>
    <p:sldId id="292" r:id="rId11"/>
    <p:sldId id="293" r:id="rId12"/>
    <p:sldId id="294" r:id="rId13"/>
    <p:sldId id="297" r:id="rId14"/>
    <p:sldId id="296" r:id="rId15"/>
    <p:sldId id="295" r:id="rId16"/>
    <p:sldId id="298" r:id="rId17"/>
    <p:sldId id="299" r:id="rId18"/>
    <p:sldId id="284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A7E"/>
    <a:srgbClr val="2C4673"/>
    <a:srgbClr val="07497D"/>
    <a:srgbClr val="5EA9D3"/>
    <a:srgbClr val="0B6FC1"/>
    <a:srgbClr val="095899"/>
    <a:srgbClr val="075794"/>
    <a:srgbClr val="355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2" autoAdjust="0"/>
    <p:restoredTop sz="94620" autoAdjust="0"/>
  </p:normalViewPr>
  <p:slideViewPr>
    <p:cSldViewPr snapToGrid="0">
      <p:cViewPr varScale="1">
        <p:scale>
          <a:sx n="63" d="100"/>
          <a:sy n="63" d="100"/>
        </p:scale>
        <p:origin x="-96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94F9A-FC14-482C-882F-AE91FCAB4F9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4FD07-DAC6-4343-B8F7-580BA626BE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62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4FD07-DAC6-4343-B8F7-580BA626BE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4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="" xmlns:a16="http://schemas.microsoft.com/office/drawing/2014/main" id="{A66F66D0-CBBD-438B-91D8-5176276927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="" xmlns:a16="http://schemas.microsoft.com/office/drawing/2014/main" id="{6E2DF465-7199-4779-BCA5-3B284EA691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="" xmlns:a16="http://schemas.microsoft.com/office/drawing/2014/main" id="{A33FC982-FD2E-4E96-B992-A4FF912F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F0EFE-FA9E-4149-A6C0-4F231438A3C5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4FD07-DAC6-4343-B8F7-580BA626BE4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022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4FD07-DAC6-4343-B8F7-580BA626BE4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55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="" xmlns:a16="http://schemas.microsoft.com/office/drawing/2014/main" id="{4426970B-1412-4D77-A13F-05A11A35F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="" xmlns:a16="http://schemas.microsoft.com/office/drawing/2014/main" id="{7644AA3D-359A-4CF4-8D17-9EEAF2983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="" xmlns:a16="http://schemas.microsoft.com/office/drawing/2014/main" id="{40316BC9-EA9E-43EA-886B-BD5B6B48D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FD6F1C-AD5E-44C7-BAD9-08774CBB3D2F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="" xmlns:a16="http://schemas.microsoft.com/office/drawing/2014/main" id="{E89EF045-4B0D-47E7-9A98-A49C4CF5FF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="" xmlns:a16="http://schemas.microsoft.com/office/drawing/2014/main" id="{F150896D-1E60-4339-9F58-34E8393E68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="" xmlns:a16="http://schemas.microsoft.com/office/drawing/2014/main" id="{0DFA7C89-C71D-493C-B207-EB4EBDE32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7FA8385B-F5EF-4F78-8BE4-F71D2EA13EFB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="" xmlns:a16="http://schemas.microsoft.com/office/drawing/2014/main" id="{4426970B-1412-4D77-A13F-05A11A35F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="" xmlns:a16="http://schemas.microsoft.com/office/drawing/2014/main" id="{7644AA3D-359A-4CF4-8D17-9EEAF2983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="" xmlns:a16="http://schemas.microsoft.com/office/drawing/2014/main" id="{40316BC9-EA9E-43EA-886B-BD5B6B48D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FD6F1C-AD5E-44C7-BAD9-08774CBB3D2F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997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="" xmlns:a16="http://schemas.microsoft.com/office/drawing/2014/main" id="{4C2A49DE-DBB7-4B3D-AE11-DBFC893D4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>
            <a:extLst>
              <a:ext uri="{FF2B5EF4-FFF2-40B4-BE49-F238E27FC236}">
                <a16:creationId xmlns="" xmlns:a16="http://schemas.microsoft.com/office/drawing/2014/main" id="{D9CDA178-37F8-4B80-826F-92A8460B5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="" xmlns:a16="http://schemas.microsoft.com/office/drawing/2014/main" id="{7B1EA8D1-A5B8-4779-A3DC-EF1AD47E83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6032C0FE-CACF-4070-9241-4E03BD6542B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algn="r" eaLnBrk="1" hangingPunct="1">
                <a:buFont typeface="Arial" panose="020B0604020202020204" pitchFamily="34" charset="0"/>
                <a:buNone/>
              </a:p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="" xmlns:a16="http://schemas.microsoft.com/office/drawing/2014/main" id="{4426970B-1412-4D77-A13F-05A11A35F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="" xmlns:a16="http://schemas.microsoft.com/office/drawing/2014/main" id="{7644AA3D-359A-4CF4-8D17-9EEAF2983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="" xmlns:a16="http://schemas.microsoft.com/office/drawing/2014/main" id="{40316BC9-EA9E-43EA-886B-BD5B6B48D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FD6F1C-AD5E-44C7-BAD9-08774CBB3D2F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8395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="" xmlns:a16="http://schemas.microsoft.com/office/drawing/2014/main" id="{4426970B-1412-4D77-A13F-05A11A35F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="" xmlns:a16="http://schemas.microsoft.com/office/drawing/2014/main" id="{7644AA3D-359A-4CF4-8D17-9EEAF2983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="" xmlns:a16="http://schemas.microsoft.com/office/drawing/2014/main" id="{40316BC9-EA9E-43EA-886B-BD5B6B48D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FD6F1C-AD5E-44C7-BAD9-08774CBB3D2F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957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F34E2F6-B6D0-404A-A915-D7891F321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B86CAD9-D3AC-4FBC-9ABC-16E5E562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1F586E5-EC51-42B8-9F8E-611A6B4F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C21E497-B432-44B7-AA50-DD094DFD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B6E5AD7-8052-4428-A1E8-C02365CD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9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C04DC2F-D4D3-44E1-9DA4-E7231A8D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CB8465F-19F8-4741-84B4-19DB72B19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BF0F8C1-0349-40DB-A27D-C98D525C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583479-5F3C-4772-B245-9784E9E2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7E31FA6-A764-4439-8624-77E4A843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9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7C87DA45-E6E6-4098-A847-B99B17CA7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146C01B-4D79-45B7-89E6-75BF4740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C322F6F-F55C-4E46-824A-C3BF987E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AE87260-68B2-4DC7-90B1-54A7DBE0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C0099BC-98D4-4D7A-B4F2-343AE08E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7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2021-4-13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2021-4-13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2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A18CCCE-8D6F-4A60-8A57-45AFB02F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6833AB3-B1E6-422F-96CB-18893F8DB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7EFBBD-49FE-4F7B-A24F-2C5FCE6B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F046FAF-50D8-4642-8A61-E65A70A6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FC26F1B-DEE3-448D-9D8A-50648708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21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D8C533-F4C1-469E-95DB-81AA7228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BCEE3E5-EBBF-43ED-B5CB-05594E558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63E8AD3-0E8B-465A-9E08-A4FC770E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DC8DBCB-261D-4B58-BA56-612F57CB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599EC0D-3C3B-403E-997A-453A08FB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2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63FC8B-E1CD-47EE-BE29-8219E8FF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CA0D79C-C6BD-4B1E-87D5-C92EE185B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738BC98-7A32-4F59-925E-EB3FCCE9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A4DAFC6-F866-48DA-BA1B-F4B8CFBA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A8CD88E-27E7-441B-A410-475CCC33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731816A-9D5F-4E63-82FB-8377ED23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7D3FA88-9835-4104-9F30-A36B5572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B4471B-9899-4BAD-8D72-977D45CA6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91E80E7-A7BE-4996-B9BE-1DA520095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B8BFC34-8939-4EA3-8EA0-E30C2BB29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CD2B99E-3E64-4D1E-B694-053C45D95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83FE2E0C-72AA-43BB-A080-01265EAF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A93018B-5478-4F72-BC7E-4BF7258F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27B3186-EECD-4AB8-BEA8-CF84FE7E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85800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2942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9228B6-F105-43FD-86D7-9E2C9877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60E3FC1-96CA-4E0C-97D3-0A4D17A6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7AC2B73-B5E8-427A-8889-D12A0297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94AEFE8F-9F1C-4B6B-A406-D61BE9C6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8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0C5742C-E559-441B-9252-81607253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0388431B-6BD0-4A82-87C5-FCF22530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4436403-6A8F-4461-ADC8-88C64F17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F07A140-C4CB-4079-9BD2-2A0B0289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93F5661-0CC8-4F40-886F-D1BF5C41F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2773A57-C970-4036-B4F0-2110DDA5E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06F9081-8B39-4E3F-BDED-8AB82428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0BA82B9-E46A-47CF-9543-0BEEBF8F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AA43AD3-E6A0-4BCE-9519-2E1C61C1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8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FD7308-C518-4113-B7F5-E533483C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1213A2B-9C16-4919-9BB9-93C449320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51BE076-60FC-42C3-9005-3436645C3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85AEEE9-E8E8-4D37-9EA1-00320AEA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C6484B6-0673-4361-8A98-0BD8C07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6D0452F-46FA-4A33-8346-785A4373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4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EBA08D4-03ED-4C9E-91CF-856D362B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72ACE65-FD79-42DE-994B-BF7CD6411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0FF5DF4-D914-4ED8-B868-F2967CADA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D2B8-71EA-4D35-AA8E-43243AA4D047}" type="datetimeFigureOut">
              <a:rPr lang="zh-CN" altLang="en-US" smtClean="0"/>
              <a:t>2021-4-13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598E33F-93E1-41A9-9461-9526D75B3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238C8C9-9ADB-4EB8-8EFA-70B6B74D8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A289-D016-418B-8A81-DE990FCD7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1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35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24.svg"/><Relationship Id="rId5" Type="http://schemas.openxmlformats.org/officeDocument/2006/relationships/image" Target="../media/image17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image" Target="../media/image29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21.png"/><Relationship Id="rId1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66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7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6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>
            <a:extLst>
              <a:ext uri="{FF2B5EF4-FFF2-40B4-BE49-F238E27FC236}">
                <a16:creationId xmlns="" xmlns:a16="http://schemas.microsoft.com/office/drawing/2014/main" id="{5A1BB00D-954A-499E-88C9-A6F1C7B431B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536600" y="3356591"/>
            <a:ext cx="7328432" cy="62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3200" spc="600" dirty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区域终身学习发展共同体项目</a:t>
            </a:r>
          </a:p>
        </p:txBody>
      </p:sp>
      <p:sp>
        <p:nvSpPr>
          <p:cNvPr id="9" name="标题 5">
            <a:extLst>
              <a:ext uri="{FF2B5EF4-FFF2-40B4-BE49-F238E27FC236}">
                <a16:creationId xmlns="" xmlns:a16="http://schemas.microsoft.com/office/drawing/2014/main" id="{D6AF7D02-E513-4F18-AE86-4F9E13B76B5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785660" y="5444288"/>
            <a:ext cx="6830311" cy="36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1800" spc="600" dirty="0" smtClean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上海市</a:t>
            </a:r>
            <a:r>
              <a:rPr lang="zh-CN" altLang="en-US" sz="1800" spc="600" dirty="0" smtClean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金山区社区学院 </a:t>
            </a:r>
            <a:endParaRPr lang="en-US" altLang="zh-CN" sz="1800" spc="600" dirty="0" smtClean="0">
              <a:solidFill>
                <a:srgbClr val="074A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10000"/>
              </a:lnSpc>
              <a:buNone/>
            </a:pPr>
            <a:r>
              <a:rPr lang="en-US" altLang="zh-CN" sz="1800" spc="600" dirty="0" smtClean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2021</a:t>
            </a:r>
            <a:r>
              <a:rPr lang="zh-CN" altLang="en-US" sz="1800" spc="600" dirty="0" smtClean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1800" spc="600" dirty="0" smtClean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800" spc="600" dirty="0" smtClean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800" spc="600" dirty="0" smtClean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zh-CN" altLang="en-US" sz="1800" spc="600" dirty="0" smtClean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日</a:t>
            </a:r>
            <a:endParaRPr lang="zh-CN" altLang="en-US" sz="1800" spc="600" dirty="0">
              <a:solidFill>
                <a:srgbClr val="074A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0AEA25E-F210-4A09-9DCE-C8D692763A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65" y="831992"/>
            <a:ext cx="8264900" cy="4406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9" y="1793839"/>
            <a:ext cx="11476660" cy="1241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58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9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0343" y="1764107"/>
            <a:ext cx="9588137" cy="531104"/>
            <a:chOff x="3784600" y="2849246"/>
            <a:chExt cx="6756400" cy="469900"/>
          </a:xfrm>
        </p:grpSpPr>
        <p:sp>
          <p:nvSpPr>
            <p:cNvPr id="3" name="Rectangle 37"/>
            <p:cNvSpPr/>
            <p:nvPr/>
          </p:nvSpPr>
          <p:spPr>
            <a:xfrm>
              <a:off x="3784600" y="2849246"/>
              <a:ext cx="6756400" cy="469900"/>
            </a:xfrm>
            <a:prstGeom prst="rect">
              <a:avLst/>
            </a:prstGeom>
            <a:solidFill>
              <a:srgbClr val="2C46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Rectangle 36"/>
            <p:cNvSpPr/>
            <p:nvPr/>
          </p:nvSpPr>
          <p:spPr>
            <a:xfrm>
              <a:off x="3853670" y="2879964"/>
              <a:ext cx="1692285" cy="40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2400" b="1" kern="0" dirty="0">
                  <a:solidFill>
                    <a:srgbClr val="F6F6F6"/>
                  </a:solidFill>
                  <a:cs typeface="+mn-ea"/>
                  <a:sym typeface="+mn-lt"/>
                </a:rPr>
                <a:t>1</a:t>
              </a:r>
              <a:r>
                <a:rPr lang="zh-CN" altLang="en-US" sz="2400" b="1" kern="0" dirty="0">
                  <a:solidFill>
                    <a:srgbClr val="F6F6F6"/>
                  </a:solidFill>
                  <a:cs typeface="+mn-ea"/>
                  <a:sym typeface="+mn-lt"/>
                </a:rPr>
                <a:t>、合作原则</a:t>
              </a:r>
              <a:endParaRPr kumimoji="0" lang="bg-B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97235" y="2370626"/>
            <a:ext cx="6701248" cy="531104"/>
            <a:chOff x="5930900" y="3385870"/>
            <a:chExt cx="4610100" cy="469900"/>
          </a:xfrm>
          <a:solidFill>
            <a:srgbClr val="2C4673"/>
          </a:solidFill>
        </p:grpSpPr>
        <p:sp>
          <p:nvSpPr>
            <p:cNvPr id="7" name="Rectangle 47"/>
            <p:cNvSpPr/>
            <p:nvPr/>
          </p:nvSpPr>
          <p:spPr>
            <a:xfrm>
              <a:off x="5930900" y="3385870"/>
              <a:ext cx="4610100" cy="4699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36"/>
            <p:cNvSpPr/>
            <p:nvPr/>
          </p:nvSpPr>
          <p:spPr>
            <a:xfrm>
              <a:off x="5977602" y="3407091"/>
              <a:ext cx="1480317" cy="40846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2400" b="1" kern="0" dirty="0">
                  <a:solidFill>
                    <a:srgbClr val="F6F6F6"/>
                  </a:solidFill>
                  <a:cs typeface="+mn-ea"/>
                  <a:sym typeface="+mn-lt"/>
                </a:rPr>
                <a:t>2</a:t>
              </a:r>
              <a:r>
                <a:rPr lang="zh-CN" altLang="en-US" sz="2400" b="1" kern="0" dirty="0">
                  <a:solidFill>
                    <a:srgbClr val="F6F6F6"/>
                  </a:solidFill>
                  <a:cs typeface="+mn-ea"/>
                  <a:sym typeface="+mn-lt"/>
                </a:rPr>
                <a:t>、合作内容</a:t>
              </a:r>
              <a:endParaRPr kumimoji="0" lang="bg-B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24650" y="2986904"/>
            <a:ext cx="2873829" cy="531104"/>
            <a:chOff x="8043236" y="3935193"/>
            <a:chExt cx="2497764" cy="469900"/>
          </a:xfrm>
          <a:solidFill>
            <a:srgbClr val="2C4673"/>
          </a:solidFill>
        </p:grpSpPr>
        <p:sp>
          <p:nvSpPr>
            <p:cNvPr id="14" name="Rectangle 51"/>
            <p:cNvSpPr/>
            <p:nvPr/>
          </p:nvSpPr>
          <p:spPr>
            <a:xfrm>
              <a:off x="8043236" y="3935193"/>
              <a:ext cx="2497764" cy="4699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Rectangle 36"/>
            <p:cNvSpPr/>
            <p:nvPr/>
          </p:nvSpPr>
          <p:spPr>
            <a:xfrm>
              <a:off x="8043236" y="3963504"/>
              <a:ext cx="1549704" cy="40846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2400" b="1" kern="0" dirty="0" smtClean="0">
                  <a:solidFill>
                    <a:srgbClr val="F6F6F6"/>
                  </a:solidFill>
                  <a:cs typeface="+mn-ea"/>
                  <a:sym typeface="+mn-lt"/>
                </a:rPr>
                <a:t>3</a:t>
              </a:r>
              <a:r>
                <a:rPr lang="zh-CN" altLang="en-US" sz="2400" b="1" kern="0" dirty="0">
                  <a:solidFill>
                    <a:srgbClr val="F6F6F6"/>
                  </a:solidFill>
                  <a:cs typeface="+mn-ea"/>
                  <a:sym typeface="+mn-lt"/>
                </a:rPr>
                <a:t>、合作方式</a:t>
              </a:r>
              <a:endParaRPr kumimoji="0" lang="bg-BG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TextBox 35"/>
          <p:cNvSpPr txBox="1"/>
          <p:nvPr/>
        </p:nvSpPr>
        <p:spPr>
          <a:xfrm>
            <a:off x="995322" y="2394611"/>
            <a:ext cx="34380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坚持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自愿、共赢的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原则</a:t>
            </a:r>
            <a:endParaRPr lang="zh-CN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坚持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目标一致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原则</a:t>
            </a:r>
            <a:endParaRPr lang="zh-CN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坚持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平等合作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原则</a:t>
            </a:r>
            <a:endParaRPr lang="zh-CN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坚持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资源共享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原则</a:t>
            </a:r>
            <a:endParaRPr lang="zh-CN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坚持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成果共享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原则</a:t>
            </a:r>
            <a:endParaRPr lang="zh-CN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997235" y="2986902"/>
            <a:ext cx="36184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共建共享优质教育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资源</a:t>
            </a:r>
            <a:endParaRPr lang="zh-CN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开展对教师和管理人员的培训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协同开展共同体项目实践研究</a:t>
            </a: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撰写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、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出版著作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和研究报告</a:t>
            </a:r>
            <a:endParaRPr lang="en-US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组织考察学习、交流研讨活动</a:t>
            </a:r>
          </a:p>
        </p:txBody>
      </p:sp>
      <p:sp>
        <p:nvSpPr>
          <p:cNvPr id="21" name="TextBox 35"/>
          <p:cNvSpPr txBox="1"/>
          <p:nvPr/>
        </p:nvSpPr>
        <p:spPr>
          <a:xfrm>
            <a:off x="7824650" y="3594939"/>
            <a:ext cx="3283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建立交流机制</a:t>
            </a:r>
            <a:endParaRPr lang="en-US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专人负责项目推动</a:t>
            </a:r>
            <a:endParaRPr lang="en-US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积极开展项目交流</a:t>
            </a:r>
            <a:endParaRPr lang="en-US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￭</a:t>
            </a:r>
            <a:r>
              <a:rPr lang="zh-CN" alt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联动沟通，合作顺畅</a:t>
            </a:r>
            <a:endParaRPr lang="en-US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MH_Title_1">
            <a:extLst>
              <a:ext uri="{FF2B5EF4-FFF2-40B4-BE49-F238E27FC236}">
                <a16:creationId xmlns="" xmlns:a16="http://schemas.microsoft.com/office/drawing/2014/main" id="{E80CC697-D6F9-45F5-8D96-39C8A28A6BB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0285" y="731071"/>
            <a:ext cx="4767752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（二）</a:t>
            </a:r>
            <a:r>
              <a:rPr lang="zh-CN" altLang="en-US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共同体</a:t>
            </a:r>
            <a:r>
              <a:rPr lang="zh-CN" altLang="en-US" sz="44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项目协议</a:t>
            </a:r>
          </a:p>
        </p:txBody>
      </p:sp>
    </p:spTree>
    <p:extLst>
      <p:ext uri="{BB962C8B-B14F-4D97-AF65-F5344CB8AC3E}">
        <p14:creationId xmlns:p14="http://schemas.microsoft.com/office/powerpoint/2010/main" val="19169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3865362-6528-423E-991D-55252A86658A}"/>
              </a:ext>
            </a:extLst>
          </p:cNvPr>
          <p:cNvSpPr txBox="1"/>
          <p:nvPr/>
        </p:nvSpPr>
        <p:spPr>
          <a:xfrm>
            <a:off x="1239323" y="2898904"/>
            <a:ext cx="290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服务</a:t>
            </a:r>
            <a:endParaRPr lang="en-US" altLang="zh-CN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r"/>
            <a:r>
              <a:rPr lang="zh-CN" altLang="en-US" sz="2400" b="1" dirty="0" smtClean="0">
                <a:solidFill>
                  <a:srgbClr val="074A7E"/>
                </a:solidFill>
                <a:cs typeface="+mn-ea"/>
                <a:sym typeface="+mn-lt"/>
              </a:rPr>
              <a:t>国家</a:t>
            </a:r>
            <a:r>
              <a:rPr lang="zh-CN" altLang="en-US" sz="2400" b="1" dirty="0">
                <a:solidFill>
                  <a:srgbClr val="074A7E"/>
                </a:solidFill>
                <a:cs typeface="+mn-ea"/>
                <a:sym typeface="+mn-lt"/>
              </a:rPr>
              <a:t>发展</a:t>
            </a:r>
            <a:r>
              <a:rPr lang="zh-CN" altLang="en-US" sz="2400" b="1" dirty="0" smtClean="0">
                <a:solidFill>
                  <a:srgbClr val="074A7E"/>
                </a:solidFill>
                <a:cs typeface="+mn-ea"/>
                <a:sym typeface="+mn-lt"/>
              </a:rPr>
              <a:t>战略</a:t>
            </a:r>
            <a:endParaRPr lang="zh-CN" altLang="en-US" sz="2400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A094BF8-ED79-4CB5-9FC3-888EB91F2008}"/>
              </a:ext>
            </a:extLst>
          </p:cNvPr>
          <p:cNvSpPr txBox="1"/>
          <p:nvPr/>
        </p:nvSpPr>
        <p:spPr>
          <a:xfrm>
            <a:off x="819683" y="4766607"/>
            <a:ext cx="3327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探索</a:t>
            </a:r>
            <a:r>
              <a:rPr lang="zh-CN" altLang="zh-CN" sz="2400" b="1" dirty="0" smtClean="0">
                <a:solidFill>
                  <a:srgbClr val="074A7E"/>
                </a:solidFill>
                <a:cs typeface="+mn-ea"/>
              </a:rPr>
              <a:t>乡村</a:t>
            </a:r>
            <a:r>
              <a:rPr lang="zh-CN" altLang="zh-CN" sz="2400" b="1" dirty="0">
                <a:solidFill>
                  <a:srgbClr val="074A7E"/>
                </a:solidFill>
                <a:cs typeface="+mn-ea"/>
              </a:rPr>
              <a:t>社区</a:t>
            </a:r>
            <a:r>
              <a:rPr lang="zh-CN" altLang="zh-CN" sz="2400" b="1" dirty="0" smtClean="0">
                <a:solidFill>
                  <a:srgbClr val="074A7E"/>
                </a:solidFill>
                <a:cs typeface="+mn-ea"/>
              </a:rPr>
              <a:t>教育</a:t>
            </a:r>
            <a:endParaRPr lang="en-US" altLang="zh-CN" sz="2400" b="1" dirty="0" smtClean="0">
              <a:solidFill>
                <a:srgbClr val="074A7E"/>
              </a:solidFill>
              <a:cs typeface="+mn-ea"/>
            </a:endParaRPr>
          </a:p>
          <a:p>
            <a:pPr algn="r"/>
            <a:r>
              <a:rPr lang="zh-CN" altLang="zh-CN" sz="2400" b="1" dirty="0" smtClean="0">
                <a:solidFill>
                  <a:srgbClr val="074A7E"/>
                </a:solidFill>
                <a:cs typeface="+mn-ea"/>
              </a:rPr>
              <a:t>实践</a:t>
            </a:r>
            <a:r>
              <a:rPr lang="zh-CN" altLang="zh-CN" sz="2400" b="1" dirty="0">
                <a:solidFill>
                  <a:srgbClr val="074A7E"/>
                </a:solidFill>
                <a:cs typeface="+mn-ea"/>
              </a:rPr>
              <a:t>模式</a:t>
            </a:r>
            <a:endParaRPr lang="zh-CN" altLang="en-US" sz="2400" b="1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B778DF0-4C67-48B6-AB95-3C7C7067F397}"/>
              </a:ext>
            </a:extLst>
          </p:cNvPr>
          <p:cNvSpPr txBox="1"/>
          <p:nvPr/>
        </p:nvSpPr>
        <p:spPr>
          <a:xfrm>
            <a:off x="7901169" y="2898904"/>
            <a:ext cx="2534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74A7E"/>
                </a:solidFill>
                <a:cs typeface="+mn-ea"/>
                <a:sym typeface="+mn-lt"/>
              </a:rPr>
              <a:t>建立</a:t>
            </a:r>
            <a:endParaRPr lang="en-US" altLang="zh-CN" sz="2400" b="1" dirty="0" smtClean="0">
              <a:solidFill>
                <a:srgbClr val="074A7E"/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一体化</a:t>
            </a:r>
            <a:r>
              <a:rPr lang="zh-CN" altLang="en-US" sz="2400" b="1" dirty="0">
                <a:solidFill>
                  <a:srgbClr val="074A7E"/>
                </a:solidFill>
                <a:cs typeface="+mn-ea"/>
                <a:sym typeface="+mn-lt"/>
              </a:rPr>
              <a:t>工作机制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1255DBC-8E22-4151-B08E-4A1712363C08}"/>
              </a:ext>
            </a:extLst>
          </p:cNvPr>
          <p:cNvSpPr txBox="1"/>
          <p:nvPr/>
        </p:nvSpPr>
        <p:spPr>
          <a:xfrm>
            <a:off x="7887157" y="4880322"/>
            <a:ext cx="2534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rgbClr val="074A7E"/>
                </a:solidFill>
                <a:cs typeface="+mn-ea"/>
              </a:rPr>
              <a:t>建设</a:t>
            </a:r>
            <a:endParaRPr lang="en-US" altLang="zh-CN" sz="2400" b="1" dirty="0" smtClean="0">
              <a:solidFill>
                <a:srgbClr val="074A7E"/>
              </a:solidFill>
              <a:cs typeface="+mn-ea"/>
            </a:endParaRPr>
          </a:p>
          <a:p>
            <a:r>
              <a:rPr lang="zh-CN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品牌</a:t>
            </a:r>
            <a:r>
              <a:rPr lang="zh-CN" altLang="zh-CN" sz="2400" b="1" dirty="0" smtClean="0">
                <a:solidFill>
                  <a:srgbClr val="074A7E"/>
                </a:solidFill>
                <a:cs typeface="+mn-ea"/>
              </a:rPr>
              <a:t>项目</a:t>
            </a:r>
            <a:endParaRPr lang="zh-CN" altLang="en-US" sz="2400" b="1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46F0D75-CF96-490D-A1F5-AFBCCA2DB4FA}"/>
              </a:ext>
            </a:extLst>
          </p:cNvPr>
          <p:cNvGrpSpPr/>
          <p:nvPr/>
        </p:nvGrpSpPr>
        <p:grpSpPr>
          <a:xfrm>
            <a:off x="4274067" y="4401349"/>
            <a:ext cx="1561514" cy="1561514"/>
            <a:chOff x="4274067" y="3569678"/>
            <a:chExt cx="1561514" cy="1561514"/>
          </a:xfrm>
        </p:grpSpPr>
        <p:sp>
          <p:nvSpPr>
            <p:cNvPr id="7" name="泪滴形 6">
              <a:extLst>
                <a:ext uri="{FF2B5EF4-FFF2-40B4-BE49-F238E27FC236}">
                  <a16:creationId xmlns="" xmlns:a16="http://schemas.microsoft.com/office/drawing/2014/main" id="{C55595EA-0AF4-4C00-80C9-5D4BDAA1B9D2}"/>
                </a:ext>
              </a:extLst>
            </p:cNvPr>
            <p:cNvSpPr/>
            <p:nvPr/>
          </p:nvSpPr>
          <p:spPr>
            <a:xfrm>
              <a:off x="4274067" y="3569678"/>
              <a:ext cx="1561514" cy="1561514"/>
            </a:xfrm>
            <a:prstGeom prst="teardrop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形 34" descr="教师">
              <a:extLst>
                <a:ext uri="{FF2B5EF4-FFF2-40B4-BE49-F238E27FC236}">
                  <a16:creationId xmlns="" xmlns:a16="http://schemas.microsoft.com/office/drawing/2014/main" id="{595DD221-84E6-4391-B0E7-B5291398F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38804" y="3796436"/>
              <a:ext cx="914400" cy="914400"/>
            </a:xfrm>
            <a:prstGeom prst="rect">
              <a:avLst/>
            </a:prstGeom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74EEED28-70DC-46A3-BD9F-FA709F8A181A}"/>
              </a:ext>
            </a:extLst>
          </p:cNvPr>
          <p:cNvGrpSpPr/>
          <p:nvPr/>
        </p:nvGrpSpPr>
        <p:grpSpPr>
          <a:xfrm>
            <a:off x="5962525" y="4401349"/>
            <a:ext cx="1561514" cy="1561514"/>
            <a:chOff x="5962525" y="3569678"/>
            <a:chExt cx="1561514" cy="1561514"/>
          </a:xfrm>
          <a:solidFill>
            <a:srgbClr val="2C4673"/>
          </a:solidFill>
        </p:grpSpPr>
        <p:sp>
          <p:nvSpPr>
            <p:cNvPr id="10" name="泪滴形 9">
              <a:extLst>
                <a:ext uri="{FF2B5EF4-FFF2-40B4-BE49-F238E27FC236}">
                  <a16:creationId xmlns="" xmlns:a16="http://schemas.microsoft.com/office/drawing/2014/main" id="{7BECA777-6C1C-4233-8ECF-FE542814C2FA}"/>
                </a:ext>
              </a:extLst>
            </p:cNvPr>
            <p:cNvSpPr/>
            <p:nvPr/>
          </p:nvSpPr>
          <p:spPr>
            <a:xfrm rot="16200000">
              <a:off x="5962525" y="3569678"/>
              <a:ext cx="1561514" cy="1561514"/>
            </a:xfrm>
            <a:prstGeom prst="teardrop">
              <a:avLst/>
            </a:prstGeom>
            <a:grpFill/>
            <a:ln w="9525" cap="flat">
              <a:noFill/>
              <a:prstDash val="solid"/>
              <a:miter/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形 36" descr="讲师">
              <a:extLst>
                <a:ext uri="{FF2B5EF4-FFF2-40B4-BE49-F238E27FC236}">
                  <a16:creationId xmlns="" xmlns:a16="http://schemas.microsoft.com/office/drawing/2014/main" id="{EDE75832-E78E-4391-8723-CF41E7541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25643" y="3756073"/>
              <a:ext cx="914400" cy="914400"/>
            </a:xfrm>
            <a:prstGeom prst="rect">
              <a:avLst/>
            </a:prstGeom>
            <a:grpFill/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7DADE2F-2D44-4537-9AE2-0F935A084BB2}"/>
              </a:ext>
            </a:extLst>
          </p:cNvPr>
          <p:cNvGrpSpPr/>
          <p:nvPr/>
        </p:nvGrpSpPr>
        <p:grpSpPr>
          <a:xfrm>
            <a:off x="5962525" y="2671022"/>
            <a:ext cx="1561514" cy="1561514"/>
            <a:chOff x="5962525" y="1839351"/>
            <a:chExt cx="1561514" cy="1561514"/>
          </a:xfrm>
        </p:grpSpPr>
        <p:sp>
          <p:nvSpPr>
            <p:cNvPr id="13" name="泪滴形 12">
              <a:extLst>
                <a:ext uri="{FF2B5EF4-FFF2-40B4-BE49-F238E27FC236}">
                  <a16:creationId xmlns="" xmlns:a16="http://schemas.microsoft.com/office/drawing/2014/main" id="{3B54C336-2D95-41B5-82EF-A26158D027CD}"/>
                </a:ext>
              </a:extLst>
            </p:cNvPr>
            <p:cNvSpPr/>
            <p:nvPr/>
          </p:nvSpPr>
          <p:spPr>
            <a:xfrm rot="10800000">
              <a:off x="5962525" y="1839351"/>
              <a:ext cx="1561514" cy="1561514"/>
            </a:xfrm>
            <a:prstGeom prst="teardrop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形 38" descr="坐在轮椅上的人">
              <a:extLst>
                <a:ext uri="{FF2B5EF4-FFF2-40B4-BE49-F238E27FC236}">
                  <a16:creationId xmlns="" xmlns:a16="http://schemas.microsoft.com/office/drawing/2014/main" id="{FCB9FC0A-50E6-443F-8801-FBA8E34A4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39655" y="2159392"/>
              <a:ext cx="914400" cy="914400"/>
            </a:xfrm>
            <a:prstGeom prst="rect">
              <a:avLst/>
            </a:prstGeom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F6B629FE-A314-4C86-97CB-A7F157BAE050}"/>
              </a:ext>
            </a:extLst>
          </p:cNvPr>
          <p:cNvGrpSpPr/>
          <p:nvPr/>
        </p:nvGrpSpPr>
        <p:grpSpPr>
          <a:xfrm>
            <a:off x="4274067" y="2671022"/>
            <a:ext cx="1561514" cy="1561514"/>
            <a:chOff x="4274067" y="1839351"/>
            <a:chExt cx="1561514" cy="1561514"/>
          </a:xfrm>
          <a:solidFill>
            <a:srgbClr val="2C4673"/>
          </a:solidFill>
        </p:grpSpPr>
        <p:sp>
          <p:nvSpPr>
            <p:cNvPr id="16" name="泪滴形 15">
              <a:extLst>
                <a:ext uri="{FF2B5EF4-FFF2-40B4-BE49-F238E27FC236}">
                  <a16:creationId xmlns="" xmlns:a16="http://schemas.microsoft.com/office/drawing/2014/main" id="{D0F22AE9-F3AC-4A3B-8FA1-F61E35F88838}"/>
                </a:ext>
              </a:extLst>
            </p:cNvPr>
            <p:cNvSpPr/>
            <p:nvPr/>
          </p:nvSpPr>
          <p:spPr>
            <a:xfrm rot="5400000">
              <a:off x="4274067" y="1839351"/>
              <a:ext cx="1561514" cy="1561514"/>
            </a:xfrm>
            <a:prstGeom prst="teardrop">
              <a:avLst/>
            </a:prstGeom>
            <a:grpFill/>
            <a:ln w="9525" cap="flat">
              <a:noFill/>
              <a:prstDash val="solid"/>
              <a:miter/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形 40" descr="爬行">
              <a:extLst>
                <a:ext uri="{FF2B5EF4-FFF2-40B4-BE49-F238E27FC236}">
                  <a16:creationId xmlns="" xmlns:a16="http://schemas.microsoft.com/office/drawing/2014/main" id="{1086F0A7-41D3-46D5-A0EB-5FC1AAF4A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67961" y="2162908"/>
              <a:ext cx="914400" cy="914400"/>
            </a:xfrm>
            <a:prstGeom prst="rect">
              <a:avLst/>
            </a:prstGeom>
            <a:grpFill/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MH_Title_1">
            <a:extLst>
              <a:ext uri="{FF2B5EF4-FFF2-40B4-BE49-F238E27FC236}">
                <a16:creationId xmlns="" xmlns:a16="http://schemas.microsoft.com/office/drawing/2014/main" id="{E80CC697-D6F9-45F5-8D96-39C8A28A6BB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8190" y="1570903"/>
            <a:ext cx="5841281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n-US" altLang="zh-CN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共同体项目目标</a:t>
            </a:r>
            <a:endParaRPr lang="zh-CN" altLang="en-US" sz="4400" b="1" spc="600" dirty="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Title_1">
            <a:extLst>
              <a:ext uri="{FF2B5EF4-FFF2-40B4-BE49-F238E27FC236}">
                <a16:creationId xmlns="" xmlns:a16="http://schemas.microsoft.com/office/drawing/2014/main" id="{E80CC697-D6F9-45F5-8D96-39C8A28A6BB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624391"/>
            <a:ext cx="7696200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（三）</a:t>
            </a:r>
            <a:r>
              <a:rPr lang="zh-CN" altLang="en-US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共同体项目方案</a:t>
            </a:r>
            <a:endParaRPr lang="zh-CN" altLang="en-US" sz="4400" b="1" spc="600" dirty="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52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>
            <a:extLst>
              <a:ext uri="{FF2B5EF4-FFF2-40B4-BE49-F238E27FC236}">
                <a16:creationId xmlns="" xmlns:a16="http://schemas.microsoft.com/office/drawing/2014/main" id="{4605933C-9214-43C0-8B39-A5F927E1C151}"/>
              </a:ext>
            </a:extLst>
          </p:cNvPr>
          <p:cNvSpPr/>
          <p:nvPr/>
        </p:nvSpPr>
        <p:spPr>
          <a:xfrm>
            <a:off x="4398217" y="2092570"/>
            <a:ext cx="3094892" cy="3094892"/>
          </a:xfrm>
          <a:prstGeom prst="blockArc">
            <a:avLst>
              <a:gd name="adj1" fmla="val 16967564"/>
              <a:gd name="adj2" fmla="val 4565833"/>
              <a:gd name="adj3" fmla="val 270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空心弧 2">
            <a:extLst>
              <a:ext uri="{FF2B5EF4-FFF2-40B4-BE49-F238E27FC236}">
                <a16:creationId xmlns="" xmlns:a16="http://schemas.microsoft.com/office/drawing/2014/main" id="{BF0D9736-F005-41A6-9A63-E3B58885839F}"/>
              </a:ext>
            </a:extLst>
          </p:cNvPr>
          <p:cNvSpPr/>
          <p:nvPr/>
        </p:nvSpPr>
        <p:spPr>
          <a:xfrm flipH="1">
            <a:off x="4363046" y="2092570"/>
            <a:ext cx="3094893" cy="3094892"/>
          </a:xfrm>
          <a:prstGeom prst="blockArc">
            <a:avLst>
              <a:gd name="adj1" fmla="val 16967564"/>
              <a:gd name="adj2" fmla="val 4565833"/>
              <a:gd name="adj3" fmla="val 270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C2E8EB25-F56C-4F74-9C8D-21336FDBE62B}"/>
              </a:ext>
            </a:extLst>
          </p:cNvPr>
          <p:cNvSpPr/>
          <p:nvPr/>
        </p:nvSpPr>
        <p:spPr>
          <a:xfrm>
            <a:off x="4685829" y="2092570"/>
            <a:ext cx="550190" cy="550190"/>
          </a:xfrm>
          <a:prstGeom prst="ellipse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416D072C-ADF7-4F38-AC93-02B432439762}"/>
              </a:ext>
            </a:extLst>
          </p:cNvPr>
          <p:cNvSpPr/>
          <p:nvPr/>
        </p:nvSpPr>
        <p:spPr>
          <a:xfrm>
            <a:off x="4087951" y="3371955"/>
            <a:ext cx="550190" cy="550190"/>
          </a:xfrm>
          <a:prstGeom prst="ellipse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5908E-582B-49AE-9AE1-C7DED05F47F9}"/>
              </a:ext>
            </a:extLst>
          </p:cNvPr>
          <p:cNvSpPr/>
          <p:nvPr/>
        </p:nvSpPr>
        <p:spPr>
          <a:xfrm>
            <a:off x="4685829" y="4547383"/>
            <a:ext cx="550190" cy="550190"/>
          </a:xfrm>
          <a:prstGeom prst="ellipse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CA278611-73C8-4B40-8891-0F51511D78D1}"/>
              </a:ext>
            </a:extLst>
          </p:cNvPr>
          <p:cNvSpPr/>
          <p:nvPr/>
        </p:nvSpPr>
        <p:spPr>
          <a:xfrm>
            <a:off x="6584967" y="2092570"/>
            <a:ext cx="550190" cy="550190"/>
          </a:xfrm>
          <a:prstGeom prst="ellipse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49B60014-02B3-406C-92AA-3948ACFB4526}"/>
              </a:ext>
            </a:extLst>
          </p:cNvPr>
          <p:cNvSpPr/>
          <p:nvPr/>
        </p:nvSpPr>
        <p:spPr>
          <a:xfrm>
            <a:off x="7182844" y="3371955"/>
            <a:ext cx="550190" cy="550190"/>
          </a:xfrm>
          <a:prstGeom prst="ellipse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312F0C10-0745-4DCC-99B4-67DC6EDA5457}"/>
              </a:ext>
            </a:extLst>
          </p:cNvPr>
          <p:cNvSpPr/>
          <p:nvPr/>
        </p:nvSpPr>
        <p:spPr>
          <a:xfrm>
            <a:off x="6471263" y="4547383"/>
            <a:ext cx="550190" cy="550190"/>
          </a:xfrm>
          <a:prstGeom prst="ellipse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E578BCD4-060D-4195-B825-DA796C5961C9}"/>
              </a:ext>
            </a:extLst>
          </p:cNvPr>
          <p:cNvGrpSpPr/>
          <p:nvPr/>
        </p:nvGrpSpPr>
        <p:grpSpPr>
          <a:xfrm>
            <a:off x="4960924" y="2697481"/>
            <a:ext cx="1899138" cy="1899138"/>
            <a:chOff x="4960924" y="2697481"/>
            <a:chExt cx="1899138" cy="1899138"/>
          </a:xfrm>
          <a:effectLst/>
        </p:grpSpPr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F3B0D0C0-023C-48DB-ADF4-88A29A03F88F}"/>
                </a:ext>
              </a:extLst>
            </p:cNvPr>
            <p:cNvSpPr/>
            <p:nvPr/>
          </p:nvSpPr>
          <p:spPr>
            <a:xfrm>
              <a:off x="4960924" y="2697481"/>
              <a:ext cx="1899138" cy="1899138"/>
            </a:xfrm>
            <a:prstGeom prst="ellipse">
              <a:avLst/>
            </a:prstGeom>
            <a:solidFill>
              <a:srgbClr val="074A7E"/>
            </a:solidFill>
            <a:ln w="9525" cap="flat">
              <a:noFill/>
              <a:prstDash val="solid"/>
              <a:miter/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形 12" descr="单级齿轮">
              <a:extLst>
                <a:ext uri="{FF2B5EF4-FFF2-40B4-BE49-F238E27FC236}">
                  <a16:creationId xmlns="" xmlns:a16="http://schemas.microsoft.com/office/drawing/2014/main" id="{2F8C9E9F-515D-49DE-BBF1-5703EA0E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85763" y="3045869"/>
              <a:ext cx="1074064" cy="1074064"/>
            </a:xfrm>
            <a:prstGeom prst="rect">
              <a:avLst/>
            </a:prstGeom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形 13" descr="齿轮">
              <a:extLst>
                <a:ext uri="{FF2B5EF4-FFF2-40B4-BE49-F238E27FC236}">
                  <a16:creationId xmlns="" xmlns:a16="http://schemas.microsoft.com/office/drawing/2014/main" id="{869718B8-5FF5-4723-A07C-CD4D27018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22795" y="3450399"/>
              <a:ext cx="914400" cy="914400"/>
            </a:xfrm>
            <a:prstGeom prst="rect">
              <a:avLst/>
            </a:prstGeom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BA68484F-DF17-44A9-808A-6BB2A2721367}"/>
              </a:ext>
            </a:extLst>
          </p:cNvPr>
          <p:cNvSpPr txBox="1"/>
          <p:nvPr/>
        </p:nvSpPr>
        <p:spPr>
          <a:xfrm>
            <a:off x="459685" y="1667124"/>
            <a:ext cx="40823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一体化</a:t>
            </a:r>
            <a:r>
              <a:rPr lang="zh-CN" altLang="zh-CN" b="1" dirty="0">
                <a:solidFill>
                  <a:srgbClr val="074A7E"/>
                </a:solidFill>
                <a:cs typeface="+mn-ea"/>
              </a:rPr>
              <a:t>机制</a:t>
            </a: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探索</a:t>
            </a:r>
            <a:endParaRPr lang="en-US" altLang="zh-CN" b="1" dirty="0" smtClean="0">
              <a:solidFill>
                <a:srgbClr val="074A7E"/>
              </a:solidFill>
              <a:cs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协同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发展机制，</a:t>
            </a:r>
            <a:r>
              <a:rPr lang="zh-CN" altLang="zh-CN" sz="2000" b="1" dirty="0" smtClean="0">
                <a:solidFill>
                  <a:srgbClr val="FF0000"/>
                </a:solidFill>
                <a:cs typeface="+mn-ea"/>
              </a:rPr>
              <a:t>探索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发展模式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社区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教育助力乡村振兴的有效形式和途径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DADE71D-C0F0-46B5-A94C-E3A31AF01712}"/>
              </a:ext>
            </a:extLst>
          </p:cNvPr>
          <p:cNvSpPr txBox="1"/>
          <p:nvPr/>
        </p:nvSpPr>
        <p:spPr>
          <a:xfrm>
            <a:off x="1045446" y="3188335"/>
            <a:ext cx="3036189" cy="1295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zh-CN" b="1" dirty="0">
                <a:solidFill>
                  <a:srgbClr val="074A7E"/>
                </a:solidFill>
                <a:cs typeface="+mn-ea"/>
              </a:rPr>
              <a:t>一体化项目</a:t>
            </a: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规划</a:t>
            </a:r>
            <a:endParaRPr lang="en-US" altLang="zh-CN" b="1" dirty="0" smtClean="0">
              <a:solidFill>
                <a:srgbClr val="074A7E"/>
              </a:solidFill>
              <a:cs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zh-CN" sz="2000" b="1" dirty="0">
                <a:solidFill>
                  <a:srgbClr val="FF0000"/>
                </a:solidFill>
                <a:cs typeface="+mn-ea"/>
              </a:rPr>
              <a:t>明确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共同体目标、机制和任务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制定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成员单位项目实施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方案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731FE509-A505-4528-B1A6-A5A43F9CFE24}"/>
              </a:ext>
            </a:extLst>
          </p:cNvPr>
          <p:cNvSpPr txBox="1"/>
          <p:nvPr/>
        </p:nvSpPr>
        <p:spPr>
          <a:xfrm>
            <a:off x="1535936" y="4727618"/>
            <a:ext cx="3036189" cy="128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zh-CN" b="1" dirty="0">
                <a:solidFill>
                  <a:srgbClr val="074A7E"/>
                </a:solidFill>
                <a:cs typeface="+mn-ea"/>
              </a:rPr>
              <a:t>一体化项目</a:t>
            </a: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实施</a:t>
            </a:r>
            <a:endParaRPr lang="en-US" altLang="zh-CN" b="1" dirty="0" smtClean="0">
              <a:solidFill>
                <a:srgbClr val="074A7E"/>
              </a:solidFill>
              <a:cs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实践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研究、学习项目开发、成果展示、终身学习品牌项目</a:t>
            </a:r>
            <a:r>
              <a:rPr lang="zh-CN" altLang="zh-CN" sz="2000" b="1" dirty="0">
                <a:solidFill>
                  <a:srgbClr val="FF0000"/>
                </a:solidFill>
                <a:cs typeface="+mn-ea"/>
              </a:rPr>
              <a:t>培育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EEA87BFA-D800-4483-BBAE-07E12D3CFDDC}"/>
              </a:ext>
            </a:extLst>
          </p:cNvPr>
          <p:cNvSpPr txBox="1"/>
          <p:nvPr/>
        </p:nvSpPr>
        <p:spPr>
          <a:xfrm>
            <a:off x="7184607" y="1577231"/>
            <a:ext cx="32445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74A7E"/>
                </a:solidFill>
                <a:cs typeface="+mn-ea"/>
              </a:rPr>
              <a:t>一体化教师</a:t>
            </a: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培训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共同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开展对项目工作人员、教师、管理人员的</a:t>
            </a:r>
            <a:r>
              <a:rPr lang="zh-CN" altLang="zh-CN" sz="2000" b="1" dirty="0">
                <a:solidFill>
                  <a:srgbClr val="FF0000"/>
                </a:solidFill>
                <a:cs typeface="+mn-ea"/>
              </a:rPr>
              <a:t>分类分层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培训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921AB28B-827B-4EEC-86AD-C35914A58EFA}"/>
              </a:ext>
            </a:extLst>
          </p:cNvPr>
          <p:cNvSpPr txBox="1"/>
          <p:nvPr/>
        </p:nvSpPr>
        <p:spPr>
          <a:xfrm>
            <a:off x="7779586" y="3083913"/>
            <a:ext cx="32003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一体化资源共享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资源的共享，提供多样化、多层次的</a:t>
            </a:r>
            <a:r>
              <a:rPr lang="zh-CN" altLang="zh-CN" sz="2000" b="1" dirty="0">
                <a:solidFill>
                  <a:srgbClr val="FF0000"/>
                </a:solidFill>
                <a:cs typeface="+mn-ea"/>
              </a:rPr>
              <a:t>学习服务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E76C3F78-1C88-4111-81E3-0AC398D7B6D1}"/>
              </a:ext>
            </a:extLst>
          </p:cNvPr>
          <p:cNvSpPr txBox="1"/>
          <p:nvPr/>
        </p:nvSpPr>
        <p:spPr>
          <a:xfrm>
            <a:off x="7135157" y="4746937"/>
            <a:ext cx="37943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74A7E"/>
                </a:solidFill>
                <a:cs typeface="+mn-ea"/>
              </a:rPr>
              <a:t>一体化实验</a:t>
            </a: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研究</a:t>
            </a:r>
            <a:endParaRPr lang="en-US" altLang="zh-CN" b="1" dirty="0" smtClean="0">
              <a:solidFill>
                <a:srgbClr val="074A7E"/>
              </a:solidFill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探讨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社区教育发展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规律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；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探索</a:t>
            </a:r>
            <a:r>
              <a:rPr lang="zh-CN" altLang="zh-CN" sz="2000" b="1" dirty="0">
                <a:solidFill>
                  <a:srgbClr val="FF0000"/>
                </a:solidFill>
                <a:cs typeface="+mn-ea"/>
              </a:rPr>
              <a:t>创新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社区教育改革发展的新途径、新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方法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20" name="MH_Title_1">
            <a:extLst>
              <a:ext uri="{FF2B5EF4-FFF2-40B4-BE49-F238E27FC236}">
                <a16:creationId xmlns="" xmlns:a16="http://schemas.microsoft.com/office/drawing/2014/main" id="{E80CC697-D6F9-45F5-8D96-39C8A28A6BB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80622" y="608428"/>
            <a:ext cx="6680566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n-US" altLang="zh-CN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共同体项目内容</a:t>
            </a:r>
            <a:endParaRPr lang="zh-CN" altLang="en-US" sz="4400" b="1" spc="600" dirty="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25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87D904CB-785A-4865-AC04-BA706CEF8418}"/>
              </a:ext>
            </a:extLst>
          </p:cNvPr>
          <p:cNvSpPr>
            <a:spLocks/>
          </p:cNvSpPr>
          <p:nvPr/>
        </p:nvSpPr>
        <p:spPr bwMode="auto">
          <a:xfrm>
            <a:off x="4401438" y="1707065"/>
            <a:ext cx="1563783" cy="2429150"/>
          </a:xfrm>
          <a:custGeom>
            <a:avLst/>
            <a:gdLst>
              <a:gd name="T0" fmla="*/ 754 w 754"/>
              <a:gd name="T1" fmla="*/ 351 h 1172"/>
              <a:gd name="T2" fmla="*/ 745 w 754"/>
              <a:gd name="T3" fmla="*/ 289 h 1172"/>
              <a:gd name="T4" fmla="*/ 745 w 754"/>
              <a:gd name="T5" fmla="*/ 289 h 1172"/>
              <a:gd name="T6" fmla="*/ 745 w 754"/>
              <a:gd name="T7" fmla="*/ 289 h 1172"/>
              <a:gd name="T8" fmla="*/ 741 w 754"/>
              <a:gd name="T9" fmla="*/ 275 h 1172"/>
              <a:gd name="T10" fmla="*/ 740 w 754"/>
              <a:gd name="T11" fmla="*/ 273 h 1172"/>
              <a:gd name="T12" fmla="*/ 740 w 754"/>
              <a:gd name="T13" fmla="*/ 270 h 1172"/>
              <a:gd name="T14" fmla="*/ 740 w 754"/>
              <a:gd name="T15" fmla="*/ 270 h 1172"/>
              <a:gd name="T16" fmla="*/ 378 w 754"/>
              <a:gd name="T17" fmla="*/ 0 h 1172"/>
              <a:gd name="T18" fmla="*/ 0 w 754"/>
              <a:gd name="T19" fmla="*/ 378 h 1172"/>
              <a:gd name="T20" fmla="*/ 284 w 754"/>
              <a:gd name="T21" fmla="*/ 744 h 1172"/>
              <a:gd name="T22" fmla="*/ 284 w 754"/>
              <a:gd name="T23" fmla="*/ 744 h 1172"/>
              <a:gd name="T24" fmla="*/ 283 w 754"/>
              <a:gd name="T25" fmla="*/ 768 h 1172"/>
              <a:gd name="T26" fmla="*/ 489 w 754"/>
              <a:gd name="T27" fmla="*/ 1172 h 1172"/>
              <a:gd name="T28" fmla="*/ 431 w 754"/>
              <a:gd name="T29" fmla="*/ 906 h 1172"/>
              <a:gd name="T30" fmla="*/ 450 w 754"/>
              <a:gd name="T31" fmla="*/ 749 h 1172"/>
              <a:gd name="T32" fmla="*/ 754 w 754"/>
              <a:gd name="T33" fmla="*/ 351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4" h="1172">
                <a:moveTo>
                  <a:pt x="754" y="351"/>
                </a:moveTo>
                <a:cubicBezTo>
                  <a:pt x="753" y="330"/>
                  <a:pt x="750" y="309"/>
                  <a:pt x="745" y="289"/>
                </a:cubicBezTo>
                <a:cubicBezTo>
                  <a:pt x="745" y="289"/>
                  <a:pt x="745" y="289"/>
                  <a:pt x="745" y="289"/>
                </a:cubicBezTo>
                <a:cubicBezTo>
                  <a:pt x="745" y="289"/>
                  <a:pt x="745" y="289"/>
                  <a:pt x="745" y="289"/>
                </a:cubicBezTo>
                <a:cubicBezTo>
                  <a:pt x="744" y="284"/>
                  <a:pt x="742" y="280"/>
                  <a:pt x="741" y="275"/>
                </a:cubicBezTo>
                <a:cubicBezTo>
                  <a:pt x="741" y="274"/>
                  <a:pt x="741" y="274"/>
                  <a:pt x="740" y="273"/>
                </a:cubicBezTo>
                <a:cubicBezTo>
                  <a:pt x="740" y="272"/>
                  <a:pt x="740" y="271"/>
                  <a:pt x="740" y="270"/>
                </a:cubicBezTo>
                <a:cubicBezTo>
                  <a:pt x="740" y="270"/>
                  <a:pt x="740" y="270"/>
                  <a:pt x="740" y="270"/>
                </a:cubicBezTo>
                <a:cubicBezTo>
                  <a:pt x="693" y="114"/>
                  <a:pt x="549" y="0"/>
                  <a:pt x="378" y="0"/>
                </a:cubicBezTo>
                <a:cubicBezTo>
                  <a:pt x="169" y="0"/>
                  <a:pt x="0" y="169"/>
                  <a:pt x="0" y="378"/>
                </a:cubicBezTo>
                <a:cubicBezTo>
                  <a:pt x="0" y="554"/>
                  <a:pt x="121" y="702"/>
                  <a:pt x="284" y="744"/>
                </a:cubicBezTo>
                <a:cubicBezTo>
                  <a:pt x="284" y="744"/>
                  <a:pt x="284" y="744"/>
                  <a:pt x="284" y="744"/>
                </a:cubicBezTo>
                <a:cubicBezTo>
                  <a:pt x="283" y="752"/>
                  <a:pt x="283" y="760"/>
                  <a:pt x="283" y="768"/>
                </a:cubicBezTo>
                <a:cubicBezTo>
                  <a:pt x="283" y="934"/>
                  <a:pt x="364" y="1081"/>
                  <a:pt x="489" y="1172"/>
                </a:cubicBezTo>
                <a:cubicBezTo>
                  <a:pt x="452" y="1091"/>
                  <a:pt x="431" y="1001"/>
                  <a:pt x="431" y="906"/>
                </a:cubicBezTo>
                <a:cubicBezTo>
                  <a:pt x="431" y="852"/>
                  <a:pt x="438" y="799"/>
                  <a:pt x="450" y="749"/>
                </a:cubicBezTo>
                <a:cubicBezTo>
                  <a:pt x="494" y="578"/>
                  <a:pt x="605" y="435"/>
                  <a:pt x="754" y="351"/>
                </a:cubicBezTo>
                <a:close/>
              </a:path>
            </a:pathLst>
          </a:custGeom>
          <a:solidFill>
            <a:srgbClr val="074A7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="" xmlns:a16="http://schemas.microsoft.com/office/drawing/2014/main" id="{97BE7765-B8B3-412E-ADDF-2FCCC9A9A6EE}"/>
              </a:ext>
            </a:extLst>
          </p:cNvPr>
          <p:cNvSpPr>
            <a:spLocks/>
          </p:cNvSpPr>
          <p:nvPr/>
        </p:nvSpPr>
        <p:spPr bwMode="auto">
          <a:xfrm>
            <a:off x="3765630" y="3375193"/>
            <a:ext cx="2515408" cy="1648650"/>
          </a:xfrm>
          <a:custGeom>
            <a:avLst/>
            <a:gdLst>
              <a:gd name="T0" fmla="*/ 514 w 1213"/>
              <a:gd name="T1" fmla="*/ 15 h 795"/>
              <a:gd name="T2" fmla="*/ 452 w 1213"/>
              <a:gd name="T3" fmla="*/ 5 h 795"/>
              <a:gd name="T4" fmla="*/ 452 w 1213"/>
              <a:gd name="T5" fmla="*/ 5 h 795"/>
              <a:gd name="T6" fmla="*/ 452 w 1213"/>
              <a:gd name="T7" fmla="*/ 5 h 795"/>
              <a:gd name="T8" fmla="*/ 438 w 1213"/>
              <a:gd name="T9" fmla="*/ 4 h 795"/>
              <a:gd name="T10" fmla="*/ 436 w 1213"/>
              <a:gd name="T11" fmla="*/ 4 h 795"/>
              <a:gd name="T12" fmla="*/ 433 w 1213"/>
              <a:gd name="T13" fmla="*/ 4 h 795"/>
              <a:gd name="T14" fmla="*/ 433 w 1213"/>
              <a:gd name="T15" fmla="*/ 4 h 795"/>
              <a:gd name="T16" fmla="*/ 64 w 1213"/>
              <a:gd name="T17" fmla="*/ 265 h 795"/>
              <a:gd name="T18" fmla="*/ 307 w 1213"/>
              <a:gd name="T19" fmla="*/ 741 h 795"/>
              <a:gd name="T20" fmla="*/ 742 w 1213"/>
              <a:gd name="T21" fmla="*/ 584 h 795"/>
              <a:gd name="T22" fmla="*/ 742 w 1213"/>
              <a:gd name="T23" fmla="*/ 584 h 795"/>
              <a:gd name="T24" fmla="*/ 765 w 1213"/>
              <a:gd name="T25" fmla="*/ 592 h 795"/>
              <a:gd name="T26" fmla="*/ 1213 w 1213"/>
              <a:gd name="T27" fmla="*/ 521 h 795"/>
              <a:gd name="T28" fmla="*/ 942 w 1213"/>
              <a:gd name="T29" fmla="*/ 494 h 795"/>
              <a:gd name="T30" fmla="*/ 798 w 1213"/>
              <a:gd name="T31" fmla="*/ 427 h 795"/>
              <a:gd name="T32" fmla="*/ 514 w 1213"/>
              <a:gd name="T33" fmla="*/ 15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13" h="795">
                <a:moveTo>
                  <a:pt x="514" y="15"/>
                </a:moveTo>
                <a:cubicBezTo>
                  <a:pt x="494" y="10"/>
                  <a:pt x="473" y="7"/>
                  <a:pt x="452" y="5"/>
                </a:cubicBezTo>
                <a:cubicBezTo>
                  <a:pt x="452" y="5"/>
                  <a:pt x="452" y="5"/>
                  <a:pt x="452" y="5"/>
                </a:cubicBezTo>
                <a:cubicBezTo>
                  <a:pt x="452" y="5"/>
                  <a:pt x="452" y="5"/>
                  <a:pt x="452" y="5"/>
                </a:cubicBezTo>
                <a:cubicBezTo>
                  <a:pt x="447" y="5"/>
                  <a:pt x="443" y="4"/>
                  <a:pt x="438" y="4"/>
                </a:cubicBezTo>
                <a:cubicBezTo>
                  <a:pt x="437" y="4"/>
                  <a:pt x="436" y="4"/>
                  <a:pt x="436" y="4"/>
                </a:cubicBezTo>
                <a:cubicBezTo>
                  <a:pt x="435" y="4"/>
                  <a:pt x="434" y="4"/>
                  <a:pt x="433" y="4"/>
                </a:cubicBezTo>
                <a:cubicBezTo>
                  <a:pt x="433" y="4"/>
                  <a:pt x="433" y="4"/>
                  <a:pt x="433" y="4"/>
                </a:cubicBezTo>
                <a:cubicBezTo>
                  <a:pt x="270" y="0"/>
                  <a:pt x="117" y="102"/>
                  <a:pt x="64" y="265"/>
                </a:cubicBezTo>
                <a:cubicBezTo>
                  <a:pt x="0" y="463"/>
                  <a:pt x="108" y="676"/>
                  <a:pt x="307" y="741"/>
                </a:cubicBezTo>
                <a:cubicBezTo>
                  <a:pt x="474" y="795"/>
                  <a:pt x="652" y="726"/>
                  <a:pt x="742" y="584"/>
                </a:cubicBezTo>
                <a:cubicBezTo>
                  <a:pt x="742" y="584"/>
                  <a:pt x="742" y="584"/>
                  <a:pt x="742" y="584"/>
                </a:cubicBezTo>
                <a:cubicBezTo>
                  <a:pt x="750" y="587"/>
                  <a:pt x="757" y="590"/>
                  <a:pt x="765" y="592"/>
                </a:cubicBezTo>
                <a:cubicBezTo>
                  <a:pt x="923" y="643"/>
                  <a:pt x="1088" y="612"/>
                  <a:pt x="1213" y="521"/>
                </a:cubicBezTo>
                <a:cubicBezTo>
                  <a:pt x="1124" y="532"/>
                  <a:pt x="1032" y="524"/>
                  <a:pt x="942" y="494"/>
                </a:cubicBezTo>
                <a:cubicBezTo>
                  <a:pt x="890" y="477"/>
                  <a:pt x="842" y="455"/>
                  <a:pt x="798" y="427"/>
                </a:cubicBezTo>
                <a:cubicBezTo>
                  <a:pt x="650" y="333"/>
                  <a:pt x="548" y="183"/>
                  <a:pt x="514" y="15"/>
                </a:cubicBezTo>
                <a:close/>
              </a:path>
            </a:pathLst>
          </a:custGeom>
          <a:solidFill>
            <a:srgbClr val="074A7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="" xmlns:a16="http://schemas.microsoft.com/office/drawing/2014/main" id="{8D9D0331-8DEF-4B43-A3B2-ABB2AA6A80D6}"/>
              </a:ext>
            </a:extLst>
          </p:cNvPr>
          <p:cNvSpPr>
            <a:spLocks/>
          </p:cNvSpPr>
          <p:nvPr/>
        </p:nvSpPr>
        <p:spPr bwMode="auto">
          <a:xfrm>
            <a:off x="5232024" y="3755008"/>
            <a:ext cx="1727952" cy="2355413"/>
          </a:xfrm>
          <a:custGeom>
            <a:avLst/>
            <a:gdLst>
              <a:gd name="T0" fmla="*/ 89 w 834"/>
              <a:gd name="T1" fmla="*/ 509 h 1136"/>
              <a:gd name="T2" fmla="*/ 61 w 834"/>
              <a:gd name="T3" fmla="*/ 564 h 1136"/>
              <a:gd name="T4" fmla="*/ 61 w 834"/>
              <a:gd name="T5" fmla="*/ 564 h 1136"/>
              <a:gd name="T6" fmla="*/ 61 w 834"/>
              <a:gd name="T7" fmla="*/ 564 h 1136"/>
              <a:gd name="T8" fmla="*/ 56 w 834"/>
              <a:gd name="T9" fmla="*/ 578 h 1136"/>
              <a:gd name="T10" fmla="*/ 55 w 834"/>
              <a:gd name="T11" fmla="*/ 580 h 1136"/>
              <a:gd name="T12" fmla="*/ 54 w 834"/>
              <a:gd name="T13" fmla="*/ 582 h 1136"/>
              <a:gd name="T14" fmla="*/ 54 w 834"/>
              <a:gd name="T15" fmla="*/ 582 h 1136"/>
              <a:gd name="T16" fmla="*/ 188 w 834"/>
              <a:gd name="T17" fmla="*/ 1013 h 1136"/>
              <a:gd name="T18" fmla="*/ 715 w 834"/>
              <a:gd name="T19" fmla="*/ 930 h 1136"/>
              <a:gd name="T20" fmla="*/ 701 w 834"/>
              <a:gd name="T21" fmla="*/ 467 h 1136"/>
              <a:gd name="T22" fmla="*/ 701 w 834"/>
              <a:gd name="T23" fmla="*/ 467 h 1136"/>
              <a:gd name="T24" fmla="*/ 716 w 834"/>
              <a:gd name="T25" fmla="*/ 448 h 1136"/>
              <a:gd name="T26" fmla="*/ 787 w 834"/>
              <a:gd name="T27" fmla="*/ 0 h 1136"/>
              <a:gd name="T28" fmla="*/ 677 w 834"/>
              <a:gd name="T29" fmla="*/ 250 h 1136"/>
              <a:gd name="T30" fmla="*/ 569 w 834"/>
              <a:gd name="T31" fmla="*/ 365 h 1136"/>
              <a:gd name="T32" fmla="*/ 89 w 834"/>
              <a:gd name="T33" fmla="*/ 509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4" h="1136">
                <a:moveTo>
                  <a:pt x="89" y="509"/>
                </a:moveTo>
                <a:cubicBezTo>
                  <a:pt x="78" y="526"/>
                  <a:pt x="69" y="545"/>
                  <a:pt x="61" y="564"/>
                </a:cubicBezTo>
                <a:cubicBezTo>
                  <a:pt x="61" y="564"/>
                  <a:pt x="61" y="564"/>
                  <a:pt x="61" y="564"/>
                </a:cubicBezTo>
                <a:cubicBezTo>
                  <a:pt x="61" y="564"/>
                  <a:pt x="61" y="564"/>
                  <a:pt x="61" y="564"/>
                </a:cubicBezTo>
                <a:cubicBezTo>
                  <a:pt x="59" y="569"/>
                  <a:pt x="57" y="573"/>
                  <a:pt x="56" y="578"/>
                </a:cubicBezTo>
                <a:cubicBezTo>
                  <a:pt x="55" y="578"/>
                  <a:pt x="55" y="579"/>
                  <a:pt x="55" y="580"/>
                </a:cubicBezTo>
                <a:cubicBezTo>
                  <a:pt x="55" y="581"/>
                  <a:pt x="54" y="582"/>
                  <a:pt x="54" y="582"/>
                </a:cubicBezTo>
                <a:cubicBezTo>
                  <a:pt x="54" y="582"/>
                  <a:pt x="54" y="582"/>
                  <a:pt x="54" y="582"/>
                </a:cubicBezTo>
                <a:cubicBezTo>
                  <a:pt x="0" y="736"/>
                  <a:pt x="50" y="913"/>
                  <a:pt x="188" y="1013"/>
                </a:cubicBezTo>
                <a:cubicBezTo>
                  <a:pt x="357" y="1136"/>
                  <a:pt x="593" y="1099"/>
                  <a:pt x="715" y="930"/>
                </a:cubicBezTo>
                <a:cubicBezTo>
                  <a:pt x="819" y="787"/>
                  <a:pt x="808" y="597"/>
                  <a:pt x="701" y="467"/>
                </a:cubicBezTo>
                <a:cubicBezTo>
                  <a:pt x="701" y="467"/>
                  <a:pt x="701" y="467"/>
                  <a:pt x="701" y="467"/>
                </a:cubicBezTo>
                <a:cubicBezTo>
                  <a:pt x="706" y="461"/>
                  <a:pt x="711" y="455"/>
                  <a:pt x="716" y="448"/>
                </a:cubicBezTo>
                <a:cubicBezTo>
                  <a:pt x="813" y="314"/>
                  <a:pt x="834" y="147"/>
                  <a:pt x="787" y="0"/>
                </a:cubicBezTo>
                <a:cubicBezTo>
                  <a:pt x="769" y="88"/>
                  <a:pt x="733" y="173"/>
                  <a:pt x="677" y="250"/>
                </a:cubicBezTo>
                <a:cubicBezTo>
                  <a:pt x="645" y="294"/>
                  <a:pt x="609" y="332"/>
                  <a:pt x="569" y="365"/>
                </a:cubicBezTo>
                <a:cubicBezTo>
                  <a:pt x="434" y="478"/>
                  <a:pt x="260" y="528"/>
                  <a:pt x="89" y="509"/>
                </a:cubicBezTo>
                <a:close/>
              </a:path>
            </a:pathLst>
          </a:custGeom>
          <a:solidFill>
            <a:srgbClr val="074A7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="" xmlns:a16="http://schemas.microsoft.com/office/drawing/2014/main" id="{9211861E-2300-4C51-8848-7D67576D1AE4}"/>
              </a:ext>
            </a:extLst>
          </p:cNvPr>
          <p:cNvSpPr>
            <a:spLocks/>
          </p:cNvSpPr>
          <p:nvPr/>
        </p:nvSpPr>
        <p:spPr bwMode="auto">
          <a:xfrm>
            <a:off x="6363123" y="2998159"/>
            <a:ext cx="2039595" cy="2038204"/>
          </a:xfrm>
          <a:custGeom>
            <a:avLst/>
            <a:gdLst>
              <a:gd name="T0" fmla="*/ 267 w 984"/>
              <a:gd name="T1" fmla="*/ 820 h 983"/>
              <a:gd name="T2" fmla="*/ 311 w 984"/>
              <a:gd name="T3" fmla="*/ 865 h 983"/>
              <a:gd name="T4" fmla="*/ 311 w 984"/>
              <a:gd name="T5" fmla="*/ 865 h 983"/>
              <a:gd name="T6" fmla="*/ 311 w 984"/>
              <a:gd name="T7" fmla="*/ 865 h 983"/>
              <a:gd name="T8" fmla="*/ 323 w 984"/>
              <a:gd name="T9" fmla="*/ 874 h 983"/>
              <a:gd name="T10" fmla="*/ 324 w 984"/>
              <a:gd name="T11" fmla="*/ 875 h 983"/>
              <a:gd name="T12" fmla="*/ 327 w 984"/>
              <a:gd name="T13" fmla="*/ 877 h 983"/>
              <a:gd name="T14" fmla="*/ 327 w 984"/>
              <a:gd name="T15" fmla="*/ 877 h 983"/>
              <a:gd name="T16" fmla="*/ 778 w 984"/>
              <a:gd name="T17" fmla="*/ 883 h 983"/>
              <a:gd name="T18" fmla="*/ 862 w 984"/>
              <a:gd name="T19" fmla="*/ 355 h 983"/>
              <a:gd name="T20" fmla="*/ 417 w 984"/>
              <a:gd name="T21" fmla="*/ 226 h 983"/>
              <a:gd name="T22" fmla="*/ 417 w 984"/>
              <a:gd name="T23" fmla="*/ 226 h 983"/>
              <a:gd name="T24" fmla="*/ 404 w 984"/>
              <a:gd name="T25" fmla="*/ 206 h 983"/>
              <a:gd name="T26" fmla="*/ 0 w 984"/>
              <a:gd name="T27" fmla="*/ 0 h 983"/>
              <a:gd name="T28" fmla="*/ 203 w 984"/>
              <a:gd name="T29" fmla="*/ 181 h 983"/>
              <a:gd name="T30" fmla="*/ 280 w 984"/>
              <a:gd name="T31" fmla="*/ 320 h 983"/>
              <a:gd name="T32" fmla="*/ 267 w 984"/>
              <a:gd name="T33" fmla="*/ 820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4" h="983">
                <a:moveTo>
                  <a:pt x="267" y="820"/>
                </a:moveTo>
                <a:cubicBezTo>
                  <a:pt x="281" y="837"/>
                  <a:pt x="296" y="851"/>
                  <a:pt x="311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15" y="868"/>
                  <a:pt x="319" y="871"/>
                  <a:pt x="323" y="874"/>
                </a:cubicBezTo>
                <a:cubicBezTo>
                  <a:pt x="323" y="875"/>
                  <a:pt x="324" y="875"/>
                  <a:pt x="324" y="875"/>
                </a:cubicBezTo>
                <a:cubicBezTo>
                  <a:pt x="325" y="876"/>
                  <a:pt x="326" y="877"/>
                  <a:pt x="327" y="877"/>
                </a:cubicBezTo>
                <a:cubicBezTo>
                  <a:pt x="327" y="877"/>
                  <a:pt x="327" y="877"/>
                  <a:pt x="327" y="877"/>
                </a:cubicBezTo>
                <a:cubicBezTo>
                  <a:pt x="456" y="976"/>
                  <a:pt x="640" y="983"/>
                  <a:pt x="778" y="883"/>
                </a:cubicBezTo>
                <a:cubicBezTo>
                  <a:pt x="947" y="760"/>
                  <a:pt x="984" y="524"/>
                  <a:pt x="862" y="355"/>
                </a:cubicBezTo>
                <a:cubicBezTo>
                  <a:pt x="758" y="213"/>
                  <a:pt x="574" y="164"/>
                  <a:pt x="417" y="226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3" y="219"/>
                  <a:pt x="408" y="213"/>
                  <a:pt x="404" y="206"/>
                </a:cubicBezTo>
                <a:cubicBezTo>
                  <a:pt x="306" y="72"/>
                  <a:pt x="154" y="0"/>
                  <a:pt x="0" y="0"/>
                </a:cubicBezTo>
                <a:cubicBezTo>
                  <a:pt x="77" y="44"/>
                  <a:pt x="147" y="105"/>
                  <a:pt x="203" y="181"/>
                </a:cubicBezTo>
                <a:cubicBezTo>
                  <a:pt x="235" y="225"/>
                  <a:pt x="260" y="272"/>
                  <a:pt x="280" y="320"/>
                </a:cubicBezTo>
                <a:cubicBezTo>
                  <a:pt x="345" y="483"/>
                  <a:pt x="338" y="664"/>
                  <a:pt x="267" y="820"/>
                </a:cubicBezTo>
                <a:close/>
              </a:path>
            </a:pathLst>
          </a:custGeom>
          <a:solidFill>
            <a:srgbClr val="074A7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="" xmlns:a16="http://schemas.microsoft.com/office/drawing/2014/main" id="{6E9B899B-6916-4C03-936D-AD688196A13F}"/>
              </a:ext>
            </a:extLst>
          </p:cNvPr>
          <p:cNvSpPr>
            <a:spLocks/>
          </p:cNvSpPr>
          <p:nvPr/>
        </p:nvSpPr>
        <p:spPr bwMode="auto">
          <a:xfrm>
            <a:off x="5475495" y="1612459"/>
            <a:ext cx="2349848" cy="1605520"/>
          </a:xfrm>
          <a:custGeom>
            <a:avLst/>
            <a:gdLst>
              <a:gd name="T0" fmla="*/ 863 w 1133"/>
              <a:gd name="T1" fmla="*/ 773 h 774"/>
              <a:gd name="T2" fmla="*/ 919 w 1133"/>
              <a:gd name="T3" fmla="*/ 745 h 774"/>
              <a:gd name="T4" fmla="*/ 919 w 1133"/>
              <a:gd name="T5" fmla="*/ 745 h 774"/>
              <a:gd name="T6" fmla="*/ 919 w 1133"/>
              <a:gd name="T7" fmla="*/ 745 h 774"/>
              <a:gd name="T8" fmla="*/ 931 w 1133"/>
              <a:gd name="T9" fmla="*/ 737 h 774"/>
              <a:gd name="T10" fmla="*/ 933 w 1133"/>
              <a:gd name="T11" fmla="*/ 736 h 774"/>
              <a:gd name="T12" fmla="*/ 935 w 1133"/>
              <a:gd name="T13" fmla="*/ 734 h 774"/>
              <a:gd name="T14" fmla="*/ 935 w 1133"/>
              <a:gd name="T15" fmla="*/ 734 h 774"/>
              <a:gd name="T16" fmla="*/ 1080 w 1133"/>
              <a:gd name="T17" fmla="*/ 306 h 774"/>
              <a:gd name="T18" fmla="*/ 604 w 1133"/>
              <a:gd name="T19" fmla="*/ 64 h 774"/>
              <a:gd name="T20" fmla="*/ 344 w 1133"/>
              <a:gd name="T21" fmla="*/ 447 h 774"/>
              <a:gd name="T22" fmla="*/ 344 w 1133"/>
              <a:gd name="T23" fmla="*/ 447 h 774"/>
              <a:gd name="T24" fmla="*/ 321 w 1133"/>
              <a:gd name="T25" fmla="*/ 454 h 774"/>
              <a:gd name="T26" fmla="*/ 0 w 1133"/>
              <a:gd name="T27" fmla="*/ 774 h 774"/>
              <a:gd name="T28" fmla="*/ 235 w 1133"/>
              <a:gd name="T29" fmla="*/ 637 h 774"/>
              <a:gd name="T30" fmla="*/ 391 w 1133"/>
              <a:gd name="T31" fmla="*/ 607 h 774"/>
              <a:gd name="T32" fmla="*/ 863 w 1133"/>
              <a:gd name="T33" fmla="*/ 77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33" h="774">
                <a:moveTo>
                  <a:pt x="863" y="773"/>
                </a:moveTo>
                <a:cubicBezTo>
                  <a:pt x="883" y="765"/>
                  <a:pt x="901" y="755"/>
                  <a:pt x="919" y="745"/>
                </a:cubicBezTo>
                <a:cubicBezTo>
                  <a:pt x="919" y="745"/>
                  <a:pt x="919" y="745"/>
                  <a:pt x="919" y="745"/>
                </a:cubicBezTo>
                <a:cubicBezTo>
                  <a:pt x="919" y="745"/>
                  <a:pt x="919" y="745"/>
                  <a:pt x="919" y="745"/>
                </a:cubicBezTo>
                <a:cubicBezTo>
                  <a:pt x="923" y="742"/>
                  <a:pt x="927" y="739"/>
                  <a:pt x="931" y="737"/>
                </a:cubicBezTo>
                <a:cubicBezTo>
                  <a:pt x="932" y="736"/>
                  <a:pt x="932" y="736"/>
                  <a:pt x="933" y="736"/>
                </a:cubicBezTo>
                <a:cubicBezTo>
                  <a:pt x="934" y="735"/>
                  <a:pt x="934" y="735"/>
                  <a:pt x="935" y="734"/>
                </a:cubicBezTo>
                <a:cubicBezTo>
                  <a:pt x="935" y="734"/>
                  <a:pt x="935" y="734"/>
                  <a:pt x="935" y="734"/>
                </a:cubicBezTo>
                <a:cubicBezTo>
                  <a:pt x="1069" y="642"/>
                  <a:pt x="1133" y="469"/>
                  <a:pt x="1080" y="306"/>
                </a:cubicBezTo>
                <a:cubicBezTo>
                  <a:pt x="1016" y="108"/>
                  <a:pt x="803" y="0"/>
                  <a:pt x="604" y="64"/>
                </a:cubicBezTo>
                <a:cubicBezTo>
                  <a:pt x="437" y="118"/>
                  <a:pt x="333" y="279"/>
                  <a:pt x="344" y="447"/>
                </a:cubicBezTo>
                <a:cubicBezTo>
                  <a:pt x="344" y="447"/>
                  <a:pt x="344" y="447"/>
                  <a:pt x="344" y="447"/>
                </a:cubicBezTo>
                <a:cubicBezTo>
                  <a:pt x="336" y="449"/>
                  <a:pt x="328" y="451"/>
                  <a:pt x="321" y="454"/>
                </a:cubicBezTo>
                <a:cubicBezTo>
                  <a:pt x="163" y="505"/>
                  <a:pt x="48" y="627"/>
                  <a:pt x="0" y="774"/>
                </a:cubicBezTo>
                <a:cubicBezTo>
                  <a:pt x="66" y="714"/>
                  <a:pt x="145" y="666"/>
                  <a:pt x="235" y="637"/>
                </a:cubicBezTo>
                <a:cubicBezTo>
                  <a:pt x="287" y="620"/>
                  <a:pt x="339" y="610"/>
                  <a:pt x="391" y="607"/>
                </a:cubicBezTo>
                <a:cubicBezTo>
                  <a:pt x="566" y="595"/>
                  <a:pt x="737" y="657"/>
                  <a:pt x="863" y="773"/>
                </a:cubicBezTo>
                <a:close/>
              </a:path>
            </a:pathLst>
          </a:custGeom>
          <a:solidFill>
            <a:srgbClr val="074A7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36">
            <a:extLst>
              <a:ext uri="{FF2B5EF4-FFF2-40B4-BE49-F238E27FC236}">
                <a16:creationId xmlns="" xmlns:a16="http://schemas.microsoft.com/office/drawing/2014/main" id="{22D6D6B9-B7C1-4C5E-8614-1D988EED6B78}"/>
              </a:ext>
            </a:extLst>
          </p:cNvPr>
          <p:cNvSpPr>
            <a:spLocks noEditPoints="1"/>
          </p:cNvSpPr>
          <p:nvPr/>
        </p:nvSpPr>
        <p:spPr bwMode="auto">
          <a:xfrm>
            <a:off x="7298285" y="3902867"/>
            <a:ext cx="668078" cy="611936"/>
          </a:xfrm>
          <a:custGeom>
            <a:avLst/>
            <a:gdLst/>
            <a:ahLst/>
            <a:cxnLst>
              <a:cxn ang="0">
                <a:pos x="116" y="14"/>
              </a:cxn>
              <a:cxn ang="0">
                <a:pos x="67" y="14"/>
              </a:cxn>
              <a:cxn ang="0">
                <a:pos x="11" y="69"/>
              </a:cxn>
              <a:cxn ang="0">
                <a:pos x="11" y="107"/>
              </a:cxn>
              <a:cxn ang="0">
                <a:pos x="49" y="107"/>
              </a:cxn>
              <a:cxn ang="0">
                <a:pos x="105" y="52"/>
              </a:cxn>
              <a:cxn ang="0">
                <a:pos x="105" y="25"/>
              </a:cxn>
              <a:cxn ang="0">
                <a:pos x="78" y="25"/>
              </a:cxn>
              <a:cxn ang="0">
                <a:pos x="36" y="67"/>
              </a:cxn>
              <a:cxn ang="0">
                <a:pos x="36" y="72"/>
              </a:cxn>
              <a:cxn ang="0">
                <a:pos x="41" y="72"/>
              </a:cxn>
              <a:cxn ang="0">
                <a:pos x="83" y="30"/>
              </a:cxn>
              <a:cxn ang="0">
                <a:pos x="99" y="30"/>
              </a:cxn>
              <a:cxn ang="0">
                <a:pos x="99" y="46"/>
              </a:cxn>
              <a:cxn ang="0">
                <a:pos x="43" y="102"/>
              </a:cxn>
              <a:cxn ang="0">
                <a:pos x="16" y="102"/>
              </a:cxn>
              <a:cxn ang="0">
                <a:pos x="16" y="75"/>
              </a:cxn>
              <a:cxn ang="0">
                <a:pos x="72" y="20"/>
              </a:cxn>
              <a:cxn ang="0">
                <a:pos x="110" y="20"/>
              </a:cxn>
              <a:cxn ang="0">
                <a:pos x="110" y="58"/>
              </a:cxn>
              <a:cxn ang="0">
                <a:pos x="68" y="99"/>
              </a:cxn>
              <a:cxn ang="0">
                <a:pos x="68" y="105"/>
              </a:cxn>
              <a:cxn ang="0">
                <a:pos x="73" y="105"/>
              </a:cxn>
              <a:cxn ang="0">
                <a:pos x="116" y="63"/>
              </a:cxn>
              <a:cxn ang="0">
                <a:pos x="116" y="14"/>
              </a:cxn>
              <a:cxn ang="0">
                <a:pos x="116" y="14"/>
              </a:cxn>
              <a:cxn ang="0">
                <a:pos x="116" y="14"/>
              </a:cxn>
            </a:cxnLst>
            <a:rect l="0" t="0" r="r" b="b"/>
            <a:pathLst>
              <a:path w="129" h="118">
                <a:moveTo>
                  <a:pt x="116" y="14"/>
                </a:moveTo>
                <a:cubicBezTo>
                  <a:pt x="102" y="0"/>
                  <a:pt x="80" y="0"/>
                  <a:pt x="67" y="14"/>
                </a:cubicBezTo>
                <a:cubicBezTo>
                  <a:pt x="11" y="69"/>
                  <a:pt x="11" y="69"/>
                  <a:pt x="11" y="69"/>
                </a:cubicBezTo>
                <a:cubicBezTo>
                  <a:pt x="0" y="80"/>
                  <a:pt x="0" y="97"/>
                  <a:pt x="11" y="107"/>
                </a:cubicBezTo>
                <a:cubicBezTo>
                  <a:pt x="21" y="118"/>
                  <a:pt x="38" y="118"/>
                  <a:pt x="49" y="107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112" y="44"/>
                  <a:pt x="112" y="32"/>
                  <a:pt x="105" y="25"/>
                </a:cubicBezTo>
                <a:cubicBezTo>
                  <a:pt x="97" y="17"/>
                  <a:pt x="85" y="17"/>
                  <a:pt x="78" y="25"/>
                </a:cubicBezTo>
                <a:cubicBezTo>
                  <a:pt x="36" y="67"/>
                  <a:pt x="36" y="67"/>
                  <a:pt x="36" y="67"/>
                </a:cubicBezTo>
                <a:cubicBezTo>
                  <a:pt x="34" y="68"/>
                  <a:pt x="34" y="71"/>
                  <a:pt x="36" y="72"/>
                </a:cubicBezTo>
                <a:cubicBezTo>
                  <a:pt x="37" y="74"/>
                  <a:pt x="39" y="74"/>
                  <a:pt x="41" y="72"/>
                </a:cubicBezTo>
                <a:cubicBezTo>
                  <a:pt x="83" y="30"/>
                  <a:pt x="83" y="30"/>
                  <a:pt x="83" y="30"/>
                </a:cubicBezTo>
                <a:cubicBezTo>
                  <a:pt x="88" y="26"/>
                  <a:pt x="95" y="26"/>
                  <a:pt x="99" y="30"/>
                </a:cubicBezTo>
                <a:cubicBezTo>
                  <a:pt x="104" y="35"/>
                  <a:pt x="104" y="42"/>
                  <a:pt x="99" y="46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36" y="109"/>
                  <a:pt x="24" y="109"/>
                  <a:pt x="16" y="102"/>
                </a:cubicBezTo>
                <a:cubicBezTo>
                  <a:pt x="9" y="94"/>
                  <a:pt x="9" y="82"/>
                  <a:pt x="16" y="75"/>
                </a:cubicBezTo>
                <a:cubicBezTo>
                  <a:pt x="72" y="20"/>
                  <a:pt x="72" y="20"/>
                  <a:pt x="72" y="20"/>
                </a:cubicBezTo>
                <a:cubicBezTo>
                  <a:pt x="82" y="9"/>
                  <a:pt x="99" y="9"/>
                  <a:pt x="110" y="20"/>
                </a:cubicBezTo>
                <a:cubicBezTo>
                  <a:pt x="120" y="30"/>
                  <a:pt x="120" y="47"/>
                  <a:pt x="110" y="58"/>
                </a:cubicBezTo>
                <a:cubicBezTo>
                  <a:pt x="68" y="99"/>
                  <a:pt x="68" y="99"/>
                  <a:pt x="68" y="99"/>
                </a:cubicBezTo>
                <a:cubicBezTo>
                  <a:pt x="67" y="101"/>
                  <a:pt x="67" y="103"/>
                  <a:pt x="68" y="105"/>
                </a:cubicBezTo>
                <a:cubicBezTo>
                  <a:pt x="70" y="106"/>
                  <a:pt x="72" y="106"/>
                  <a:pt x="73" y="105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29" y="49"/>
                  <a:pt x="129" y="27"/>
                  <a:pt x="116" y="14"/>
                </a:cubicBezTo>
                <a:close/>
                <a:moveTo>
                  <a:pt x="116" y="14"/>
                </a:moveTo>
                <a:cubicBezTo>
                  <a:pt x="116" y="14"/>
                  <a:pt x="116" y="14"/>
                  <a:pt x="116" y="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53">
            <a:extLst>
              <a:ext uri="{FF2B5EF4-FFF2-40B4-BE49-F238E27FC236}">
                <a16:creationId xmlns="" xmlns:a16="http://schemas.microsoft.com/office/drawing/2014/main" id="{F4FDB951-33ED-4381-992D-A9A0C0C702B5}"/>
              </a:ext>
            </a:extLst>
          </p:cNvPr>
          <p:cNvSpPr>
            <a:spLocks noEditPoints="1"/>
          </p:cNvSpPr>
          <p:nvPr/>
        </p:nvSpPr>
        <p:spPr bwMode="auto">
          <a:xfrm>
            <a:off x="5810133" y="5014357"/>
            <a:ext cx="552990" cy="637200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0" y="25"/>
              </a:cxn>
              <a:cxn ang="0">
                <a:pos x="0" y="98"/>
              </a:cxn>
              <a:cxn ang="0">
                <a:pos x="53" y="123"/>
              </a:cxn>
              <a:cxn ang="0">
                <a:pos x="107" y="98"/>
              </a:cxn>
              <a:cxn ang="0">
                <a:pos x="107" y="25"/>
              </a:cxn>
              <a:cxn ang="0">
                <a:pos x="53" y="0"/>
              </a:cxn>
              <a:cxn ang="0">
                <a:pos x="99" y="98"/>
              </a:cxn>
              <a:cxn ang="0">
                <a:pos x="53" y="115"/>
              </a:cxn>
              <a:cxn ang="0">
                <a:pos x="7" y="98"/>
              </a:cxn>
              <a:cxn ang="0">
                <a:pos x="7" y="83"/>
              </a:cxn>
              <a:cxn ang="0">
                <a:pos x="53" y="96"/>
              </a:cxn>
              <a:cxn ang="0">
                <a:pos x="99" y="83"/>
              </a:cxn>
              <a:cxn ang="0">
                <a:pos x="99" y="98"/>
              </a:cxn>
              <a:cxn ang="0">
                <a:pos x="99" y="75"/>
              </a:cxn>
              <a:cxn ang="0">
                <a:pos x="99" y="75"/>
              </a:cxn>
              <a:cxn ang="0">
                <a:pos x="99" y="75"/>
              </a:cxn>
              <a:cxn ang="0">
                <a:pos x="53" y="92"/>
              </a:cxn>
              <a:cxn ang="0">
                <a:pos x="7" y="75"/>
              </a:cxn>
              <a:cxn ang="0">
                <a:pos x="7" y="75"/>
              </a:cxn>
              <a:cxn ang="0">
                <a:pos x="7" y="60"/>
              </a:cxn>
              <a:cxn ang="0">
                <a:pos x="53" y="73"/>
              </a:cxn>
              <a:cxn ang="0">
                <a:pos x="99" y="60"/>
              </a:cxn>
              <a:cxn ang="0">
                <a:pos x="99" y="75"/>
              </a:cxn>
              <a:cxn ang="0">
                <a:pos x="99" y="52"/>
              </a:cxn>
              <a:cxn ang="0">
                <a:pos x="99" y="52"/>
              </a:cxn>
              <a:cxn ang="0">
                <a:pos x="99" y="52"/>
              </a:cxn>
              <a:cxn ang="0">
                <a:pos x="53" y="69"/>
              </a:cxn>
              <a:cxn ang="0">
                <a:pos x="7" y="52"/>
              </a:cxn>
              <a:cxn ang="0">
                <a:pos x="7" y="52"/>
              </a:cxn>
              <a:cxn ang="0">
                <a:pos x="7" y="39"/>
              </a:cxn>
              <a:cxn ang="0">
                <a:pos x="53" y="50"/>
              </a:cxn>
              <a:cxn ang="0">
                <a:pos x="99" y="39"/>
              </a:cxn>
              <a:cxn ang="0">
                <a:pos x="99" y="52"/>
              </a:cxn>
              <a:cxn ang="0">
                <a:pos x="53" y="42"/>
              </a:cxn>
              <a:cxn ang="0">
                <a:pos x="7" y="25"/>
              </a:cxn>
              <a:cxn ang="0">
                <a:pos x="53" y="8"/>
              </a:cxn>
              <a:cxn ang="0">
                <a:pos x="99" y="25"/>
              </a:cxn>
              <a:cxn ang="0">
                <a:pos x="53" y="42"/>
              </a:cxn>
              <a:cxn ang="0">
                <a:pos x="53" y="42"/>
              </a:cxn>
              <a:cxn ang="0">
                <a:pos x="53" y="42"/>
              </a:cxn>
            </a:cxnLst>
            <a:rect l="0" t="0" r="r" b="b"/>
            <a:pathLst>
              <a:path w="107" h="123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E03C73B6-5C73-4C7B-9878-99931923D7D6}"/>
              </a:ext>
            </a:extLst>
          </p:cNvPr>
          <p:cNvGrpSpPr/>
          <p:nvPr/>
        </p:nvGrpSpPr>
        <p:grpSpPr>
          <a:xfrm>
            <a:off x="4262080" y="3852135"/>
            <a:ext cx="634394" cy="637200"/>
            <a:chOff x="4019550" y="3568701"/>
            <a:chExt cx="358775" cy="360363"/>
          </a:xfrm>
          <a:solidFill>
            <a:schemeClr val="bg1"/>
          </a:solidFill>
        </p:grpSpPr>
        <p:sp>
          <p:nvSpPr>
            <p:cNvPr id="10" name="Freeform 105">
              <a:extLst>
                <a:ext uri="{FF2B5EF4-FFF2-40B4-BE49-F238E27FC236}">
                  <a16:creationId xmlns="" xmlns:a16="http://schemas.microsoft.com/office/drawing/2014/main" id="{5AA9CDBD-FD59-4D84-8943-D7D040E084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06">
              <a:extLst>
                <a:ext uri="{FF2B5EF4-FFF2-40B4-BE49-F238E27FC236}">
                  <a16:creationId xmlns="" xmlns:a16="http://schemas.microsoft.com/office/drawing/2014/main" id="{6BE56A35-E092-4F4A-8B77-A87EA1064D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Group 19">
            <a:extLst>
              <a:ext uri="{FF2B5EF4-FFF2-40B4-BE49-F238E27FC236}">
                <a16:creationId xmlns="" xmlns:a16="http://schemas.microsoft.com/office/drawing/2014/main" id="{F7D64E1C-CA6B-437A-A5AC-3E3F8D169EC7}"/>
              </a:ext>
            </a:extLst>
          </p:cNvPr>
          <p:cNvGrpSpPr/>
          <p:nvPr/>
        </p:nvGrpSpPr>
        <p:grpSpPr>
          <a:xfrm>
            <a:off x="6678994" y="2154878"/>
            <a:ext cx="631586" cy="392986"/>
            <a:chOff x="7145338" y="3636963"/>
            <a:chExt cx="357188" cy="222250"/>
          </a:xfrm>
          <a:solidFill>
            <a:schemeClr val="bg1"/>
          </a:solidFill>
        </p:grpSpPr>
        <p:sp>
          <p:nvSpPr>
            <p:cNvPr id="13" name="Freeform 145">
              <a:extLst>
                <a:ext uri="{FF2B5EF4-FFF2-40B4-BE49-F238E27FC236}">
                  <a16:creationId xmlns="" xmlns:a16="http://schemas.microsoft.com/office/drawing/2014/main" id="{EF391814-5DFE-4414-8694-119A463250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5338" y="3636963"/>
              <a:ext cx="357188" cy="222250"/>
            </a:xfrm>
            <a:custGeom>
              <a:avLst/>
              <a:gdLst/>
              <a:ahLst/>
              <a:cxnLst>
                <a:cxn ang="0">
                  <a:pos x="122" y="37"/>
                </a:cxn>
                <a:cxn ang="0">
                  <a:pos x="122" y="37"/>
                </a:cxn>
                <a:cxn ang="0">
                  <a:pos x="122" y="36"/>
                </a:cxn>
                <a:cxn ang="0">
                  <a:pos x="122" y="36"/>
                </a:cxn>
                <a:cxn ang="0">
                  <a:pos x="61" y="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0"/>
                </a:cxn>
                <a:cxn ang="0">
                  <a:pos x="61" y="76"/>
                </a:cxn>
                <a:cxn ang="0">
                  <a:pos x="122" y="40"/>
                </a:cxn>
                <a:cxn ang="0">
                  <a:pos x="122" y="39"/>
                </a:cxn>
                <a:cxn ang="0">
                  <a:pos x="122" y="39"/>
                </a:cxn>
                <a:cxn ang="0">
                  <a:pos x="122" y="39"/>
                </a:cxn>
                <a:cxn ang="0">
                  <a:pos x="122" y="38"/>
                </a:cxn>
                <a:cxn ang="0">
                  <a:pos x="122" y="37"/>
                </a:cxn>
                <a:cxn ang="0">
                  <a:pos x="61" y="69"/>
                </a:cxn>
                <a:cxn ang="0">
                  <a:pos x="8" y="38"/>
                </a:cxn>
                <a:cxn ang="0">
                  <a:pos x="61" y="7"/>
                </a:cxn>
                <a:cxn ang="0">
                  <a:pos x="114" y="38"/>
                </a:cxn>
                <a:cxn ang="0">
                  <a:pos x="61" y="69"/>
                </a:cxn>
                <a:cxn ang="0">
                  <a:pos x="61" y="69"/>
                </a:cxn>
                <a:cxn ang="0">
                  <a:pos x="61" y="69"/>
                </a:cxn>
              </a:cxnLst>
              <a:rect l="0" t="0" r="r" b="b"/>
              <a:pathLst>
                <a:path w="122" h="76">
                  <a:moveTo>
                    <a:pt x="122" y="37"/>
                  </a:moveTo>
                  <a:cubicBezTo>
                    <a:pt x="122" y="37"/>
                    <a:pt x="122" y="37"/>
                    <a:pt x="122" y="37"/>
                  </a:cubicBezTo>
                  <a:cubicBezTo>
                    <a:pt x="122" y="37"/>
                    <a:pt x="122" y="37"/>
                    <a:pt x="122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11" y="15"/>
                    <a:pt x="86" y="0"/>
                    <a:pt x="61" y="0"/>
                  </a:cubicBezTo>
                  <a:cubicBezTo>
                    <a:pt x="35" y="0"/>
                    <a:pt x="11" y="1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61"/>
                    <a:pt x="35" y="76"/>
                    <a:pt x="61" y="76"/>
                  </a:cubicBezTo>
                  <a:cubicBezTo>
                    <a:pt x="86" y="76"/>
                    <a:pt x="111" y="61"/>
                    <a:pt x="122" y="40"/>
                  </a:cubicBezTo>
                  <a:cubicBezTo>
                    <a:pt x="122" y="40"/>
                    <a:pt x="122" y="40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2" y="38"/>
                    <a:pt x="122" y="38"/>
                  </a:cubicBezTo>
                  <a:cubicBezTo>
                    <a:pt x="122" y="38"/>
                    <a:pt x="122" y="37"/>
                    <a:pt x="122" y="37"/>
                  </a:cubicBezTo>
                  <a:close/>
                  <a:moveTo>
                    <a:pt x="61" y="69"/>
                  </a:moveTo>
                  <a:cubicBezTo>
                    <a:pt x="39" y="69"/>
                    <a:pt x="18" y="56"/>
                    <a:pt x="8" y="38"/>
                  </a:cubicBezTo>
                  <a:cubicBezTo>
                    <a:pt x="18" y="20"/>
                    <a:pt x="39" y="7"/>
                    <a:pt x="61" y="7"/>
                  </a:cubicBezTo>
                  <a:cubicBezTo>
                    <a:pt x="82" y="7"/>
                    <a:pt x="104" y="20"/>
                    <a:pt x="114" y="38"/>
                  </a:cubicBezTo>
                  <a:cubicBezTo>
                    <a:pt x="103" y="56"/>
                    <a:pt x="82" y="69"/>
                    <a:pt x="61" y="69"/>
                  </a:cubicBezTo>
                  <a:close/>
                  <a:moveTo>
                    <a:pt x="61" y="69"/>
                  </a:moveTo>
                  <a:cubicBezTo>
                    <a:pt x="61" y="69"/>
                    <a:pt x="61" y="69"/>
                    <a:pt x="61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146">
              <a:extLst>
                <a:ext uri="{FF2B5EF4-FFF2-40B4-BE49-F238E27FC236}">
                  <a16:creationId xmlns="" xmlns:a16="http://schemas.microsoft.com/office/drawing/2014/main" id="{903428CC-B781-4A21-ABB6-63452C207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5" y="3703638"/>
              <a:ext cx="50800" cy="508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3" y="15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7" y="2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17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3" y="9"/>
                    <a:pt x="9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2"/>
                  </a:cubicBezTo>
                  <a:cubicBezTo>
                    <a:pt x="17" y="0"/>
                    <a:pt x="16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47">
              <a:extLst>
                <a:ext uri="{FF2B5EF4-FFF2-40B4-BE49-F238E27FC236}">
                  <a16:creationId xmlns="" xmlns:a16="http://schemas.microsoft.com/office/drawing/2014/main" id="{DF2F9455-CA30-44D0-9277-D62A5DD79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5350" y="3668713"/>
              <a:ext cx="158750" cy="15875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7" y="54"/>
                </a:cxn>
                <a:cxn ang="0">
                  <a:pos x="54" y="27"/>
                </a:cxn>
                <a:cxn ang="0">
                  <a:pos x="27" y="0"/>
                </a:cxn>
                <a:cxn ang="0">
                  <a:pos x="27" y="50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50" y="27"/>
                </a:cxn>
                <a:cxn ang="0">
                  <a:pos x="27" y="50"/>
                </a:cxn>
                <a:cxn ang="0">
                  <a:pos x="27" y="50"/>
                </a:cxn>
                <a:cxn ang="0">
                  <a:pos x="27" y="50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27" y="50"/>
                  </a:moveTo>
                  <a:cubicBezTo>
                    <a:pt x="14" y="50"/>
                    <a:pt x="4" y="40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40" y="4"/>
                    <a:pt x="50" y="14"/>
                    <a:pt x="50" y="27"/>
                  </a:cubicBezTo>
                  <a:cubicBezTo>
                    <a:pt x="50" y="40"/>
                    <a:pt x="40" y="50"/>
                    <a:pt x="27" y="50"/>
                  </a:cubicBezTo>
                  <a:close/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="" xmlns:a16="http://schemas.microsoft.com/office/drawing/2014/main" id="{E1E88FC3-89D3-4637-B1C2-41A576C22795}"/>
              </a:ext>
            </a:extLst>
          </p:cNvPr>
          <p:cNvGrpSpPr/>
          <p:nvPr/>
        </p:nvGrpSpPr>
        <p:grpSpPr>
          <a:xfrm>
            <a:off x="4810224" y="2124228"/>
            <a:ext cx="634394" cy="519304"/>
            <a:chOff x="4856163" y="3600451"/>
            <a:chExt cx="358775" cy="293688"/>
          </a:xfrm>
          <a:solidFill>
            <a:schemeClr val="bg1"/>
          </a:solidFill>
        </p:grpSpPr>
        <p:sp>
          <p:nvSpPr>
            <p:cNvPr id="17" name="Freeform 148">
              <a:extLst>
                <a:ext uri="{FF2B5EF4-FFF2-40B4-BE49-F238E27FC236}">
                  <a16:creationId xmlns="" xmlns:a16="http://schemas.microsoft.com/office/drawing/2014/main" id="{073F5D25-B4E4-45E8-879E-FE5AEB1F81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3692526"/>
              <a:ext cx="68263" cy="9048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19" y="31"/>
                </a:cxn>
                <a:cxn ang="0">
                  <a:pos x="23" y="27"/>
                </a:cxn>
                <a:cxn ang="0">
                  <a:pos x="23" y="21"/>
                </a:cxn>
                <a:cxn ang="0">
                  <a:pos x="22" y="19"/>
                </a:cxn>
                <a:cxn ang="0">
                  <a:pos x="11" y="2"/>
                </a:cxn>
                <a:cxn ang="0">
                  <a:pos x="19" y="27"/>
                </a:cxn>
                <a:cxn ang="0">
                  <a:pos x="4" y="2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23" h="31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3" y="29"/>
                    <a:pt x="23" y="2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2" y="19"/>
                  </a:cubicBezTo>
                  <a:lnTo>
                    <a:pt x="11" y="2"/>
                  </a:lnTo>
                  <a:close/>
                  <a:moveTo>
                    <a:pt x="19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27"/>
                  </a:ln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49">
              <a:extLst>
                <a:ext uri="{FF2B5EF4-FFF2-40B4-BE49-F238E27FC236}">
                  <a16:creationId xmlns="" xmlns:a16="http://schemas.microsoft.com/office/drawing/2014/main" id="{375D6C8C-0388-45D1-B8FD-B1115B448D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6163" y="3600451"/>
              <a:ext cx="358775" cy="293688"/>
            </a:xfrm>
            <a:custGeom>
              <a:avLst/>
              <a:gdLst/>
              <a:ahLst/>
              <a:cxnLst>
                <a:cxn ang="0">
                  <a:pos x="121" y="48"/>
                </a:cxn>
                <a:cxn ang="0">
                  <a:pos x="106" y="25"/>
                </a:cxn>
                <a:cxn ang="0">
                  <a:pos x="96" y="20"/>
                </a:cxn>
                <a:cxn ang="0">
                  <a:pos x="81" y="20"/>
                </a:cxn>
                <a:cxn ang="0">
                  <a:pos x="81" y="12"/>
                </a:cxn>
                <a:cxn ang="0">
                  <a:pos x="69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54"/>
                </a:cxn>
                <a:cxn ang="0">
                  <a:pos x="12" y="66"/>
                </a:cxn>
                <a:cxn ang="0">
                  <a:pos x="12" y="77"/>
                </a:cxn>
                <a:cxn ang="0">
                  <a:pos x="23" y="89"/>
                </a:cxn>
                <a:cxn ang="0">
                  <a:pos x="28" y="89"/>
                </a:cxn>
                <a:cxn ang="0">
                  <a:pos x="43" y="100"/>
                </a:cxn>
                <a:cxn ang="0">
                  <a:pos x="57" y="89"/>
                </a:cxn>
                <a:cxn ang="0">
                  <a:pos x="78" y="89"/>
                </a:cxn>
                <a:cxn ang="0">
                  <a:pos x="92" y="100"/>
                </a:cxn>
                <a:cxn ang="0">
                  <a:pos x="107" y="89"/>
                </a:cxn>
                <a:cxn ang="0">
                  <a:pos x="112" y="89"/>
                </a:cxn>
                <a:cxn ang="0">
                  <a:pos x="123" y="77"/>
                </a:cxn>
                <a:cxn ang="0">
                  <a:pos x="123" y="54"/>
                </a:cxn>
                <a:cxn ang="0">
                  <a:pos x="121" y="48"/>
                </a:cxn>
                <a:cxn ang="0">
                  <a:pos x="12" y="58"/>
                </a:cxn>
                <a:cxn ang="0">
                  <a:pos x="8" y="54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69" y="8"/>
                </a:cxn>
                <a:cxn ang="0">
                  <a:pos x="73" y="12"/>
                </a:cxn>
                <a:cxn ang="0">
                  <a:pos x="73" y="54"/>
                </a:cxn>
                <a:cxn ang="0">
                  <a:pos x="69" y="58"/>
                </a:cxn>
                <a:cxn ang="0">
                  <a:pos x="12" y="58"/>
                </a:cxn>
                <a:cxn ang="0">
                  <a:pos x="43" y="93"/>
                </a:cxn>
                <a:cxn ang="0">
                  <a:pos x="35" y="85"/>
                </a:cxn>
                <a:cxn ang="0">
                  <a:pos x="43" y="77"/>
                </a:cxn>
                <a:cxn ang="0">
                  <a:pos x="50" y="85"/>
                </a:cxn>
                <a:cxn ang="0">
                  <a:pos x="43" y="93"/>
                </a:cxn>
                <a:cxn ang="0">
                  <a:pos x="92" y="93"/>
                </a:cxn>
                <a:cxn ang="0">
                  <a:pos x="85" y="85"/>
                </a:cxn>
                <a:cxn ang="0">
                  <a:pos x="92" y="77"/>
                </a:cxn>
                <a:cxn ang="0">
                  <a:pos x="100" y="85"/>
                </a:cxn>
                <a:cxn ang="0">
                  <a:pos x="92" y="93"/>
                </a:cxn>
                <a:cxn ang="0">
                  <a:pos x="115" y="77"/>
                </a:cxn>
                <a:cxn ang="0">
                  <a:pos x="112" y="81"/>
                </a:cxn>
                <a:cxn ang="0">
                  <a:pos x="107" y="81"/>
                </a:cxn>
                <a:cxn ang="0">
                  <a:pos x="92" y="70"/>
                </a:cxn>
                <a:cxn ang="0">
                  <a:pos x="78" y="81"/>
                </a:cxn>
                <a:cxn ang="0">
                  <a:pos x="57" y="81"/>
                </a:cxn>
                <a:cxn ang="0">
                  <a:pos x="43" y="70"/>
                </a:cxn>
                <a:cxn ang="0">
                  <a:pos x="28" y="81"/>
                </a:cxn>
                <a:cxn ang="0">
                  <a:pos x="23" y="81"/>
                </a:cxn>
                <a:cxn ang="0">
                  <a:pos x="20" y="77"/>
                </a:cxn>
                <a:cxn ang="0">
                  <a:pos x="20" y="66"/>
                </a:cxn>
                <a:cxn ang="0">
                  <a:pos x="69" y="66"/>
                </a:cxn>
                <a:cxn ang="0">
                  <a:pos x="81" y="54"/>
                </a:cxn>
                <a:cxn ang="0">
                  <a:pos x="81" y="27"/>
                </a:cxn>
                <a:cxn ang="0">
                  <a:pos x="96" y="27"/>
                </a:cxn>
                <a:cxn ang="0">
                  <a:pos x="99" y="29"/>
                </a:cxn>
                <a:cxn ang="0">
                  <a:pos x="115" y="52"/>
                </a:cxn>
                <a:cxn ang="0">
                  <a:pos x="115" y="54"/>
                </a:cxn>
                <a:cxn ang="0">
                  <a:pos x="115" y="77"/>
                </a:cxn>
                <a:cxn ang="0">
                  <a:pos x="115" y="77"/>
                </a:cxn>
                <a:cxn ang="0">
                  <a:pos x="115" y="77"/>
                </a:cxn>
              </a:cxnLst>
              <a:rect l="0" t="0" r="r" b="b"/>
              <a:pathLst>
                <a:path w="123" h="100">
                  <a:moveTo>
                    <a:pt x="121" y="48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4" y="22"/>
                    <a:pt x="100" y="20"/>
                    <a:pt x="96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6"/>
                    <a:pt x="76" y="0"/>
                    <a:pt x="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6" y="66"/>
                    <a:pt x="12" y="6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4"/>
                    <a:pt x="17" y="89"/>
                    <a:pt x="23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0" y="95"/>
                    <a:pt x="35" y="100"/>
                    <a:pt x="43" y="100"/>
                  </a:cubicBezTo>
                  <a:cubicBezTo>
                    <a:pt x="50" y="100"/>
                    <a:pt x="56" y="95"/>
                    <a:pt x="5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5"/>
                    <a:pt x="85" y="100"/>
                    <a:pt x="92" y="100"/>
                  </a:cubicBezTo>
                  <a:cubicBezTo>
                    <a:pt x="100" y="100"/>
                    <a:pt x="106" y="95"/>
                    <a:pt x="107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8" y="89"/>
                    <a:pt x="123" y="84"/>
                    <a:pt x="123" y="77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2"/>
                    <a:pt x="122" y="50"/>
                    <a:pt x="121" y="48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8"/>
                    <a:pt x="73" y="10"/>
                    <a:pt x="73" y="12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6"/>
                    <a:pt x="72" y="58"/>
                    <a:pt x="69" y="58"/>
                  </a:cubicBezTo>
                  <a:lnTo>
                    <a:pt x="12" y="58"/>
                  </a:lnTo>
                  <a:close/>
                  <a:moveTo>
                    <a:pt x="43" y="93"/>
                  </a:moveTo>
                  <a:cubicBezTo>
                    <a:pt x="38" y="93"/>
                    <a:pt x="35" y="89"/>
                    <a:pt x="35" y="85"/>
                  </a:cubicBezTo>
                  <a:cubicBezTo>
                    <a:pt x="35" y="81"/>
                    <a:pt x="38" y="77"/>
                    <a:pt x="43" y="77"/>
                  </a:cubicBezTo>
                  <a:cubicBezTo>
                    <a:pt x="47" y="77"/>
                    <a:pt x="50" y="81"/>
                    <a:pt x="50" y="85"/>
                  </a:cubicBezTo>
                  <a:cubicBezTo>
                    <a:pt x="50" y="89"/>
                    <a:pt x="47" y="93"/>
                    <a:pt x="43" y="93"/>
                  </a:cubicBezTo>
                  <a:close/>
                  <a:moveTo>
                    <a:pt x="92" y="93"/>
                  </a:moveTo>
                  <a:cubicBezTo>
                    <a:pt x="88" y="93"/>
                    <a:pt x="85" y="89"/>
                    <a:pt x="85" y="85"/>
                  </a:cubicBezTo>
                  <a:cubicBezTo>
                    <a:pt x="85" y="81"/>
                    <a:pt x="88" y="77"/>
                    <a:pt x="92" y="77"/>
                  </a:cubicBezTo>
                  <a:cubicBezTo>
                    <a:pt x="97" y="77"/>
                    <a:pt x="100" y="81"/>
                    <a:pt x="100" y="85"/>
                  </a:cubicBezTo>
                  <a:cubicBezTo>
                    <a:pt x="100" y="89"/>
                    <a:pt x="97" y="93"/>
                    <a:pt x="92" y="93"/>
                  </a:cubicBezTo>
                  <a:close/>
                  <a:moveTo>
                    <a:pt x="115" y="77"/>
                  </a:moveTo>
                  <a:cubicBezTo>
                    <a:pt x="115" y="79"/>
                    <a:pt x="114" y="81"/>
                    <a:pt x="112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74"/>
                    <a:pt x="100" y="70"/>
                    <a:pt x="92" y="70"/>
                  </a:cubicBezTo>
                  <a:cubicBezTo>
                    <a:pt x="85" y="70"/>
                    <a:pt x="79" y="74"/>
                    <a:pt x="78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4"/>
                    <a:pt x="50" y="70"/>
                    <a:pt x="43" y="70"/>
                  </a:cubicBezTo>
                  <a:cubicBezTo>
                    <a:pt x="35" y="70"/>
                    <a:pt x="30" y="74"/>
                    <a:pt x="2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1" y="81"/>
                    <a:pt x="20" y="79"/>
                    <a:pt x="20" y="7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6" y="66"/>
                    <a:pt x="81" y="61"/>
                    <a:pt x="81" y="54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8" y="27"/>
                    <a:pt x="99" y="28"/>
                    <a:pt x="99" y="29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3"/>
                    <a:pt x="115" y="53"/>
                    <a:pt x="115" y="54"/>
                  </a:cubicBezTo>
                  <a:lnTo>
                    <a:pt x="115" y="77"/>
                  </a:ln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2E587F77-C315-4CAE-B017-91027985ECB7}"/>
              </a:ext>
            </a:extLst>
          </p:cNvPr>
          <p:cNvSpPr txBox="1"/>
          <p:nvPr/>
        </p:nvSpPr>
        <p:spPr>
          <a:xfrm>
            <a:off x="950815" y="1458065"/>
            <a:ext cx="318100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优秀传统</a:t>
            </a: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文化传承</a:t>
            </a:r>
            <a:endParaRPr lang="en-US" altLang="zh-CN" b="1" dirty="0" smtClean="0">
              <a:solidFill>
                <a:srgbClr val="074A7E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以六地体验基地共建共享为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例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金山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牵头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4FF1153-DB3C-48E0-B524-5830E711947E}"/>
              </a:ext>
            </a:extLst>
          </p:cNvPr>
          <p:cNvSpPr txBox="1"/>
          <p:nvPr/>
        </p:nvSpPr>
        <p:spPr>
          <a:xfrm>
            <a:off x="599557" y="3255601"/>
            <a:ext cx="316607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老年教育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线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上线下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多形式六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方共同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推进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嘉善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牵头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28387050-6666-4899-B281-29EB1B669425}"/>
              </a:ext>
            </a:extLst>
          </p:cNvPr>
          <p:cNvSpPr txBox="1"/>
          <p:nvPr/>
        </p:nvSpPr>
        <p:spPr>
          <a:xfrm>
            <a:off x="1469834" y="4968613"/>
            <a:ext cx="3782628" cy="1365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zh-CN" b="1" dirty="0">
                <a:solidFill>
                  <a:srgbClr val="074A7E"/>
                </a:solidFill>
                <a:cs typeface="+mn-ea"/>
              </a:rPr>
              <a:t>高素质农民</a:t>
            </a: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培训</a:t>
            </a:r>
            <a:endParaRPr lang="en-US" altLang="zh-CN" b="1" dirty="0" smtClean="0">
              <a:solidFill>
                <a:srgbClr val="074A7E"/>
              </a:solidFill>
              <a:cs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农业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+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电商为重点，助力农民致富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吴江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牵头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6F180D41-718F-4D09-B71B-4E51BE7FA05C}"/>
              </a:ext>
            </a:extLst>
          </p:cNvPr>
          <p:cNvSpPr txBox="1"/>
          <p:nvPr/>
        </p:nvSpPr>
        <p:spPr>
          <a:xfrm>
            <a:off x="7988759" y="2007436"/>
            <a:ext cx="316738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74A7E"/>
                </a:solidFill>
                <a:cs typeface="+mn-ea"/>
              </a:rPr>
              <a:t>城镇化进程中新市民的</a:t>
            </a: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培训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做好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新市民的适应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性教育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海宁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牵头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03D1F67E-15C3-417D-B3C2-D4E104ECE094}"/>
              </a:ext>
            </a:extLst>
          </p:cNvPr>
          <p:cNvSpPr txBox="1"/>
          <p:nvPr/>
        </p:nvSpPr>
        <p:spPr>
          <a:xfrm>
            <a:off x="8129517" y="4559547"/>
            <a:ext cx="329982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74A7E"/>
                </a:solidFill>
                <a:cs typeface="+mn-ea"/>
              </a:rPr>
              <a:t>农民精神文明素质</a:t>
            </a: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培育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助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推美丽乡村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建设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江宁</a:t>
            </a:r>
            <a:r>
              <a:rPr lang="zh-CN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牵头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24" name="MH_Title_1">
            <a:extLst>
              <a:ext uri="{FF2B5EF4-FFF2-40B4-BE49-F238E27FC236}">
                <a16:creationId xmlns="" xmlns:a16="http://schemas.microsoft.com/office/drawing/2014/main" id="{E80CC697-D6F9-45F5-8D96-39C8A28A6BB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44136" y="682437"/>
            <a:ext cx="6628315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n-US" altLang="zh-CN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共同体项目实践方向</a:t>
            </a:r>
            <a:endParaRPr lang="zh-CN" altLang="en-US" sz="4400" b="1" spc="600" dirty="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9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F55212AD-BFDF-4810-B10E-ACE8A321E7CF}"/>
              </a:ext>
            </a:extLst>
          </p:cNvPr>
          <p:cNvGrpSpPr/>
          <p:nvPr/>
        </p:nvGrpSpPr>
        <p:grpSpPr>
          <a:xfrm>
            <a:off x="1730327" y="1557996"/>
            <a:ext cx="3348111" cy="4251961"/>
            <a:chOff x="1730327" y="1557996"/>
            <a:chExt cx="3348111" cy="4251961"/>
          </a:xfrm>
        </p:grpSpPr>
        <p:sp>
          <p:nvSpPr>
            <p:cNvPr id="3" name="矩形: 圆角 3">
              <a:extLst>
                <a:ext uri="{FF2B5EF4-FFF2-40B4-BE49-F238E27FC236}">
                  <a16:creationId xmlns="" xmlns:a16="http://schemas.microsoft.com/office/drawing/2014/main" id="{2A65BA15-8417-4162-82E0-E8D2ACDB5D18}"/>
                </a:ext>
              </a:extLst>
            </p:cNvPr>
            <p:cNvSpPr/>
            <p:nvPr/>
          </p:nvSpPr>
          <p:spPr>
            <a:xfrm>
              <a:off x="1730327" y="1557996"/>
              <a:ext cx="3348111" cy="4251961"/>
            </a:xfrm>
            <a:prstGeom prst="roundRect">
              <a:avLst>
                <a:gd name="adj" fmla="val 6163"/>
              </a:avLst>
            </a:prstGeom>
            <a:solidFill>
              <a:srgbClr val="074A7E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: 圆角 4">
              <a:extLst>
                <a:ext uri="{FF2B5EF4-FFF2-40B4-BE49-F238E27FC236}">
                  <a16:creationId xmlns="" xmlns:a16="http://schemas.microsoft.com/office/drawing/2014/main" id="{A3043B24-2165-4F75-A9EF-58C12840543D}"/>
                </a:ext>
              </a:extLst>
            </p:cNvPr>
            <p:cNvSpPr/>
            <p:nvPr/>
          </p:nvSpPr>
          <p:spPr>
            <a:xfrm>
              <a:off x="1909690" y="1814732"/>
              <a:ext cx="2989384" cy="478302"/>
            </a:xfrm>
            <a:prstGeom prst="roundRect">
              <a:avLst>
                <a:gd name="adj" fmla="val 6163"/>
              </a:avLst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74A7E"/>
                  </a:solidFill>
                  <a:cs typeface="+mn-ea"/>
                  <a:sym typeface="+mn-lt"/>
                </a:rPr>
                <a:t>建立共同体组织体系</a:t>
              </a:r>
            </a:p>
          </p:txBody>
        </p:sp>
        <p:sp>
          <p:nvSpPr>
            <p:cNvPr id="5" name="矩形: 圆角 5">
              <a:extLst>
                <a:ext uri="{FF2B5EF4-FFF2-40B4-BE49-F238E27FC236}">
                  <a16:creationId xmlns="" xmlns:a16="http://schemas.microsoft.com/office/drawing/2014/main" id="{FF1FDF98-12DD-45A1-B3A7-3C14CE95961A}"/>
                </a:ext>
              </a:extLst>
            </p:cNvPr>
            <p:cNvSpPr/>
            <p:nvPr/>
          </p:nvSpPr>
          <p:spPr>
            <a:xfrm>
              <a:off x="2002888" y="5300003"/>
              <a:ext cx="2802987" cy="2532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3B08748-DA3D-4AF1-90BC-42C7845319F3}"/>
              </a:ext>
            </a:extLst>
          </p:cNvPr>
          <p:cNvGrpSpPr/>
          <p:nvPr/>
        </p:nvGrpSpPr>
        <p:grpSpPr>
          <a:xfrm>
            <a:off x="7113564" y="1557996"/>
            <a:ext cx="3348111" cy="4251961"/>
            <a:chOff x="6658707" y="1557996"/>
            <a:chExt cx="3348111" cy="4251961"/>
          </a:xfrm>
        </p:grpSpPr>
        <p:sp>
          <p:nvSpPr>
            <p:cNvPr id="7" name="矩形: 圆角 7">
              <a:extLst>
                <a:ext uri="{FF2B5EF4-FFF2-40B4-BE49-F238E27FC236}">
                  <a16:creationId xmlns="" xmlns:a16="http://schemas.microsoft.com/office/drawing/2014/main" id="{52204153-69AF-432D-8E2B-F7991FC8EE43}"/>
                </a:ext>
              </a:extLst>
            </p:cNvPr>
            <p:cNvSpPr/>
            <p:nvPr/>
          </p:nvSpPr>
          <p:spPr>
            <a:xfrm>
              <a:off x="6658707" y="1557996"/>
              <a:ext cx="3348111" cy="4251961"/>
            </a:xfrm>
            <a:prstGeom prst="roundRect">
              <a:avLst>
                <a:gd name="adj" fmla="val 6163"/>
              </a:avLst>
            </a:prstGeom>
            <a:solidFill>
              <a:srgbClr val="074A7E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: 圆角 8">
              <a:extLst>
                <a:ext uri="{FF2B5EF4-FFF2-40B4-BE49-F238E27FC236}">
                  <a16:creationId xmlns="" xmlns:a16="http://schemas.microsoft.com/office/drawing/2014/main" id="{06C15B3C-056C-4E7D-BB17-396C2918F6EE}"/>
                </a:ext>
              </a:extLst>
            </p:cNvPr>
            <p:cNvSpPr/>
            <p:nvPr/>
          </p:nvSpPr>
          <p:spPr>
            <a:xfrm>
              <a:off x="6803486" y="1814731"/>
              <a:ext cx="3058552" cy="478303"/>
            </a:xfrm>
            <a:prstGeom prst="roundRect">
              <a:avLst>
                <a:gd name="adj" fmla="val 6163"/>
              </a:avLst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74A7E"/>
                  </a:solidFill>
                  <a:cs typeface="+mn-ea"/>
                  <a:sym typeface="+mn-lt"/>
                </a:rPr>
                <a:t>建立“六个一”工作制度</a:t>
              </a:r>
            </a:p>
          </p:txBody>
        </p:sp>
        <p:sp>
          <p:nvSpPr>
            <p:cNvPr id="9" name="矩形: 圆角 9">
              <a:extLst>
                <a:ext uri="{FF2B5EF4-FFF2-40B4-BE49-F238E27FC236}">
                  <a16:creationId xmlns="" xmlns:a16="http://schemas.microsoft.com/office/drawing/2014/main" id="{48D6ACD5-A83C-4B30-BE20-8BD38643934F}"/>
                </a:ext>
              </a:extLst>
            </p:cNvPr>
            <p:cNvSpPr/>
            <p:nvPr/>
          </p:nvSpPr>
          <p:spPr>
            <a:xfrm>
              <a:off x="6948266" y="5300002"/>
              <a:ext cx="2802987" cy="2532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C1B4ABE2-9398-4676-8E4A-C7407DE4CB1F}"/>
              </a:ext>
            </a:extLst>
          </p:cNvPr>
          <p:cNvSpPr txBox="1"/>
          <p:nvPr/>
        </p:nvSpPr>
        <p:spPr>
          <a:xfrm>
            <a:off x="2002887" y="2348104"/>
            <a:ext cx="2802987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加强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工作协调，制定共同体工作方案、制定年度计划；召开年度工作会议，研究具体工作方案，讨论共同体各成员单位工作计划；指导各成员单位项目实施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2221B16-1B5A-4416-9C69-3C2D8E2286CC}"/>
              </a:ext>
            </a:extLst>
          </p:cNvPr>
          <p:cNvSpPr txBox="1"/>
          <p:nvPr/>
        </p:nvSpPr>
        <p:spPr>
          <a:xfrm>
            <a:off x="7329853" y="2348104"/>
            <a:ext cx="30585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每年召开一次项目组工作会议，开展一次专题研讨会、一次项目专题培训、一次专家指导、一次成果展示、一次集中学习活动，“六个一”工作由项目组牵头，各成员单位轮流承办。</a:t>
            </a:r>
          </a:p>
        </p:txBody>
      </p:sp>
      <p:sp>
        <p:nvSpPr>
          <p:cNvPr id="12" name="矩形: 圆角 12">
            <a:extLst>
              <a:ext uri="{FF2B5EF4-FFF2-40B4-BE49-F238E27FC236}">
                <a16:creationId xmlns="" xmlns:a16="http://schemas.microsoft.com/office/drawing/2014/main" id="{1D4FF6C6-511C-4B14-921D-725B12FF544E}"/>
              </a:ext>
            </a:extLst>
          </p:cNvPr>
          <p:cNvSpPr/>
          <p:nvPr/>
        </p:nvSpPr>
        <p:spPr>
          <a:xfrm>
            <a:off x="5417808" y="3066124"/>
            <a:ext cx="1406195" cy="1388856"/>
          </a:xfrm>
          <a:prstGeom prst="roundRect">
            <a:avLst/>
          </a:prstGeom>
          <a:solidFill>
            <a:srgbClr val="074A7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5400" b="1" dirty="0" smtClean="0">
                <a:cs typeface="+mn-ea"/>
                <a:sym typeface="+mn-lt"/>
              </a:rPr>
              <a:t>&amp;</a:t>
            </a:r>
            <a:endParaRPr lang="en-US" altLang="zh-CN" sz="5400" b="1" dirty="0">
              <a:cs typeface="+mn-ea"/>
              <a:sym typeface="+mn-lt"/>
            </a:endParaRPr>
          </a:p>
        </p:txBody>
      </p:sp>
      <p:sp>
        <p:nvSpPr>
          <p:cNvPr id="13" name="MH_Title_1">
            <a:extLst>
              <a:ext uri="{FF2B5EF4-FFF2-40B4-BE49-F238E27FC236}">
                <a16:creationId xmlns="" xmlns:a16="http://schemas.microsoft.com/office/drawing/2014/main" id="{E80CC697-D6F9-45F5-8D96-39C8A28A6BB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80622" y="608428"/>
            <a:ext cx="6680566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n-US" altLang="zh-CN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共同体项目工作机制</a:t>
            </a:r>
            <a:endParaRPr lang="zh-CN" altLang="en-US" sz="4400" b="1" spc="600" dirty="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0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0AEA25E-F210-4A09-9DCE-C8D692763A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4" y="609743"/>
            <a:ext cx="7146484" cy="4731541"/>
          </a:xfrm>
          <a:prstGeom prst="rect">
            <a:avLst/>
          </a:prstGeom>
        </p:spPr>
      </p:pic>
      <p:sp>
        <p:nvSpPr>
          <p:cNvPr id="5122" name="标题 5">
            <a:extLst>
              <a:ext uri="{FF2B5EF4-FFF2-40B4-BE49-F238E27FC236}">
                <a16:creationId xmlns="" xmlns:a16="http://schemas.microsoft.com/office/drawing/2014/main" id="{2FDADEA3-D27E-4A22-97AF-C188DBCE9DC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416735" y="2430858"/>
            <a:ext cx="7329879" cy="72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n-US" altLang="zh-CN" sz="44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2021</a:t>
            </a:r>
            <a:r>
              <a:rPr lang="zh-CN" altLang="en-US" sz="44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年项目工作安排</a:t>
            </a:r>
          </a:p>
        </p:txBody>
      </p:sp>
      <p:sp>
        <p:nvSpPr>
          <p:cNvPr id="5" name="文本占位符 6">
            <a:extLst>
              <a:ext uri="{FF2B5EF4-FFF2-40B4-BE49-F238E27FC236}">
                <a16:creationId xmlns="" xmlns:a16="http://schemas.microsoft.com/office/drawing/2014/main" id="{EA11EA5B-46E6-4879-9113-467016B9548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90670" y="3406483"/>
            <a:ext cx="4582011" cy="53822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7497D"/>
          </a:solidFill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50000"/>
              <a:buFont typeface="Wingdings 2" panose="05020102010507070707" pitchFamily="18" charset="2"/>
              <a:buNone/>
              <a:defRPr sz="160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spc="600" dirty="0" smtClean="0">
                <a:latin typeface="+mn-lt"/>
                <a:ea typeface="+mn-ea"/>
                <a:cs typeface="+mn-ea"/>
                <a:sym typeface="+mn-lt"/>
              </a:rPr>
              <a:t>四</a:t>
            </a:r>
            <a:r>
              <a:rPr lang="en-US" altLang="zh-CN" sz="1800" b="1" spc="600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800" b="1" spc="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3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右 2">
            <a:extLst>
              <a:ext uri="{FF2B5EF4-FFF2-40B4-BE49-F238E27FC236}">
                <a16:creationId xmlns="" xmlns:a16="http://schemas.microsoft.com/office/drawing/2014/main" id="{B67FF3F5-9343-49EC-8668-F54D94ED4427}"/>
              </a:ext>
            </a:extLst>
          </p:cNvPr>
          <p:cNvSpPr/>
          <p:nvPr/>
        </p:nvSpPr>
        <p:spPr>
          <a:xfrm>
            <a:off x="1672047" y="4976947"/>
            <a:ext cx="8451668" cy="18288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3" name="六边形 2">
            <a:extLst>
              <a:ext uri="{FF2B5EF4-FFF2-40B4-BE49-F238E27FC236}">
                <a16:creationId xmlns="" xmlns:a16="http://schemas.microsoft.com/office/drawing/2014/main" id="{618CAE9A-8369-47E3-8D8F-54CA35D47E1A}"/>
              </a:ext>
            </a:extLst>
          </p:cNvPr>
          <p:cNvSpPr/>
          <p:nvPr/>
        </p:nvSpPr>
        <p:spPr>
          <a:xfrm>
            <a:off x="2272937" y="4865912"/>
            <a:ext cx="409129" cy="352697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4" name="六边形 3">
            <a:extLst>
              <a:ext uri="{FF2B5EF4-FFF2-40B4-BE49-F238E27FC236}">
                <a16:creationId xmlns="" xmlns:a16="http://schemas.microsoft.com/office/drawing/2014/main" id="{4B937B14-B608-4680-A0FC-7321360F3C4F}"/>
              </a:ext>
            </a:extLst>
          </p:cNvPr>
          <p:cNvSpPr/>
          <p:nvPr/>
        </p:nvSpPr>
        <p:spPr>
          <a:xfrm>
            <a:off x="3599991" y="4865911"/>
            <a:ext cx="409129" cy="352697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5" name="六边形 4">
            <a:extLst>
              <a:ext uri="{FF2B5EF4-FFF2-40B4-BE49-F238E27FC236}">
                <a16:creationId xmlns="" xmlns:a16="http://schemas.microsoft.com/office/drawing/2014/main" id="{C03AD179-9F75-459D-AF09-0A50C3DA6ECD}"/>
              </a:ext>
            </a:extLst>
          </p:cNvPr>
          <p:cNvSpPr/>
          <p:nvPr/>
        </p:nvSpPr>
        <p:spPr>
          <a:xfrm>
            <a:off x="4983534" y="4865908"/>
            <a:ext cx="409129" cy="352697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6" name="六边形 5">
            <a:extLst>
              <a:ext uri="{FF2B5EF4-FFF2-40B4-BE49-F238E27FC236}">
                <a16:creationId xmlns="" xmlns:a16="http://schemas.microsoft.com/office/drawing/2014/main" id="{2C3ECF34-ED86-431E-801D-E1917B633742}"/>
              </a:ext>
            </a:extLst>
          </p:cNvPr>
          <p:cNvSpPr/>
          <p:nvPr/>
        </p:nvSpPr>
        <p:spPr>
          <a:xfrm>
            <a:off x="6265519" y="4865907"/>
            <a:ext cx="409129" cy="352697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7" name="六边形 6">
            <a:extLst>
              <a:ext uri="{FF2B5EF4-FFF2-40B4-BE49-F238E27FC236}">
                <a16:creationId xmlns="" xmlns:a16="http://schemas.microsoft.com/office/drawing/2014/main" id="{21EDA83E-CABD-4C97-87D0-50C7314E2748}"/>
              </a:ext>
            </a:extLst>
          </p:cNvPr>
          <p:cNvSpPr/>
          <p:nvPr/>
        </p:nvSpPr>
        <p:spPr>
          <a:xfrm>
            <a:off x="7592573" y="4888452"/>
            <a:ext cx="409129" cy="352697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3070CF7-2DDA-47D6-9194-7A128380892B}"/>
              </a:ext>
            </a:extLst>
          </p:cNvPr>
          <p:cNvSpPr txBox="1"/>
          <p:nvPr/>
        </p:nvSpPr>
        <p:spPr>
          <a:xfrm>
            <a:off x="2079461" y="5329644"/>
            <a:ext cx="8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1</a:t>
            </a:r>
            <a:endParaRPr lang="zh-CN" altLang="en-US" b="1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8038CC06-4EBD-497B-80B2-3D2749E20A69}"/>
              </a:ext>
            </a:extLst>
          </p:cNvPr>
          <p:cNvSpPr txBox="1"/>
          <p:nvPr/>
        </p:nvSpPr>
        <p:spPr>
          <a:xfrm>
            <a:off x="3423811" y="5329641"/>
            <a:ext cx="8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2</a:t>
            </a:r>
            <a:endParaRPr lang="zh-CN" altLang="en-US" b="1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48D1A6B-176E-4F8D-84AA-C923955CAE87}"/>
              </a:ext>
            </a:extLst>
          </p:cNvPr>
          <p:cNvSpPr txBox="1"/>
          <p:nvPr/>
        </p:nvSpPr>
        <p:spPr>
          <a:xfrm>
            <a:off x="4751667" y="5329641"/>
            <a:ext cx="8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3</a:t>
            </a:r>
            <a:endParaRPr lang="zh-CN" altLang="en-US" b="1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277152F-1ECB-4155-8CB6-32A45C19D2F7}"/>
              </a:ext>
            </a:extLst>
          </p:cNvPr>
          <p:cNvSpPr txBox="1"/>
          <p:nvPr/>
        </p:nvSpPr>
        <p:spPr>
          <a:xfrm>
            <a:off x="6106022" y="5329641"/>
            <a:ext cx="8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4</a:t>
            </a:r>
            <a:endParaRPr lang="zh-CN" altLang="en-US" b="1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AF7B59B-7DC6-4195-9428-217A545C8AF2}"/>
              </a:ext>
            </a:extLst>
          </p:cNvPr>
          <p:cNvSpPr txBox="1"/>
          <p:nvPr/>
        </p:nvSpPr>
        <p:spPr>
          <a:xfrm>
            <a:off x="7423873" y="5329641"/>
            <a:ext cx="8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5</a:t>
            </a:r>
            <a:endParaRPr lang="zh-CN" altLang="en-US" b="1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13" name="六边形 12">
            <a:extLst>
              <a:ext uri="{FF2B5EF4-FFF2-40B4-BE49-F238E27FC236}">
                <a16:creationId xmlns="" xmlns:a16="http://schemas.microsoft.com/office/drawing/2014/main" id="{52614CA7-5EC7-4B34-810F-3FA3A06574DF}"/>
              </a:ext>
            </a:extLst>
          </p:cNvPr>
          <p:cNvSpPr/>
          <p:nvPr/>
        </p:nvSpPr>
        <p:spPr>
          <a:xfrm>
            <a:off x="9043258" y="4880754"/>
            <a:ext cx="409129" cy="352697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5180841-A361-4C89-A6E7-420C75B427B3}"/>
              </a:ext>
            </a:extLst>
          </p:cNvPr>
          <p:cNvSpPr txBox="1"/>
          <p:nvPr/>
        </p:nvSpPr>
        <p:spPr>
          <a:xfrm>
            <a:off x="8747341" y="5336786"/>
            <a:ext cx="100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6</a:t>
            </a:r>
            <a:endParaRPr lang="zh-CN" altLang="en-US" b="1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C10A3B04-6EB0-4FF8-907C-E04F7352DB6B}"/>
              </a:ext>
            </a:extLst>
          </p:cNvPr>
          <p:cNvCxnSpPr/>
          <p:nvPr/>
        </p:nvCxnSpPr>
        <p:spPr>
          <a:xfrm flipV="1">
            <a:off x="2477501" y="3984169"/>
            <a:ext cx="0" cy="88173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六边形 15">
            <a:extLst>
              <a:ext uri="{FF2B5EF4-FFF2-40B4-BE49-F238E27FC236}">
                <a16:creationId xmlns="" xmlns:a16="http://schemas.microsoft.com/office/drawing/2014/main" id="{12DCB5D5-E3E5-473C-AD80-36A5E2EB7361}"/>
              </a:ext>
            </a:extLst>
          </p:cNvPr>
          <p:cNvSpPr/>
          <p:nvPr/>
        </p:nvSpPr>
        <p:spPr>
          <a:xfrm>
            <a:off x="2190516" y="3601110"/>
            <a:ext cx="573969" cy="494800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4114ECA5-2FCF-4725-B7C8-4D5DD94BE993}"/>
              </a:ext>
            </a:extLst>
          </p:cNvPr>
          <p:cNvCxnSpPr/>
          <p:nvPr/>
        </p:nvCxnSpPr>
        <p:spPr>
          <a:xfrm flipV="1">
            <a:off x="5192141" y="3984169"/>
            <a:ext cx="0" cy="88173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六边形 17">
            <a:extLst>
              <a:ext uri="{FF2B5EF4-FFF2-40B4-BE49-F238E27FC236}">
                <a16:creationId xmlns="" xmlns:a16="http://schemas.microsoft.com/office/drawing/2014/main" id="{B3283F05-9D8D-42E0-A1E4-3F39892F0FBA}"/>
              </a:ext>
            </a:extLst>
          </p:cNvPr>
          <p:cNvSpPr/>
          <p:nvPr/>
        </p:nvSpPr>
        <p:spPr>
          <a:xfrm>
            <a:off x="4905156" y="3601110"/>
            <a:ext cx="573969" cy="494800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C26C5D65-9B96-4CCA-A174-096832396765}"/>
              </a:ext>
            </a:extLst>
          </p:cNvPr>
          <p:cNvCxnSpPr/>
          <p:nvPr/>
        </p:nvCxnSpPr>
        <p:spPr>
          <a:xfrm flipV="1">
            <a:off x="7788255" y="3997232"/>
            <a:ext cx="0" cy="88173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六边形 19">
            <a:extLst>
              <a:ext uri="{FF2B5EF4-FFF2-40B4-BE49-F238E27FC236}">
                <a16:creationId xmlns="" xmlns:a16="http://schemas.microsoft.com/office/drawing/2014/main" id="{E414E382-3FF7-45EF-A3BF-D0EF81301F73}"/>
              </a:ext>
            </a:extLst>
          </p:cNvPr>
          <p:cNvSpPr/>
          <p:nvPr/>
        </p:nvSpPr>
        <p:spPr>
          <a:xfrm>
            <a:off x="7501270" y="3614173"/>
            <a:ext cx="573969" cy="494800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09A72D38-65D4-4CBD-A2E1-83AF8AD07B74}"/>
              </a:ext>
            </a:extLst>
          </p:cNvPr>
          <p:cNvCxnSpPr>
            <a:cxnSpLocks/>
          </p:cNvCxnSpPr>
          <p:nvPr/>
        </p:nvCxnSpPr>
        <p:spPr>
          <a:xfrm flipV="1">
            <a:off x="3797542" y="2992958"/>
            <a:ext cx="7012" cy="187294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六边形 21">
            <a:extLst>
              <a:ext uri="{FF2B5EF4-FFF2-40B4-BE49-F238E27FC236}">
                <a16:creationId xmlns="" xmlns:a16="http://schemas.microsoft.com/office/drawing/2014/main" id="{F428196E-787E-4856-B3F4-20FD00A7FF87}"/>
              </a:ext>
            </a:extLst>
          </p:cNvPr>
          <p:cNvSpPr/>
          <p:nvPr/>
        </p:nvSpPr>
        <p:spPr>
          <a:xfrm>
            <a:off x="3510557" y="2498158"/>
            <a:ext cx="573969" cy="494800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7D490EC6-3CDF-4B6B-A086-5C62D21F3762}"/>
              </a:ext>
            </a:extLst>
          </p:cNvPr>
          <p:cNvCxnSpPr>
            <a:cxnSpLocks/>
          </p:cNvCxnSpPr>
          <p:nvPr/>
        </p:nvCxnSpPr>
        <p:spPr>
          <a:xfrm flipV="1">
            <a:off x="6447144" y="3005113"/>
            <a:ext cx="7012" cy="187294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六边形 23">
            <a:extLst>
              <a:ext uri="{FF2B5EF4-FFF2-40B4-BE49-F238E27FC236}">
                <a16:creationId xmlns="" xmlns:a16="http://schemas.microsoft.com/office/drawing/2014/main" id="{B3429034-9CC0-49B5-92C1-78D7832ABDAA}"/>
              </a:ext>
            </a:extLst>
          </p:cNvPr>
          <p:cNvSpPr/>
          <p:nvPr/>
        </p:nvSpPr>
        <p:spPr>
          <a:xfrm>
            <a:off x="6160159" y="2510313"/>
            <a:ext cx="573969" cy="494800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FE144A6F-E37A-4947-A06B-96CB697E24F9}"/>
              </a:ext>
            </a:extLst>
          </p:cNvPr>
          <p:cNvCxnSpPr>
            <a:cxnSpLocks/>
          </p:cNvCxnSpPr>
          <p:nvPr/>
        </p:nvCxnSpPr>
        <p:spPr>
          <a:xfrm flipV="1">
            <a:off x="9244203" y="3000081"/>
            <a:ext cx="7012" cy="187294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六边形 25">
            <a:extLst>
              <a:ext uri="{FF2B5EF4-FFF2-40B4-BE49-F238E27FC236}">
                <a16:creationId xmlns="" xmlns:a16="http://schemas.microsoft.com/office/drawing/2014/main" id="{61660A48-ADC3-45EF-9FCF-3E10AF385B79}"/>
              </a:ext>
            </a:extLst>
          </p:cNvPr>
          <p:cNvSpPr/>
          <p:nvPr/>
        </p:nvSpPr>
        <p:spPr>
          <a:xfrm>
            <a:off x="8957218" y="2505281"/>
            <a:ext cx="573969" cy="494800"/>
          </a:xfrm>
          <a:prstGeom prst="hexagon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355600" algn="ctr">
              <a:lnSpc>
                <a:spcPts val="2700"/>
              </a:lnSpc>
            </a:pPr>
            <a:endParaRPr lang="zh-CN" altLang="en-US" sz="2000" b="1" kern="100">
              <a:solidFill>
                <a:srgbClr val="074A7E"/>
              </a:solidFill>
              <a:cs typeface="+mn-ea"/>
              <a:sym typeface="+mn-lt"/>
            </a:endParaRPr>
          </a:p>
        </p:txBody>
      </p:sp>
      <p:pic>
        <p:nvPicPr>
          <p:cNvPr id="27" name="图形 27" descr="标牌">
            <a:extLst>
              <a:ext uri="{FF2B5EF4-FFF2-40B4-BE49-F238E27FC236}">
                <a16:creationId xmlns="" xmlns:a16="http://schemas.microsoft.com/office/drawing/2014/main" id="{5CC04513-E9DD-40AE-97B6-B0CBA5BB0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0342" y="3653512"/>
            <a:ext cx="393041" cy="393041"/>
          </a:xfrm>
          <a:prstGeom prst="rect">
            <a:avLst/>
          </a:prstGeom>
        </p:spPr>
      </p:pic>
      <p:pic>
        <p:nvPicPr>
          <p:cNvPr id="28" name="图形 28" descr="戏剧">
            <a:extLst>
              <a:ext uri="{FF2B5EF4-FFF2-40B4-BE49-F238E27FC236}">
                <a16:creationId xmlns="" xmlns:a16="http://schemas.microsoft.com/office/drawing/2014/main" id="{71081192-4EC1-4D8E-A5A6-50C32687C0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7511" y="3701941"/>
            <a:ext cx="393041" cy="393041"/>
          </a:xfrm>
          <a:prstGeom prst="rect">
            <a:avLst/>
          </a:prstGeom>
        </p:spPr>
      </p:pic>
      <p:pic>
        <p:nvPicPr>
          <p:cNvPr id="29" name="图形 29" descr="领奖台">
            <a:extLst>
              <a:ext uri="{FF2B5EF4-FFF2-40B4-BE49-F238E27FC236}">
                <a16:creationId xmlns="" xmlns:a16="http://schemas.microsoft.com/office/drawing/2014/main" id="{70A0531D-1AEE-4FDD-BBF9-40E9FCBA8A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16079" y="2544397"/>
            <a:ext cx="393041" cy="393041"/>
          </a:xfrm>
          <a:prstGeom prst="rect">
            <a:avLst/>
          </a:prstGeom>
        </p:spPr>
      </p:pic>
      <p:pic>
        <p:nvPicPr>
          <p:cNvPr id="30" name="图形 30" descr="花环">
            <a:extLst>
              <a:ext uri="{FF2B5EF4-FFF2-40B4-BE49-F238E27FC236}">
                <a16:creationId xmlns="" xmlns:a16="http://schemas.microsoft.com/office/drawing/2014/main" id="{140DFF98-8349-484F-A454-924A443C4DA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43610" y="2566040"/>
            <a:ext cx="393041" cy="393041"/>
          </a:xfrm>
          <a:prstGeom prst="rect">
            <a:avLst/>
          </a:prstGeom>
        </p:spPr>
      </p:pic>
      <p:pic>
        <p:nvPicPr>
          <p:cNvPr id="31" name="图形 31" descr="盆栽花卉">
            <a:extLst>
              <a:ext uri="{FF2B5EF4-FFF2-40B4-BE49-F238E27FC236}">
                <a16:creationId xmlns="" xmlns:a16="http://schemas.microsoft.com/office/drawing/2014/main" id="{2C8F74B6-17A9-4881-9455-818FE85BCEF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00616" y="3665052"/>
            <a:ext cx="393041" cy="393041"/>
          </a:xfrm>
          <a:prstGeom prst="rect">
            <a:avLst/>
          </a:prstGeom>
        </p:spPr>
      </p:pic>
      <p:pic>
        <p:nvPicPr>
          <p:cNvPr id="32" name="图形 32" descr="星星">
            <a:extLst>
              <a:ext uri="{FF2B5EF4-FFF2-40B4-BE49-F238E27FC236}">
                <a16:creationId xmlns="" xmlns:a16="http://schemas.microsoft.com/office/drawing/2014/main" id="{79ECE1AD-BA02-49F5-8ED8-73790FF1C9F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47681" y="2562792"/>
            <a:ext cx="393041" cy="393041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7313FEC4-B302-4433-926A-8D57C81F7982}"/>
              </a:ext>
            </a:extLst>
          </p:cNvPr>
          <p:cNvSpPr txBox="1"/>
          <p:nvPr/>
        </p:nvSpPr>
        <p:spPr>
          <a:xfrm>
            <a:off x="957776" y="2712541"/>
            <a:ext cx="299046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建立项目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工作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机制</a:t>
            </a:r>
            <a:endParaRPr lang="en-US" altLang="zh-C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项目负责制、活动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轮值</a:t>
            </a: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制</a:t>
            </a:r>
            <a:endParaRPr lang="zh-CN" altLang="en-US" sz="1600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3E7DFD7C-4E3B-41C9-8933-D52F78DC0A4A}"/>
              </a:ext>
            </a:extLst>
          </p:cNvPr>
          <p:cNvSpPr txBox="1"/>
          <p:nvPr/>
        </p:nvSpPr>
        <p:spPr>
          <a:xfrm>
            <a:off x="2728571" y="1635299"/>
            <a:ext cx="218341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召开</a:t>
            </a:r>
            <a:r>
              <a:rPr lang="zh-CN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项目</a:t>
            </a:r>
            <a:r>
              <a:rPr lang="zh-CN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组</a:t>
            </a: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年度</a:t>
            </a:r>
            <a:endParaRPr lang="en-US" altLang="zh-CN" b="1" dirty="0" smtClean="0">
              <a:solidFill>
                <a:srgbClr val="074A7E"/>
              </a:solidFill>
              <a:cs typeface="+mn-ea"/>
            </a:endParaRPr>
          </a:p>
          <a:p>
            <a:pPr algn="ctr">
              <a:lnSpc>
                <a:spcPct val="125000"/>
              </a:lnSpc>
            </a:pP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工作会议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0C0E0A01-0FDD-4B28-9B21-9C53AFD8832E}"/>
              </a:ext>
            </a:extLst>
          </p:cNvPr>
          <p:cNvSpPr txBox="1"/>
          <p:nvPr/>
        </p:nvSpPr>
        <p:spPr>
          <a:xfrm>
            <a:off x="4175872" y="2789108"/>
            <a:ext cx="218341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召开</a:t>
            </a:r>
            <a:r>
              <a:rPr lang="zh-CN" altLang="zh-CN" sz="2000" b="1" dirty="0" smtClean="0">
                <a:solidFill>
                  <a:srgbClr val="FF0000"/>
                </a:solidFill>
                <a:cs typeface="+mn-ea"/>
              </a:rPr>
              <a:t>分</a:t>
            </a:r>
            <a:r>
              <a:rPr lang="zh-CN" altLang="zh-CN" sz="2000" b="1" dirty="0">
                <a:solidFill>
                  <a:srgbClr val="FF0000"/>
                </a:solidFill>
                <a:cs typeface="+mn-ea"/>
              </a:rPr>
              <a:t>项目</a:t>
            </a:r>
            <a:r>
              <a:rPr lang="zh-CN" altLang="zh-CN" b="1" dirty="0">
                <a:solidFill>
                  <a:srgbClr val="074A7E"/>
                </a:solidFill>
                <a:cs typeface="+mn-ea"/>
              </a:rPr>
              <a:t>（方向）</a:t>
            </a:r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研讨会</a:t>
            </a:r>
            <a:endParaRPr lang="zh-CN" altLang="zh-CN" b="1" dirty="0">
              <a:solidFill>
                <a:srgbClr val="074A7E"/>
              </a:solidFill>
              <a:cs typeface="+mn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6A652F9C-82CE-4EBA-9283-0E3608FA8FDE}"/>
              </a:ext>
            </a:extLst>
          </p:cNvPr>
          <p:cNvSpPr txBox="1"/>
          <p:nvPr/>
        </p:nvSpPr>
        <p:spPr>
          <a:xfrm>
            <a:off x="5378378" y="2027244"/>
            <a:ext cx="218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开展</a:t>
            </a:r>
            <a:r>
              <a:rPr lang="zh-CN" altLang="zh-CN" b="1" dirty="0">
                <a:solidFill>
                  <a:srgbClr val="074A7E"/>
                </a:solidFill>
                <a:cs typeface="+mn-ea"/>
              </a:rPr>
              <a:t>专题</a:t>
            </a:r>
            <a:r>
              <a:rPr lang="zh-CN" altLang="zh-CN" sz="2000" b="1" dirty="0">
                <a:solidFill>
                  <a:srgbClr val="FF0000"/>
                </a:solidFill>
                <a:cs typeface="+mn-ea"/>
              </a:rPr>
              <a:t>培训</a:t>
            </a:r>
            <a:endParaRPr lang="en-US" altLang="zh-CN" sz="2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1FE17495-8913-41C3-9A5B-96B2D24B7040}"/>
              </a:ext>
            </a:extLst>
          </p:cNvPr>
          <p:cNvSpPr txBox="1"/>
          <p:nvPr/>
        </p:nvSpPr>
        <p:spPr>
          <a:xfrm>
            <a:off x="6708770" y="3075024"/>
            <a:ext cx="218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b="1" dirty="0" smtClean="0">
                <a:solidFill>
                  <a:srgbClr val="074A7E"/>
                </a:solidFill>
                <a:cs typeface="+mn-ea"/>
              </a:rPr>
              <a:t>组织成果</a:t>
            </a:r>
            <a:r>
              <a:rPr lang="zh-CN" altLang="zh-CN" sz="2000" b="1" dirty="0">
                <a:solidFill>
                  <a:srgbClr val="FF0000"/>
                </a:solidFill>
                <a:cs typeface="+mn-ea"/>
              </a:rPr>
              <a:t>展示</a:t>
            </a:r>
            <a:endParaRPr lang="en-US" altLang="zh-CN" sz="2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0FD4E2E0-5998-4C31-ACEA-DD6D7DF03405}"/>
              </a:ext>
            </a:extLst>
          </p:cNvPr>
          <p:cNvSpPr txBox="1"/>
          <p:nvPr/>
        </p:nvSpPr>
        <p:spPr>
          <a:xfrm>
            <a:off x="7800475" y="1996936"/>
            <a:ext cx="272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74A7E"/>
                </a:solidFill>
                <a:cs typeface="+mn-ea"/>
              </a:rPr>
              <a:t>组织跨区域</a:t>
            </a:r>
            <a:r>
              <a:rPr lang="zh-CN" altLang="zh-CN" sz="2000" b="1" dirty="0" smtClean="0">
                <a:solidFill>
                  <a:srgbClr val="FF0000"/>
                </a:solidFill>
                <a:cs typeface="+mn-ea"/>
              </a:rPr>
              <a:t>体验</a:t>
            </a:r>
            <a:r>
              <a:rPr lang="zh-CN" altLang="en-US" sz="2000" b="1" dirty="0" smtClean="0">
                <a:solidFill>
                  <a:srgbClr val="FF0000"/>
                </a:solidFill>
                <a:cs typeface="+mn-ea"/>
              </a:rPr>
              <a:t>式</a:t>
            </a:r>
            <a:r>
              <a:rPr lang="zh-CN" altLang="en-US" b="1" dirty="0" smtClean="0">
                <a:solidFill>
                  <a:srgbClr val="074A7E"/>
                </a:solidFill>
                <a:cs typeface="+mn-ea"/>
              </a:rPr>
              <a:t>学习</a:t>
            </a:r>
            <a:endParaRPr lang="zh-CN" altLang="zh-CN" b="1" dirty="0">
              <a:solidFill>
                <a:srgbClr val="074A7E"/>
              </a:solidFill>
              <a:cs typeface="+mn-ea"/>
            </a:endParaRPr>
          </a:p>
          <a:p>
            <a:r>
              <a:rPr lang="en-US" altLang="zh-CN" dirty="0">
                <a:solidFill>
                  <a:srgbClr val="074A7E"/>
                </a:solidFill>
              </a:rPr>
              <a:t> </a:t>
            </a:r>
            <a:endParaRPr lang="zh-CN" altLang="zh-CN" dirty="0">
              <a:solidFill>
                <a:srgbClr val="074A7E"/>
              </a:solidFill>
            </a:endParaRPr>
          </a:p>
          <a:p>
            <a:pPr algn="ctr"/>
            <a:endParaRPr lang="zh-CN" altLang="en-US" sz="1600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40" name="MH_Title_1">
            <a:extLst>
              <a:ext uri="{FF2B5EF4-FFF2-40B4-BE49-F238E27FC236}">
                <a16:creationId xmlns="" xmlns:a16="http://schemas.microsoft.com/office/drawing/2014/main" id="{E80CC697-D6F9-45F5-8D96-39C8A28A6BB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80622" y="608428"/>
            <a:ext cx="6680566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n-US" altLang="zh-CN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zh-CN" altLang="en-US" sz="4400" b="1" spc="600" dirty="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ED4BDDE-F83D-44F3-9EBA-1D6DEA4CA098}"/>
              </a:ext>
            </a:extLst>
          </p:cNvPr>
          <p:cNvGrpSpPr/>
          <p:nvPr/>
        </p:nvGrpSpPr>
        <p:grpSpPr>
          <a:xfrm>
            <a:off x="2538790" y="2503440"/>
            <a:ext cx="7593845" cy="1145894"/>
            <a:chOff x="3435350" y="2254250"/>
            <a:chExt cx="5635626" cy="830264"/>
          </a:xfrm>
          <a:solidFill>
            <a:srgbClr val="07497D"/>
          </a:solidFill>
        </p:grpSpPr>
        <p:sp>
          <p:nvSpPr>
            <p:cNvPr id="3" name="任意多边形 2">
              <a:extLst>
                <a:ext uri="{FF2B5EF4-FFF2-40B4-BE49-F238E27FC236}">
                  <a16:creationId xmlns="" xmlns:a16="http://schemas.microsoft.com/office/drawing/2014/main" id="{06985BBC-1B93-4FE3-82E3-EC729C88674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844925" y="2360613"/>
              <a:ext cx="4800600" cy="639762"/>
            </a:xfrm>
            <a:custGeom>
              <a:avLst/>
              <a:gdLst>
                <a:gd name="connsiteX0" fmla="*/ 304800 w 4800600"/>
                <a:gd name="connsiteY0" fmla="*/ 0 h 640080"/>
                <a:gd name="connsiteX1" fmla="*/ 4800600 w 4800600"/>
                <a:gd name="connsiteY1" fmla="*/ 7620 h 640080"/>
                <a:gd name="connsiteX2" fmla="*/ 4495800 w 4800600"/>
                <a:gd name="connsiteY2" fmla="*/ 640080 h 640080"/>
                <a:gd name="connsiteX3" fmla="*/ 0 w 4800600"/>
                <a:gd name="connsiteY3" fmla="*/ 640080 h 640080"/>
                <a:gd name="connsiteX4" fmla="*/ 304800 w 4800600"/>
                <a:gd name="connsiteY4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600" h="640080">
                  <a:moveTo>
                    <a:pt x="304800" y="0"/>
                  </a:moveTo>
                  <a:lnTo>
                    <a:pt x="4800600" y="7620"/>
                  </a:lnTo>
                  <a:lnTo>
                    <a:pt x="4495800" y="640080"/>
                  </a:lnTo>
                  <a:lnTo>
                    <a:pt x="0" y="640080"/>
                  </a:lnTo>
                  <a:lnTo>
                    <a:pt x="3048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4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感 谢 聆 听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3">
              <a:extLst>
                <a:ext uri="{FF2B5EF4-FFF2-40B4-BE49-F238E27FC236}">
                  <a16:creationId xmlns="" xmlns:a16="http://schemas.microsoft.com/office/drawing/2014/main" id="{F545629C-EE38-4911-A6F2-2C7C12E02BF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377239" y="2535239"/>
              <a:ext cx="693737" cy="549275"/>
            </a:xfrm>
            <a:custGeom>
              <a:avLst/>
              <a:gdLst>
                <a:gd name="connsiteX0" fmla="*/ 274320 w 693420"/>
                <a:gd name="connsiteY0" fmla="*/ 0 h 548640"/>
                <a:gd name="connsiteX1" fmla="*/ 693420 w 693420"/>
                <a:gd name="connsiteY1" fmla="*/ 7620 h 548640"/>
                <a:gd name="connsiteX2" fmla="*/ 449580 w 693420"/>
                <a:gd name="connsiteY2" fmla="*/ 259080 h 548640"/>
                <a:gd name="connsiteX3" fmla="*/ 571500 w 693420"/>
                <a:gd name="connsiteY3" fmla="*/ 548640 h 548640"/>
                <a:gd name="connsiteX4" fmla="*/ 0 w 693420"/>
                <a:gd name="connsiteY4" fmla="*/ 533400 h 548640"/>
                <a:gd name="connsiteX5" fmla="*/ 274320 w 693420"/>
                <a:gd name="connsiteY5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420" h="548640">
                  <a:moveTo>
                    <a:pt x="274320" y="0"/>
                  </a:moveTo>
                  <a:lnTo>
                    <a:pt x="693420" y="7620"/>
                  </a:lnTo>
                  <a:lnTo>
                    <a:pt x="449580" y="259080"/>
                  </a:lnTo>
                  <a:lnTo>
                    <a:pt x="571500" y="548640"/>
                  </a:lnTo>
                  <a:lnTo>
                    <a:pt x="0" y="533400"/>
                  </a:lnTo>
                  <a:lnTo>
                    <a:pt x="2743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4">
              <a:extLst>
                <a:ext uri="{FF2B5EF4-FFF2-40B4-BE49-F238E27FC236}">
                  <a16:creationId xmlns="" xmlns:a16="http://schemas.microsoft.com/office/drawing/2014/main" id="{57A867B9-DC2C-4093-83B0-01245D12BC4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 flipV="1">
              <a:off x="3435350" y="2254250"/>
              <a:ext cx="692150" cy="547688"/>
            </a:xfrm>
            <a:custGeom>
              <a:avLst/>
              <a:gdLst>
                <a:gd name="connsiteX0" fmla="*/ 274320 w 693420"/>
                <a:gd name="connsiteY0" fmla="*/ 0 h 548640"/>
                <a:gd name="connsiteX1" fmla="*/ 693420 w 693420"/>
                <a:gd name="connsiteY1" fmla="*/ 7620 h 548640"/>
                <a:gd name="connsiteX2" fmla="*/ 449580 w 693420"/>
                <a:gd name="connsiteY2" fmla="*/ 259080 h 548640"/>
                <a:gd name="connsiteX3" fmla="*/ 571500 w 693420"/>
                <a:gd name="connsiteY3" fmla="*/ 548640 h 548640"/>
                <a:gd name="connsiteX4" fmla="*/ 0 w 693420"/>
                <a:gd name="connsiteY4" fmla="*/ 533400 h 548640"/>
                <a:gd name="connsiteX5" fmla="*/ 274320 w 693420"/>
                <a:gd name="connsiteY5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420" h="548640">
                  <a:moveTo>
                    <a:pt x="274320" y="0"/>
                  </a:moveTo>
                  <a:lnTo>
                    <a:pt x="693420" y="7620"/>
                  </a:lnTo>
                  <a:lnTo>
                    <a:pt x="449580" y="259080"/>
                  </a:lnTo>
                  <a:lnTo>
                    <a:pt x="571500" y="548640"/>
                  </a:lnTo>
                  <a:lnTo>
                    <a:pt x="0" y="533400"/>
                  </a:lnTo>
                  <a:lnTo>
                    <a:pt x="2743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标题 5">
            <a:extLst>
              <a:ext uri="{FF2B5EF4-FFF2-40B4-BE49-F238E27FC236}">
                <a16:creationId xmlns="" xmlns:a16="http://schemas.microsoft.com/office/drawing/2014/main" id="{5A1BB00D-954A-499E-88C9-A6F1C7B431B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569826" y="4544835"/>
            <a:ext cx="7328432" cy="62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3200" spc="600" dirty="0" smtClean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社区教育助力乡村振兴</a:t>
            </a:r>
            <a:endParaRPr lang="en-US" altLang="zh-CN" sz="3200" spc="600" dirty="0" smtClean="0">
              <a:solidFill>
                <a:srgbClr val="074A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10000"/>
              </a:lnSpc>
              <a:buNone/>
            </a:pPr>
            <a:r>
              <a:rPr lang="zh-CN" altLang="en-US" sz="3200" spc="600" dirty="0" smtClean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区域</a:t>
            </a:r>
            <a:r>
              <a:rPr lang="zh-CN" altLang="en-US" sz="3200" spc="600" dirty="0">
                <a:solidFill>
                  <a:srgbClr val="074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终身学习发展共同体项目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0D4C360-086C-40C2-AC65-B932A2FBCF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74" y="904520"/>
            <a:ext cx="7146484" cy="47315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箭头: 右 1">
            <a:extLst>
              <a:ext uri="{FF2B5EF4-FFF2-40B4-BE49-F238E27FC236}">
                <a16:creationId xmlns="" xmlns:a16="http://schemas.microsoft.com/office/drawing/2014/main" id="{CA20AE40-3562-49CA-8CB3-637FD57D8F17}"/>
              </a:ext>
            </a:extLst>
          </p:cNvPr>
          <p:cNvSpPr/>
          <p:nvPr/>
        </p:nvSpPr>
        <p:spPr>
          <a:xfrm>
            <a:off x="791292" y="2717859"/>
            <a:ext cx="10594465" cy="431267"/>
          </a:xfrm>
          <a:prstGeom prst="rightArrow">
            <a:avLst>
              <a:gd name="adj1" fmla="val 30800"/>
              <a:gd name="adj2" fmla="val 468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7955EAFF-3E7A-4093-96CC-D9DF9630CC5A}"/>
              </a:ext>
            </a:extLst>
          </p:cNvPr>
          <p:cNvSpPr/>
          <p:nvPr/>
        </p:nvSpPr>
        <p:spPr>
          <a:xfrm>
            <a:off x="1275482" y="2518751"/>
            <a:ext cx="743830" cy="743830"/>
          </a:xfrm>
          <a:prstGeom prst="ellipse">
            <a:avLst/>
          </a:prstGeom>
          <a:solidFill>
            <a:srgbClr val="074A7E"/>
          </a:solidFill>
          <a:ln>
            <a:solidFill>
              <a:srgbClr val="074A7E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BC1FB723-1B55-4354-9C0B-6E40CA2F7761}"/>
              </a:ext>
            </a:extLst>
          </p:cNvPr>
          <p:cNvSpPr/>
          <p:nvPr/>
        </p:nvSpPr>
        <p:spPr>
          <a:xfrm>
            <a:off x="4819629" y="2612675"/>
            <a:ext cx="614877" cy="614877"/>
          </a:xfrm>
          <a:prstGeom prst="ellipse">
            <a:avLst/>
          </a:prstGeom>
          <a:solidFill>
            <a:srgbClr val="2C4673"/>
          </a:solidFill>
          <a:ln>
            <a:solidFill>
              <a:srgbClr val="2C4673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B955E46B-E21A-45A1-B570-33B142E28D62}"/>
              </a:ext>
            </a:extLst>
          </p:cNvPr>
          <p:cNvSpPr/>
          <p:nvPr/>
        </p:nvSpPr>
        <p:spPr>
          <a:xfrm>
            <a:off x="8397161" y="2610330"/>
            <a:ext cx="614877" cy="614877"/>
          </a:xfrm>
          <a:prstGeom prst="ellipse">
            <a:avLst/>
          </a:prstGeom>
          <a:solidFill>
            <a:srgbClr val="2C4673"/>
          </a:solidFill>
          <a:ln>
            <a:solidFill>
              <a:srgbClr val="2C4673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="" xmlns:a16="http://schemas.microsoft.com/office/drawing/2014/main" id="{47C73D7F-82D9-4544-B678-CD5D01D941D4}"/>
              </a:ext>
            </a:extLst>
          </p:cNvPr>
          <p:cNvSpPr/>
          <p:nvPr/>
        </p:nvSpPr>
        <p:spPr>
          <a:xfrm>
            <a:off x="3030863" y="2610331"/>
            <a:ext cx="614877" cy="614877"/>
          </a:xfrm>
          <a:prstGeom prst="ellipse">
            <a:avLst/>
          </a:prstGeom>
          <a:solidFill>
            <a:srgbClr val="07497D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FFF03E9C-7960-4031-BE40-BFE92E9EF1F8}"/>
              </a:ext>
            </a:extLst>
          </p:cNvPr>
          <p:cNvSpPr/>
          <p:nvPr/>
        </p:nvSpPr>
        <p:spPr>
          <a:xfrm>
            <a:off x="6608395" y="2615606"/>
            <a:ext cx="614877" cy="614877"/>
          </a:xfrm>
          <a:prstGeom prst="ellipse">
            <a:avLst/>
          </a:prstGeom>
          <a:solidFill>
            <a:srgbClr val="2C4673"/>
          </a:solidFill>
          <a:ln>
            <a:solidFill>
              <a:srgbClr val="2C4673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D9FA05A0-7F5F-42A4-8360-3A13196B980E}"/>
              </a:ext>
            </a:extLst>
          </p:cNvPr>
          <p:cNvSpPr txBox="1"/>
          <p:nvPr/>
        </p:nvSpPr>
        <p:spPr>
          <a:xfrm>
            <a:off x="514598" y="1587797"/>
            <a:ext cx="253445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上海市</a:t>
            </a:r>
            <a:endParaRPr lang="en-US" altLang="zh-CN" b="1" dirty="0" smtClean="0">
              <a:solidFill>
                <a:srgbClr val="074A7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金山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区社区学院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B6A95C8F-820A-4005-9E08-D1D70E8A91E6}"/>
              </a:ext>
            </a:extLst>
          </p:cNvPr>
          <p:cNvSpPr txBox="1"/>
          <p:nvPr/>
        </p:nvSpPr>
        <p:spPr>
          <a:xfrm>
            <a:off x="2140972" y="3246610"/>
            <a:ext cx="239465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浙江省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嘉兴市嘉善社区学院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70B1535F-3B46-4E77-B4FD-C7D081ED7270}"/>
              </a:ext>
            </a:extLst>
          </p:cNvPr>
          <p:cNvSpPr txBox="1"/>
          <p:nvPr/>
        </p:nvSpPr>
        <p:spPr>
          <a:xfrm>
            <a:off x="3585877" y="1589071"/>
            <a:ext cx="304360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江苏省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苏州市吴江区社区培训学院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C996CA84-B753-40BD-94C6-E1BB138808E0}"/>
              </a:ext>
            </a:extLst>
          </p:cNvPr>
          <p:cNvSpPr txBox="1"/>
          <p:nvPr/>
        </p:nvSpPr>
        <p:spPr>
          <a:xfrm>
            <a:off x="5648605" y="3339109"/>
            <a:ext cx="253445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安徽省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宣城市宣州区教体局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D23FEA1F-D8BF-4863-A921-D9975807D142}"/>
              </a:ext>
            </a:extLst>
          </p:cNvPr>
          <p:cNvSpPr txBox="1"/>
          <p:nvPr/>
        </p:nvSpPr>
        <p:spPr>
          <a:xfrm>
            <a:off x="7166304" y="1587797"/>
            <a:ext cx="308210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江苏省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南京市江宁区社区培训学院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BE8230C6-08E9-47DC-BF1C-AAAD9934E381}"/>
              </a:ext>
            </a:extLst>
          </p:cNvPr>
          <p:cNvSpPr txBox="1"/>
          <p:nvPr/>
        </p:nvSpPr>
        <p:spPr>
          <a:xfrm>
            <a:off x="9032233" y="3262581"/>
            <a:ext cx="253445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浙江省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嘉兴市海宁社区学院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="" xmlns:a16="http://schemas.microsoft.com/office/drawing/2014/main" id="{CF0769D6-8EB9-494B-AA9B-97834C60D39F}"/>
              </a:ext>
            </a:extLst>
          </p:cNvPr>
          <p:cNvSpPr/>
          <p:nvPr/>
        </p:nvSpPr>
        <p:spPr>
          <a:xfrm>
            <a:off x="10185927" y="2610331"/>
            <a:ext cx="614876" cy="642489"/>
          </a:xfrm>
          <a:prstGeom prst="ellipse">
            <a:avLst/>
          </a:prstGeom>
          <a:solidFill>
            <a:srgbClr val="2C4673"/>
          </a:solidFill>
          <a:ln>
            <a:solidFill>
              <a:srgbClr val="2C4673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MH_Title_1">
            <a:extLst>
              <a:ext uri="{FF2B5EF4-FFF2-40B4-BE49-F238E27FC236}">
                <a16:creationId xmlns="" xmlns:a16="http://schemas.microsoft.com/office/drawing/2014/main" id="{9C7AD0E8-C930-4642-B406-A7C70BFE823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88028" y="742219"/>
            <a:ext cx="4189018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4400" b="1" spc="600" dirty="0" smtClean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成  员  单  位</a:t>
            </a:r>
            <a:endParaRPr lang="zh-CN" altLang="en-US" sz="4400" b="1" spc="600" dirty="0">
              <a:solidFill>
                <a:srgbClr val="07497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MH_Title_1">
            <a:extLst>
              <a:ext uri="{FF2B5EF4-FFF2-40B4-BE49-F238E27FC236}">
                <a16:creationId xmlns="" xmlns:a16="http://schemas.microsoft.com/office/drawing/2014/main" id="{9C7AD0E8-C930-4642-B406-A7C70BFE823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5236" y="4720627"/>
            <a:ext cx="10127673" cy="133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800" b="1" spc="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“金嘉吴宣”</a:t>
            </a:r>
            <a:r>
              <a:rPr lang="zh-CN" altLang="en-US" sz="1800" b="1" spc="600" dirty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终身学习共同体（以下简称：四地共同体）</a:t>
            </a:r>
          </a:p>
          <a:p>
            <a:pPr>
              <a:lnSpc>
                <a:spcPct val="130000"/>
              </a:lnSpc>
              <a:buNone/>
            </a:pPr>
            <a:r>
              <a:rPr lang="zh-CN" altLang="en-US" sz="1800" b="1" spc="600" dirty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社区教育助力乡村振兴</a:t>
            </a:r>
            <a:r>
              <a:rPr lang="zh-CN" altLang="en-US" sz="1800" b="1" spc="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区域终身学习发展</a:t>
            </a:r>
            <a:r>
              <a:rPr lang="zh-CN" altLang="en-US" sz="1800" b="1" spc="600" dirty="0" smtClean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共同体</a:t>
            </a:r>
            <a:r>
              <a:rPr lang="zh-CN" altLang="en-US" sz="1800" b="1" spc="600" dirty="0" smtClean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1800" b="1" spc="600" dirty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以下简称：共同体项目）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725" y="4250443"/>
            <a:ext cx="1682467" cy="12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263D7FF-8585-4D00-B56E-D4C2BBC2AA4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54603" y="2758718"/>
            <a:ext cx="4464050" cy="10604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altLang="zh-CN" sz="11500" spc="400" dirty="0">
                <a:solidFill>
                  <a:srgbClr val="07497D"/>
                </a:solidFill>
                <a:cs typeface="+mn-ea"/>
                <a:sym typeface="+mn-lt"/>
              </a:rPr>
              <a:t>C</a:t>
            </a:r>
            <a:r>
              <a:rPr lang="en-US" altLang="zh-CN" sz="2400" spc="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ONTENTS</a:t>
            </a:r>
            <a:endParaRPr lang="zh-CN" altLang="en-US" sz="4400" spc="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5" name="文本框 103">
            <a:extLst>
              <a:ext uri="{FF2B5EF4-FFF2-40B4-BE49-F238E27FC236}">
                <a16:creationId xmlns="" xmlns:a16="http://schemas.microsoft.com/office/drawing/2014/main" id="{53F8DA75-D43F-4121-B1DF-B275DC95B3D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36682" y="2950178"/>
            <a:ext cx="18367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E0CB93C0-BBEC-4E16-96BB-B5591730186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28592" y="1331141"/>
            <a:ext cx="551948" cy="551947"/>
          </a:xfrm>
          <a:prstGeom prst="ellipse">
            <a:avLst/>
          </a:prstGeom>
          <a:solidFill>
            <a:srgbClr val="07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400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24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="" xmlns:a16="http://schemas.microsoft.com/office/drawing/2014/main" id="{E16672DE-9534-419F-A505-2AEFA02DC7E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21401" y="2428201"/>
            <a:ext cx="551948" cy="551948"/>
          </a:xfrm>
          <a:prstGeom prst="ellipse">
            <a:avLst/>
          </a:prstGeom>
          <a:solidFill>
            <a:srgbClr val="07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400" kern="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24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32398788-7FC6-4690-9814-3009304EBB7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14209" y="3581334"/>
            <a:ext cx="551948" cy="553745"/>
          </a:xfrm>
          <a:prstGeom prst="ellipse">
            <a:avLst/>
          </a:prstGeom>
          <a:solidFill>
            <a:srgbClr val="07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400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24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08FDADC6-8891-4031-B5BC-4F195BD4D58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307018" y="4759414"/>
            <a:ext cx="551948" cy="551947"/>
          </a:xfrm>
          <a:prstGeom prst="ellipse">
            <a:avLst/>
          </a:prstGeom>
          <a:solidFill>
            <a:srgbClr val="07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400" kern="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24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任意多边形 17">
            <a:extLst>
              <a:ext uri="{FF2B5EF4-FFF2-40B4-BE49-F238E27FC236}">
                <a16:creationId xmlns="" xmlns:a16="http://schemas.microsoft.com/office/drawing/2014/main" id="{BC35E24B-8854-4A4A-9D24-687B0F43C01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787050" y="1291588"/>
            <a:ext cx="4478505" cy="63105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07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tIns="36000" rIns="36000" bIns="36000" anchor="ctr"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 spc="600" dirty="0">
                <a:solidFill>
                  <a:schemeClr val="bg1"/>
                </a:solidFill>
                <a:cs typeface="+mn-ea"/>
                <a:sym typeface="+mn-lt"/>
              </a:rPr>
              <a:t>共同体项目工作的共识</a:t>
            </a:r>
          </a:p>
        </p:txBody>
      </p:sp>
      <p:sp>
        <p:nvSpPr>
          <p:cNvPr id="20" name="任意多边形 19">
            <a:extLst>
              <a:ext uri="{FF2B5EF4-FFF2-40B4-BE49-F238E27FC236}">
                <a16:creationId xmlns="" xmlns:a16="http://schemas.microsoft.com/office/drawing/2014/main" id="{6DF9ABB3-4453-4FC5-A14D-39926B03366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779858" y="2388648"/>
            <a:ext cx="4478505" cy="631055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07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tIns="36000" rIns="36000" bIns="36000" anchor="ctr"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600" spc="600" dirty="0">
                <a:solidFill>
                  <a:schemeClr val="bg1"/>
                </a:solidFill>
                <a:cs typeface="+mn-ea"/>
                <a:sym typeface="+mn-lt"/>
              </a:rPr>
              <a:t>项目工作的基础</a:t>
            </a:r>
          </a:p>
        </p:txBody>
      </p:sp>
      <p:sp>
        <p:nvSpPr>
          <p:cNvPr id="22" name="任意多边形 21">
            <a:extLst>
              <a:ext uri="{FF2B5EF4-FFF2-40B4-BE49-F238E27FC236}">
                <a16:creationId xmlns="" xmlns:a16="http://schemas.microsoft.com/office/drawing/2014/main" id="{074604EF-86AD-4963-9699-414A9B749CA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772667" y="3541781"/>
            <a:ext cx="4478505" cy="632852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07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tIns="36000" rIns="36000" bIns="36000" anchor="ctr"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3400" spc="600" dirty="0">
                <a:solidFill>
                  <a:schemeClr val="bg1"/>
                </a:solidFill>
                <a:cs typeface="+mn-ea"/>
                <a:sym typeface="+mn-lt"/>
              </a:rPr>
              <a:t>工作方案及项目进展情况</a:t>
            </a:r>
          </a:p>
        </p:txBody>
      </p:sp>
      <p:sp>
        <p:nvSpPr>
          <p:cNvPr id="24" name="任意多边形 23">
            <a:extLst>
              <a:ext uri="{FF2B5EF4-FFF2-40B4-BE49-F238E27FC236}">
                <a16:creationId xmlns="" xmlns:a16="http://schemas.microsoft.com/office/drawing/2014/main" id="{0D4D1049-FD11-41C6-B825-C95E04F5494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765475" y="4719861"/>
            <a:ext cx="4478505" cy="63105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07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tIns="36000" rIns="36000" bIns="36000" anchor="ctr"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zh-CN" sz="2600" spc="600" dirty="0">
                <a:solidFill>
                  <a:schemeClr val="bg1"/>
                </a:solidFill>
                <a:cs typeface="+mn-ea"/>
                <a:sym typeface="+mn-lt"/>
              </a:rPr>
              <a:t>2021</a:t>
            </a:r>
            <a:r>
              <a:rPr lang="zh-CN" altLang="en-US" sz="2600" spc="600" dirty="0">
                <a:solidFill>
                  <a:schemeClr val="bg1"/>
                </a:solidFill>
                <a:cs typeface="+mn-ea"/>
                <a:sym typeface="+mn-lt"/>
              </a:rPr>
              <a:t>年项目工作安排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0AEA25E-F210-4A09-9DCE-C8D692763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4" y="609743"/>
            <a:ext cx="7146484" cy="4731541"/>
          </a:xfrm>
          <a:prstGeom prst="rect">
            <a:avLst/>
          </a:prstGeom>
        </p:spPr>
      </p:pic>
      <p:sp>
        <p:nvSpPr>
          <p:cNvPr id="5122" name="标题 5">
            <a:extLst>
              <a:ext uri="{FF2B5EF4-FFF2-40B4-BE49-F238E27FC236}">
                <a16:creationId xmlns="" xmlns:a16="http://schemas.microsoft.com/office/drawing/2014/main" id="{2FDADEA3-D27E-4A22-97AF-C188DBCE9DC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811648" y="2361585"/>
            <a:ext cx="6540057" cy="72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44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共同体</a:t>
            </a:r>
            <a:r>
              <a:rPr lang="zh-CN" altLang="en-US" sz="44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项目工作的共识</a:t>
            </a:r>
          </a:p>
        </p:txBody>
      </p:sp>
      <p:sp>
        <p:nvSpPr>
          <p:cNvPr id="5" name="文本占位符 6">
            <a:extLst>
              <a:ext uri="{FF2B5EF4-FFF2-40B4-BE49-F238E27FC236}">
                <a16:creationId xmlns="" xmlns:a16="http://schemas.microsoft.com/office/drawing/2014/main" id="{EA11EA5B-46E6-4879-9113-467016B9548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90670" y="3406483"/>
            <a:ext cx="4582011" cy="53822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7497D"/>
          </a:solidFill>
        </p:spPr>
        <p:txBody>
          <a:bodyPr anchor="ctr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50000"/>
              <a:buFont typeface="Wingdings 2" panose="05020102010507070707" pitchFamily="18" charset="2"/>
              <a:buNone/>
              <a:defRPr sz="160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b="1" spc="600" dirty="0" smtClean="0">
                <a:latin typeface="+mn-lt"/>
                <a:ea typeface="+mn-ea"/>
                <a:cs typeface="+mn-ea"/>
                <a:sym typeface="+mn-lt"/>
              </a:rPr>
              <a:t>一</a:t>
            </a:r>
            <a:r>
              <a:rPr lang="en-US" altLang="zh-CN" sz="1800" b="1" spc="600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800" b="1" spc="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H_SubTitle_4">
            <a:extLst>
              <a:ext uri="{FF2B5EF4-FFF2-40B4-BE49-F238E27FC236}">
                <a16:creationId xmlns="" xmlns:a16="http://schemas.microsoft.com/office/drawing/2014/main" id="{9A716DCD-67C4-4E79-B603-1BB4BFA43E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502860" y="2360427"/>
            <a:ext cx="1068573" cy="1068573"/>
          </a:xfrm>
          <a:prstGeom prst="ellipse">
            <a:avLst/>
          </a:prstGeom>
          <a:solidFill>
            <a:srgbClr val="07497D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200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MH_Other_1">
            <a:extLst>
              <a:ext uri="{FF2B5EF4-FFF2-40B4-BE49-F238E27FC236}">
                <a16:creationId xmlns="" xmlns:a16="http://schemas.microsoft.com/office/drawing/2014/main" id="{86BED147-55E8-4595-A075-02CC72FD22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214114" y="2103841"/>
            <a:ext cx="1646064" cy="1646064"/>
          </a:xfrm>
          <a:prstGeom prst="blockArc">
            <a:avLst>
              <a:gd name="adj1" fmla="val 10800000"/>
              <a:gd name="adj2" fmla="val 0"/>
              <a:gd name="adj3" fmla="val 8595"/>
            </a:avLst>
          </a:prstGeom>
          <a:solidFill>
            <a:srgbClr val="0749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="" xmlns:a16="http://schemas.microsoft.com/office/drawing/2014/main" id="{5EC02FBF-75AA-4A5D-86D3-04678FD4733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16755" y="4382578"/>
            <a:ext cx="1135008" cy="1135008"/>
          </a:xfrm>
          <a:prstGeom prst="ellipse">
            <a:avLst/>
          </a:prstGeom>
          <a:solidFill>
            <a:srgbClr val="07497D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2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MH_Other_2">
            <a:extLst>
              <a:ext uri="{FF2B5EF4-FFF2-40B4-BE49-F238E27FC236}">
                <a16:creationId xmlns="" xmlns:a16="http://schemas.microsoft.com/office/drawing/2014/main" id="{7E918873-3D1F-4A5A-BCFC-1AFD407F4DB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1294818" y="4146946"/>
            <a:ext cx="1606271" cy="1606271"/>
          </a:xfrm>
          <a:prstGeom prst="blockArc">
            <a:avLst>
              <a:gd name="adj1" fmla="val 10800000"/>
              <a:gd name="adj2" fmla="val 0"/>
              <a:gd name="adj3" fmla="val 8595"/>
            </a:avLst>
          </a:prstGeom>
          <a:solidFill>
            <a:srgbClr val="0749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MH_SubTitle_3">
            <a:extLst>
              <a:ext uri="{FF2B5EF4-FFF2-40B4-BE49-F238E27FC236}">
                <a16:creationId xmlns="" xmlns:a16="http://schemas.microsoft.com/office/drawing/2014/main" id="{A53BA3BF-BD24-4961-86D2-5D489A4A1FF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710935" y="4382578"/>
            <a:ext cx="1113743" cy="1113743"/>
          </a:xfrm>
          <a:prstGeom prst="ellipse">
            <a:avLst/>
          </a:prstGeom>
          <a:solidFill>
            <a:srgbClr val="07497D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200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7" name="MH_SubTitle_2">
            <a:extLst>
              <a:ext uri="{FF2B5EF4-FFF2-40B4-BE49-F238E27FC236}">
                <a16:creationId xmlns="" xmlns:a16="http://schemas.microsoft.com/office/drawing/2014/main" id="{4129049E-BF4B-4822-AC0D-DDC44012A90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86292" y="2264735"/>
            <a:ext cx="1164265" cy="1164265"/>
          </a:xfrm>
          <a:prstGeom prst="ellipse">
            <a:avLst/>
          </a:prstGeom>
          <a:solidFill>
            <a:srgbClr val="07497D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200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b="1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8" name="MH_Other_3">
            <a:extLst>
              <a:ext uri="{FF2B5EF4-FFF2-40B4-BE49-F238E27FC236}">
                <a16:creationId xmlns="" xmlns:a16="http://schemas.microsoft.com/office/drawing/2014/main" id="{F786BBC9-4350-4308-A0A4-83448EA98F9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77856" y="3548556"/>
            <a:ext cx="2250386" cy="504538"/>
          </a:xfrm>
          <a:custGeom>
            <a:avLst/>
            <a:gdLst/>
            <a:ahLst/>
            <a:cxnLst/>
            <a:rect l="l" t="t" r="r" b="b"/>
            <a:pathLst>
              <a:path w="1440160" h="548802">
                <a:moveTo>
                  <a:pt x="720081" y="0"/>
                </a:moveTo>
                <a:lnTo>
                  <a:pt x="838397" y="203993"/>
                </a:lnTo>
                <a:lnTo>
                  <a:pt x="1169205" y="203993"/>
                </a:lnTo>
                <a:cubicBezTo>
                  <a:pt x="1318849" y="203993"/>
                  <a:pt x="1440160" y="325304"/>
                  <a:pt x="1440160" y="474948"/>
                </a:cubicBezTo>
                <a:lnTo>
                  <a:pt x="1440160" y="548802"/>
                </a:lnTo>
                <a:cubicBezTo>
                  <a:pt x="1440160" y="399158"/>
                  <a:pt x="1318849" y="277847"/>
                  <a:pt x="1169205" y="277847"/>
                </a:cubicBezTo>
                <a:lnTo>
                  <a:pt x="270955" y="277847"/>
                </a:lnTo>
                <a:cubicBezTo>
                  <a:pt x="121311" y="277847"/>
                  <a:pt x="0" y="399158"/>
                  <a:pt x="0" y="548802"/>
                </a:cubicBezTo>
                <a:lnTo>
                  <a:pt x="0" y="474948"/>
                </a:lnTo>
                <a:cubicBezTo>
                  <a:pt x="0" y="325304"/>
                  <a:pt x="121311" y="203993"/>
                  <a:pt x="270955" y="203993"/>
                </a:cubicBezTo>
                <a:lnTo>
                  <a:pt x="601765" y="203993"/>
                </a:lnTo>
                <a:close/>
              </a:path>
            </a:pathLst>
          </a:custGeom>
          <a:solidFill>
            <a:srgbClr val="07497D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rgbClr val="07497D"/>
              </a:solidFill>
              <a:cs typeface="+mn-ea"/>
              <a:sym typeface="+mn-lt"/>
            </a:endParaRPr>
          </a:p>
        </p:txBody>
      </p:sp>
      <p:sp>
        <p:nvSpPr>
          <p:cNvPr id="49" name="MH_Other_4">
            <a:extLst>
              <a:ext uri="{FF2B5EF4-FFF2-40B4-BE49-F238E27FC236}">
                <a16:creationId xmlns="" xmlns:a16="http://schemas.microsoft.com/office/drawing/2014/main" id="{EDD016CA-5D6C-460F-A008-E912907FA96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702861" y="1981304"/>
            <a:ext cx="1731125" cy="1731125"/>
          </a:xfrm>
          <a:prstGeom prst="blockArc">
            <a:avLst>
              <a:gd name="adj1" fmla="val 10800000"/>
              <a:gd name="adj2" fmla="val 0"/>
              <a:gd name="adj3" fmla="val 8595"/>
            </a:avLst>
          </a:prstGeom>
          <a:solidFill>
            <a:srgbClr val="0749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MH_Other_5">
            <a:extLst>
              <a:ext uri="{FF2B5EF4-FFF2-40B4-BE49-F238E27FC236}">
                <a16:creationId xmlns="" xmlns:a16="http://schemas.microsoft.com/office/drawing/2014/main" id="{6E685927-CF53-41C4-A584-C8D778CFAAF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V="1">
            <a:off x="6163611" y="3749905"/>
            <a:ext cx="2208394" cy="504538"/>
          </a:xfrm>
          <a:custGeom>
            <a:avLst/>
            <a:gdLst/>
            <a:ahLst/>
            <a:cxnLst/>
            <a:rect l="l" t="t" r="r" b="b"/>
            <a:pathLst>
              <a:path w="1440160" h="548802">
                <a:moveTo>
                  <a:pt x="720081" y="0"/>
                </a:moveTo>
                <a:lnTo>
                  <a:pt x="838397" y="203993"/>
                </a:lnTo>
                <a:lnTo>
                  <a:pt x="1169205" y="203993"/>
                </a:lnTo>
                <a:cubicBezTo>
                  <a:pt x="1318849" y="203993"/>
                  <a:pt x="1440160" y="325304"/>
                  <a:pt x="1440160" y="474948"/>
                </a:cubicBezTo>
                <a:lnTo>
                  <a:pt x="1440160" y="548802"/>
                </a:lnTo>
                <a:cubicBezTo>
                  <a:pt x="1440160" y="399158"/>
                  <a:pt x="1318849" y="277847"/>
                  <a:pt x="1169205" y="277847"/>
                </a:cubicBezTo>
                <a:lnTo>
                  <a:pt x="270955" y="277847"/>
                </a:lnTo>
                <a:cubicBezTo>
                  <a:pt x="121311" y="277847"/>
                  <a:pt x="0" y="399158"/>
                  <a:pt x="0" y="548802"/>
                </a:cubicBezTo>
                <a:lnTo>
                  <a:pt x="0" y="474948"/>
                </a:lnTo>
                <a:cubicBezTo>
                  <a:pt x="0" y="325304"/>
                  <a:pt x="121311" y="203993"/>
                  <a:pt x="270955" y="203993"/>
                </a:cubicBezTo>
                <a:lnTo>
                  <a:pt x="601765" y="203993"/>
                </a:lnTo>
                <a:close/>
              </a:path>
            </a:pathLst>
          </a:custGeom>
          <a:solidFill>
            <a:srgbClr val="07497D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rgbClr val="07497D"/>
              </a:solidFill>
              <a:cs typeface="+mn-ea"/>
              <a:sym typeface="+mn-lt"/>
            </a:endParaRPr>
          </a:p>
        </p:txBody>
      </p:sp>
      <p:sp>
        <p:nvSpPr>
          <p:cNvPr id="52" name="MH_Other_6">
            <a:extLst>
              <a:ext uri="{FF2B5EF4-FFF2-40B4-BE49-F238E27FC236}">
                <a16:creationId xmlns="" xmlns:a16="http://schemas.microsoft.com/office/drawing/2014/main" id="{84849211-D6C2-4CF7-9122-CDE62D775BF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V="1">
            <a:off x="1001544" y="3799140"/>
            <a:ext cx="2192820" cy="504538"/>
          </a:xfrm>
          <a:custGeom>
            <a:avLst/>
            <a:gdLst/>
            <a:ahLst/>
            <a:cxnLst/>
            <a:rect l="l" t="t" r="r" b="b"/>
            <a:pathLst>
              <a:path w="1440160" h="548802">
                <a:moveTo>
                  <a:pt x="720081" y="0"/>
                </a:moveTo>
                <a:lnTo>
                  <a:pt x="838397" y="203993"/>
                </a:lnTo>
                <a:lnTo>
                  <a:pt x="1169205" y="203993"/>
                </a:lnTo>
                <a:cubicBezTo>
                  <a:pt x="1318849" y="203993"/>
                  <a:pt x="1440160" y="325304"/>
                  <a:pt x="1440160" y="474948"/>
                </a:cubicBezTo>
                <a:lnTo>
                  <a:pt x="1440160" y="548802"/>
                </a:lnTo>
                <a:cubicBezTo>
                  <a:pt x="1440160" y="399158"/>
                  <a:pt x="1318849" y="277847"/>
                  <a:pt x="1169205" y="277847"/>
                </a:cubicBezTo>
                <a:lnTo>
                  <a:pt x="270955" y="277847"/>
                </a:lnTo>
                <a:cubicBezTo>
                  <a:pt x="121311" y="277847"/>
                  <a:pt x="0" y="399158"/>
                  <a:pt x="0" y="548802"/>
                </a:cubicBezTo>
                <a:lnTo>
                  <a:pt x="0" y="474948"/>
                </a:lnTo>
                <a:cubicBezTo>
                  <a:pt x="0" y="325304"/>
                  <a:pt x="121311" y="203993"/>
                  <a:pt x="270955" y="203993"/>
                </a:cubicBezTo>
                <a:lnTo>
                  <a:pt x="601765" y="203993"/>
                </a:lnTo>
                <a:close/>
              </a:path>
            </a:pathLst>
          </a:custGeom>
          <a:solidFill>
            <a:srgbClr val="07497D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rgbClr val="07497D"/>
              </a:solidFill>
              <a:cs typeface="+mn-ea"/>
              <a:sym typeface="+mn-lt"/>
            </a:endParaRPr>
          </a:p>
        </p:txBody>
      </p:sp>
      <p:sp>
        <p:nvSpPr>
          <p:cNvPr id="53" name="MH_Other_7">
            <a:extLst>
              <a:ext uri="{FF2B5EF4-FFF2-40B4-BE49-F238E27FC236}">
                <a16:creationId xmlns="" xmlns:a16="http://schemas.microsoft.com/office/drawing/2014/main" id="{92C49F1D-94FD-4E82-80D7-DFE8A6E58D2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061556" y="3506230"/>
            <a:ext cx="2061142" cy="504538"/>
          </a:xfrm>
          <a:custGeom>
            <a:avLst/>
            <a:gdLst/>
            <a:ahLst/>
            <a:cxnLst/>
            <a:rect l="l" t="t" r="r" b="b"/>
            <a:pathLst>
              <a:path w="1440160" h="548802">
                <a:moveTo>
                  <a:pt x="720081" y="0"/>
                </a:moveTo>
                <a:lnTo>
                  <a:pt x="838397" y="203993"/>
                </a:lnTo>
                <a:lnTo>
                  <a:pt x="1169205" y="203993"/>
                </a:lnTo>
                <a:cubicBezTo>
                  <a:pt x="1318849" y="203993"/>
                  <a:pt x="1440160" y="325304"/>
                  <a:pt x="1440160" y="474948"/>
                </a:cubicBezTo>
                <a:lnTo>
                  <a:pt x="1440160" y="548802"/>
                </a:lnTo>
                <a:cubicBezTo>
                  <a:pt x="1440160" y="399158"/>
                  <a:pt x="1318849" y="277847"/>
                  <a:pt x="1169205" y="277847"/>
                </a:cubicBezTo>
                <a:lnTo>
                  <a:pt x="270955" y="277847"/>
                </a:lnTo>
                <a:cubicBezTo>
                  <a:pt x="121311" y="277847"/>
                  <a:pt x="0" y="399158"/>
                  <a:pt x="0" y="548802"/>
                </a:cubicBezTo>
                <a:lnTo>
                  <a:pt x="0" y="474948"/>
                </a:lnTo>
                <a:cubicBezTo>
                  <a:pt x="0" y="325304"/>
                  <a:pt x="121311" y="203993"/>
                  <a:pt x="270955" y="203993"/>
                </a:cubicBezTo>
                <a:lnTo>
                  <a:pt x="601765" y="203993"/>
                </a:lnTo>
                <a:close/>
              </a:path>
            </a:pathLst>
          </a:custGeom>
          <a:solidFill>
            <a:srgbClr val="07497D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rgbClr val="07497D"/>
              </a:solidFill>
              <a:cs typeface="+mn-ea"/>
              <a:sym typeface="+mn-lt"/>
            </a:endParaRPr>
          </a:p>
        </p:txBody>
      </p:sp>
      <p:sp>
        <p:nvSpPr>
          <p:cNvPr id="58" name="MH_Other_8">
            <a:extLst>
              <a:ext uri="{FF2B5EF4-FFF2-40B4-BE49-F238E27FC236}">
                <a16:creationId xmlns="" xmlns:a16="http://schemas.microsoft.com/office/drawing/2014/main" id="{140010F9-4089-4961-BE1F-0ECB7646D10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V="1">
            <a:off x="6496617" y="4178890"/>
            <a:ext cx="1542381" cy="1542381"/>
          </a:xfrm>
          <a:prstGeom prst="blockArc">
            <a:avLst>
              <a:gd name="adj1" fmla="val 10800000"/>
              <a:gd name="adj2" fmla="val 0"/>
              <a:gd name="adj3" fmla="val 8595"/>
            </a:avLst>
          </a:prstGeom>
          <a:solidFill>
            <a:srgbClr val="0749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35" name="MH_Text_2">
            <a:extLst>
              <a:ext uri="{FF2B5EF4-FFF2-40B4-BE49-F238E27FC236}">
                <a16:creationId xmlns="" xmlns:a16="http://schemas.microsoft.com/office/drawing/2014/main" id="{6D2F25AC-70EA-4653-B62F-3BEDA1718C71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95067" y="4010768"/>
            <a:ext cx="2032915" cy="13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spc="600" dirty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学习借鉴</a:t>
            </a:r>
            <a:endParaRPr lang="en-US" altLang="zh-CN" sz="2400" b="1" spc="600" dirty="0">
              <a:solidFill>
                <a:srgbClr val="07497D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400" b="1" spc="600" dirty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先进经验</a:t>
            </a:r>
          </a:p>
        </p:txBody>
      </p:sp>
      <p:sp>
        <p:nvSpPr>
          <p:cNvPr id="5136" name="MH_Text_1">
            <a:extLst>
              <a:ext uri="{FF2B5EF4-FFF2-40B4-BE49-F238E27FC236}">
                <a16:creationId xmlns="" xmlns:a16="http://schemas.microsoft.com/office/drawing/2014/main" id="{A27BC8D4-A43E-4832-8D35-F978F9AA6C4B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0134" y="2528197"/>
            <a:ext cx="3303466" cy="126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endParaRPr lang="en-US" altLang="zh-CN" sz="2400" b="1" spc="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200" b="1" spc="600" dirty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社区</a:t>
            </a:r>
            <a:r>
              <a:rPr lang="zh-CN" altLang="en-US" sz="2200" b="1" spc="600" dirty="0" smtClean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教育</a:t>
            </a:r>
            <a:r>
              <a:rPr lang="zh-CN" altLang="en-US" sz="22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主动</a:t>
            </a:r>
            <a:r>
              <a:rPr lang="zh-CN" altLang="en-US" sz="22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服务</a:t>
            </a:r>
            <a:endParaRPr lang="en-US" altLang="zh-CN" sz="22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200" b="1" spc="600" dirty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国家发展战略</a:t>
            </a:r>
          </a:p>
        </p:txBody>
      </p:sp>
      <p:sp>
        <p:nvSpPr>
          <p:cNvPr id="5137" name="MH_Text_3">
            <a:extLst>
              <a:ext uri="{FF2B5EF4-FFF2-40B4-BE49-F238E27FC236}">
                <a16:creationId xmlns="" xmlns:a16="http://schemas.microsoft.com/office/drawing/2014/main" id="{C5060FF8-6377-408B-AB0B-E94BF7D2EFF3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23537" y="2233557"/>
            <a:ext cx="2208394" cy="14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spc="600" dirty="0" smtClean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寻求</a:t>
            </a:r>
            <a:r>
              <a:rPr lang="zh-CN" altLang="zh-CN" sz="2400" b="1" spc="600" dirty="0">
                <a:solidFill>
                  <a:srgbClr val="07497D"/>
                </a:solidFill>
                <a:latin typeface="+mn-lt"/>
                <a:ea typeface="+mn-ea"/>
                <a:cs typeface="+mn-ea"/>
              </a:rPr>
              <a:t>社区教育共同成长伙伴</a:t>
            </a:r>
            <a:endParaRPr lang="zh-CN" altLang="en-US" sz="2400" b="1" spc="600" dirty="0">
              <a:solidFill>
                <a:srgbClr val="07497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Text_2">
            <a:extLst>
              <a:ext uri="{FF2B5EF4-FFF2-40B4-BE49-F238E27FC236}">
                <a16:creationId xmlns="" xmlns:a16="http://schemas.microsoft.com/office/drawing/2014/main" id="{DD6931A2-17E0-425B-AD3E-5389A6F980D2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72005" y="4173295"/>
            <a:ext cx="3244223" cy="13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200" b="1" spc="600" dirty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提升</a:t>
            </a:r>
            <a:r>
              <a:rPr lang="zh-CN" altLang="en-US" sz="2200" b="1" spc="600" dirty="0" smtClean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区域</a:t>
            </a:r>
            <a:endParaRPr lang="en-US" altLang="zh-CN" sz="2200" b="1" spc="600" dirty="0" smtClean="0">
              <a:solidFill>
                <a:srgbClr val="07497D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200" b="1" spc="600" dirty="0" smtClean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社区</a:t>
            </a:r>
            <a:r>
              <a:rPr lang="zh-CN" altLang="en-US" sz="2200" b="1" spc="600" dirty="0" smtClean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教育</a:t>
            </a:r>
            <a:r>
              <a:rPr lang="zh-CN" altLang="en-US" sz="2200" b="1" spc="600" dirty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2200" b="1" spc="600" dirty="0" smtClean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老年</a:t>
            </a:r>
            <a:r>
              <a:rPr lang="zh-CN" altLang="en-US" sz="2200" b="1" spc="600" dirty="0" smtClean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教育</a:t>
            </a:r>
            <a:endParaRPr lang="en-US" altLang="zh-CN" sz="2200" b="1" spc="600" dirty="0" smtClean="0">
              <a:solidFill>
                <a:srgbClr val="07497D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200" b="1" spc="600" dirty="0" smtClean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基础</a:t>
            </a:r>
            <a:r>
              <a:rPr lang="zh-CN" altLang="en-US" sz="22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服务能力</a:t>
            </a:r>
          </a:p>
        </p:txBody>
      </p:sp>
      <p:sp>
        <p:nvSpPr>
          <p:cNvPr id="28" name="MH_Title_1">
            <a:extLst>
              <a:ext uri="{FF2B5EF4-FFF2-40B4-BE49-F238E27FC236}">
                <a16:creationId xmlns="" xmlns:a16="http://schemas.microsoft.com/office/drawing/2014/main" id="{9C7AD0E8-C930-4642-B406-A7C70BFE823F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62603" y="622541"/>
            <a:ext cx="6609929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rgbClr val="07497D"/>
                </a:solidFill>
                <a:latin typeface="+mn-lt"/>
                <a:ea typeface="+mn-ea"/>
                <a:cs typeface="+mn-ea"/>
                <a:sym typeface="+mn-lt"/>
              </a:rPr>
              <a:t>共同体项目工作的共识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0AEA25E-F210-4A09-9DCE-C8D692763A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4" y="609743"/>
            <a:ext cx="7146484" cy="4731541"/>
          </a:xfrm>
          <a:prstGeom prst="rect">
            <a:avLst/>
          </a:prstGeom>
        </p:spPr>
      </p:pic>
      <p:sp>
        <p:nvSpPr>
          <p:cNvPr id="5122" name="标题 5">
            <a:extLst>
              <a:ext uri="{FF2B5EF4-FFF2-40B4-BE49-F238E27FC236}">
                <a16:creationId xmlns="" xmlns:a16="http://schemas.microsoft.com/office/drawing/2014/main" id="{2FDADEA3-D27E-4A22-97AF-C188DBCE9DC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811648" y="2361585"/>
            <a:ext cx="6540057" cy="72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项目工作的基础</a:t>
            </a:r>
          </a:p>
        </p:txBody>
      </p:sp>
      <p:sp>
        <p:nvSpPr>
          <p:cNvPr id="5" name="文本占位符 6">
            <a:extLst>
              <a:ext uri="{FF2B5EF4-FFF2-40B4-BE49-F238E27FC236}">
                <a16:creationId xmlns="" xmlns:a16="http://schemas.microsoft.com/office/drawing/2014/main" id="{EA11EA5B-46E6-4879-9113-467016B9548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90670" y="3406483"/>
            <a:ext cx="4582011" cy="53822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7497D"/>
          </a:solidFill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50000"/>
              <a:buFont typeface="Wingdings 2" panose="05020102010507070707" pitchFamily="18" charset="2"/>
              <a:buNone/>
              <a:defRPr sz="160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spc="600" dirty="0" smtClean="0">
                <a:latin typeface="+mn-lt"/>
                <a:ea typeface="+mn-ea"/>
                <a:cs typeface="+mn-ea"/>
                <a:sym typeface="+mn-lt"/>
              </a:rPr>
              <a:t>二</a:t>
            </a:r>
            <a:r>
              <a:rPr lang="en-US" altLang="zh-CN" sz="1800" b="1" spc="600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800" b="1" spc="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MH_Other_1">
            <a:extLst>
              <a:ext uri="{FF2B5EF4-FFF2-40B4-BE49-F238E27FC236}">
                <a16:creationId xmlns="" xmlns:a16="http://schemas.microsoft.com/office/drawing/2014/main" id="{50B6568E-F35F-45B1-95C8-BB4B7A3FDE2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3574" y="1646233"/>
            <a:ext cx="10125801" cy="4354513"/>
          </a:xfrm>
          <a:prstGeom prst="rect">
            <a:avLst/>
          </a:prstGeom>
          <a:solidFill>
            <a:srgbClr val="074A7E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4" name="MH_Other_2">
            <a:extLst>
              <a:ext uri="{FF2B5EF4-FFF2-40B4-BE49-F238E27FC236}">
                <a16:creationId xmlns="" xmlns:a16="http://schemas.microsoft.com/office/drawing/2014/main" id="{653A3DE8-8B78-4343-867E-030B7DB12DB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5943" y="1855783"/>
            <a:ext cx="3004541" cy="398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5" name="MH_Other_3">
            <a:extLst>
              <a:ext uri="{FF2B5EF4-FFF2-40B4-BE49-F238E27FC236}">
                <a16:creationId xmlns="" xmlns:a16="http://schemas.microsoft.com/office/drawing/2014/main" id="{6DF75487-740A-4B62-AF32-46340A19160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4204" y="1855783"/>
            <a:ext cx="3004541" cy="398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6" name="MH_Other_4">
            <a:extLst>
              <a:ext uri="{FF2B5EF4-FFF2-40B4-BE49-F238E27FC236}">
                <a16:creationId xmlns="" xmlns:a16="http://schemas.microsoft.com/office/drawing/2014/main" id="{959CBEDC-E47E-490A-9EF2-0A95AF717E8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02466" y="1855783"/>
            <a:ext cx="3004541" cy="398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31" name="MH_Text_1">
            <a:extLst>
              <a:ext uri="{FF2B5EF4-FFF2-40B4-BE49-F238E27FC236}">
                <a16:creationId xmlns="" xmlns:a16="http://schemas.microsoft.com/office/drawing/2014/main" id="{BA7D86C8-A3AE-4CA7-BEC6-D4AEFE4F2DA2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44389" y="4522598"/>
            <a:ext cx="2788745" cy="175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None/>
            </a:pPr>
            <a:r>
              <a:rPr lang="zh-CN" altLang="en-US" sz="16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地域相邻，文化</a:t>
            </a:r>
            <a:r>
              <a:rPr lang="zh-CN" altLang="en-US" sz="16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相近</a:t>
            </a:r>
            <a:r>
              <a:rPr lang="zh-CN" altLang="en-US" sz="2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吴越</a:t>
            </a:r>
            <a:r>
              <a:rPr lang="zh-CN" altLang="en-US" sz="16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是</a:t>
            </a:r>
            <a:r>
              <a:rPr lang="zh-CN" altLang="en-US" sz="16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中国江浙地区的借</a:t>
            </a:r>
            <a:r>
              <a:rPr lang="zh-CN" altLang="en-US" sz="16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代词</a:t>
            </a:r>
            <a:endParaRPr lang="zh-CN" altLang="en-US" sz="1600" b="1" dirty="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Title_1">
            <a:extLst>
              <a:ext uri="{FF2B5EF4-FFF2-40B4-BE49-F238E27FC236}">
                <a16:creationId xmlns="" xmlns:a16="http://schemas.microsoft.com/office/drawing/2014/main" id="{E80CC697-D6F9-45F5-8D96-39C8A28A6BBC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0285" y="731071"/>
            <a:ext cx="4767752" cy="78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项目工作的基础</a:t>
            </a:r>
          </a:p>
        </p:txBody>
      </p:sp>
      <p:sp>
        <p:nvSpPr>
          <p:cNvPr id="19" name="MH_Text_1">
            <a:extLst>
              <a:ext uri="{FF2B5EF4-FFF2-40B4-BE49-F238E27FC236}">
                <a16:creationId xmlns="" xmlns:a16="http://schemas.microsoft.com/office/drawing/2014/main" id="{43E830CC-58DA-4320-8417-8FA986F475DD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99474" y="4522598"/>
            <a:ext cx="278874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None/>
            </a:pPr>
            <a:r>
              <a:rPr lang="zh-CN" altLang="en-US" sz="20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“金嘉吴宣</a:t>
            </a:r>
            <a:r>
              <a:rPr lang="zh-CN" altLang="en-US" sz="2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”</a:t>
            </a:r>
            <a:endParaRPr lang="en-US" altLang="zh-CN" sz="2000" b="1" spc="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buNone/>
            </a:pPr>
            <a:r>
              <a:rPr lang="zh-CN" altLang="en-US" sz="16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终身</a:t>
            </a:r>
            <a:r>
              <a:rPr lang="zh-CN" altLang="en-US" sz="16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学习共同体十年</a:t>
            </a:r>
            <a:r>
              <a:rPr lang="zh-CN" altLang="en-US" sz="16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发展经验</a:t>
            </a:r>
            <a:endParaRPr lang="zh-CN" altLang="en-US" sz="1600" b="1" dirty="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MH_Text_1">
            <a:extLst>
              <a:ext uri="{FF2B5EF4-FFF2-40B4-BE49-F238E27FC236}">
                <a16:creationId xmlns="" xmlns:a16="http://schemas.microsoft.com/office/drawing/2014/main" id="{BA733179-750B-4F76-9C0A-6BA1FD79B36E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18262" y="4522598"/>
            <a:ext cx="278874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None/>
            </a:pPr>
            <a:r>
              <a:rPr lang="zh-CN" altLang="en-US" sz="20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六方</a:t>
            </a:r>
            <a:r>
              <a:rPr lang="zh-CN" altLang="en-US" sz="16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在合作中</a:t>
            </a:r>
            <a:r>
              <a:rPr lang="zh-CN" altLang="en-US" sz="16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发展</a:t>
            </a:r>
            <a:endParaRPr lang="en-US" altLang="zh-CN" sz="1600" b="1" spc="600" dirty="0" smtClean="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buNone/>
            </a:pPr>
            <a:r>
              <a:rPr lang="zh-CN" altLang="en-US" sz="16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社区</a:t>
            </a:r>
            <a:r>
              <a:rPr lang="zh-CN" altLang="en-US" sz="16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教育的</a:t>
            </a:r>
            <a:r>
              <a:rPr lang="zh-CN" altLang="en-US" sz="1600" b="1" spc="600" dirty="0" smtClean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意愿</a:t>
            </a:r>
            <a:endParaRPr lang="zh-CN" altLang="en-US" sz="1600" b="1" dirty="0">
              <a:solidFill>
                <a:srgbClr val="074A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799474" y="1978020"/>
            <a:ext cx="2574000" cy="2286000"/>
          </a:xfrm>
          <a:prstGeom prst="rect">
            <a:avLst/>
          </a:prstGeom>
        </p:spPr>
      </p:pic>
      <p:pic>
        <p:nvPicPr>
          <p:cNvPr id="3" name="图片 2"/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8018262" y="1978020"/>
            <a:ext cx="2574000" cy="2286000"/>
          </a:xfrm>
          <a:prstGeom prst="rect">
            <a:avLst/>
          </a:prstGeom>
        </p:spPr>
      </p:pic>
      <p:pic>
        <p:nvPicPr>
          <p:cNvPr id="1026" name="Picture 2" descr="C:\Users\Administrator\Desktop\共同体长沙会议\吴越界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32" y="2062783"/>
            <a:ext cx="2610361" cy="224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0AEA25E-F210-4A09-9DCE-C8D692763A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4" y="609743"/>
            <a:ext cx="7146484" cy="4731541"/>
          </a:xfrm>
          <a:prstGeom prst="rect">
            <a:avLst/>
          </a:prstGeom>
        </p:spPr>
      </p:pic>
      <p:sp>
        <p:nvSpPr>
          <p:cNvPr id="5122" name="标题 5">
            <a:extLst>
              <a:ext uri="{FF2B5EF4-FFF2-40B4-BE49-F238E27FC236}">
                <a16:creationId xmlns="" xmlns:a16="http://schemas.microsoft.com/office/drawing/2014/main" id="{2FDADEA3-D27E-4A22-97AF-C188DBCE9DC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416735" y="2430858"/>
            <a:ext cx="7329879" cy="72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zh-CN" altLang="en-US" sz="4400" b="1" spc="600" dirty="0">
                <a:solidFill>
                  <a:srgbClr val="074A7E"/>
                </a:solidFill>
                <a:latin typeface="+mn-lt"/>
                <a:ea typeface="+mn-ea"/>
                <a:cs typeface="+mn-ea"/>
                <a:sym typeface="+mn-lt"/>
              </a:rPr>
              <a:t>工作方案及项目进展情况</a:t>
            </a:r>
          </a:p>
        </p:txBody>
      </p:sp>
      <p:sp>
        <p:nvSpPr>
          <p:cNvPr id="5" name="文本占位符 6">
            <a:extLst>
              <a:ext uri="{FF2B5EF4-FFF2-40B4-BE49-F238E27FC236}">
                <a16:creationId xmlns="" xmlns:a16="http://schemas.microsoft.com/office/drawing/2014/main" id="{EA11EA5B-46E6-4879-9113-467016B9548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90670" y="3406483"/>
            <a:ext cx="4582011" cy="53822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7497D"/>
          </a:solidFill>
        </p:spPr>
        <p:txBody>
          <a:bodyPr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50000"/>
              <a:buFont typeface="Wingdings 2" panose="05020102010507070707" pitchFamily="18" charset="2"/>
              <a:buNone/>
              <a:defRPr sz="160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spc="600" dirty="0" smtClean="0">
                <a:latin typeface="+mn-lt"/>
                <a:ea typeface="+mn-ea"/>
                <a:cs typeface="+mn-ea"/>
                <a:sym typeface="+mn-lt"/>
              </a:rPr>
              <a:t>三</a:t>
            </a:r>
            <a:r>
              <a:rPr lang="en-US" altLang="zh-CN" sz="1800" b="1" spc="600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800" b="1" spc="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1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5C8308C2-B471-4274-B0EB-6F305326C939}"/>
              </a:ext>
            </a:extLst>
          </p:cNvPr>
          <p:cNvCxnSpPr/>
          <p:nvPr/>
        </p:nvCxnSpPr>
        <p:spPr>
          <a:xfrm>
            <a:off x="5223164" y="471055"/>
            <a:ext cx="0" cy="572192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D69A1CD2-0D6B-41EE-89E7-7E9EC58EE386}"/>
              </a:ext>
            </a:extLst>
          </p:cNvPr>
          <p:cNvSpPr/>
          <p:nvPr/>
        </p:nvSpPr>
        <p:spPr>
          <a:xfrm>
            <a:off x="5024835" y="922455"/>
            <a:ext cx="405130" cy="405130"/>
          </a:xfrm>
          <a:prstGeom prst="ellipse">
            <a:avLst/>
          </a:prstGeom>
          <a:solidFill>
            <a:srgbClr val="074A7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71AB2A92-9AF5-4DBC-9F0E-7C49AF8BA52C}"/>
              </a:ext>
            </a:extLst>
          </p:cNvPr>
          <p:cNvSpPr/>
          <p:nvPr/>
        </p:nvSpPr>
        <p:spPr>
          <a:xfrm>
            <a:off x="5024835" y="2081965"/>
            <a:ext cx="405130" cy="405130"/>
          </a:xfrm>
          <a:prstGeom prst="ellipse">
            <a:avLst/>
          </a:prstGeom>
          <a:solidFill>
            <a:srgbClr val="074A7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6433560D-41C3-4C4D-8D82-3A48B20BEA0D}"/>
              </a:ext>
            </a:extLst>
          </p:cNvPr>
          <p:cNvSpPr/>
          <p:nvPr/>
        </p:nvSpPr>
        <p:spPr>
          <a:xfrm>
            <a:off x="5024835" y="3242110"/>
            <a:ext cx="405130" cy="405130"/>
          </a:xfrm>
          <a:prstGeom prst="ellipse">
            <a:avLst/>
          </a:prstGeom>
          <a:solidFill>
            <a:srgbClr val="074A7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02F526F1-45C1-475D-A6E7-35966413B8D7}"/>
              </a:ext>
            </a:extLst>
          </p:cNvPr>
          <p:cNvSpPr/>
          <p:nvPr/>
        </p:nvSpPr>
        <p:spPr>
          <a:xfrm>
            <a:off x="5024835" y="4402255"/>
            <a:ext cx="405130" cy="405130"/>
          </a:xfrm>
          <a:prstGeom prst="ellipse">
            <a:avLst/>
          </a:prstGeom>
          <a:solidFill>
            <a:srgbClr val="074A7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7B49546-2F01-4C34-ABBF-D1DFEF47B48C}"/>
              </a:ext>
            </a:extLst>
          </p:cNvPr>
          <p:cNvSpPr txBox="1"/>
          <p:nvPr/>
        </p:nvSpPr>
        <p:spPr>
          <a:xfrm>
            <a:off x="405946" y="624883"/>
            <a:ext cx="44163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2020</a:t>
            </a: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年</a:t>
            </a:r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9</a:t>
            </a: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月</a:t>
            </a:r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28</a:t>
            </a: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日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中成协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区域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终身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发展共同体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项目工作会议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7A61548-5C08-4AC1-B430-501FA71A33B2}"/>
              </a:ext>
            </a:extLst>
          </p:cNvPr>
          <p:cNvSpPr txBox="1"/>
          <p:nvPr/>
        </p:nvSpPr>
        <p:spPr>
          <a:xfrm>
            <a:off x="374512" y="1719878"/>
            <a:ext cx="44163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2020</a:t>
            </a: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年</a:t>
            </a:r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10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rgbClr val="074A7E"/>
                </a:solidFill>
                <a:cs typeface="+mn-ea"/>
                <a:sym typeface="+mn-lt"/>
              </a:rPr>
              <a:t>28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、</a:t>
            </a:r>
            <a:r>
              <a:rPr lang="en-US" altLang="zh-CN" b="1" dirty="0">
                <a:solidFill>
                  <a:srgbClr val="074A7E"/>
                </a:solidFill>
                <a:cs typeface="+mn-ea"/>
                <a:sym typeface="+mn-lt"/>
              </a:rPr>
              <a:t>29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日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长三角区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域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终身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发展共同体项目建设研讨会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B887EED-AA87-4641-A60D-CD19A1A26A97}"/>
              </a:ext>
            </a:extLst>
          </p:cNvPr>
          <p:cNvSpPr txBox="1"/>
          <p:nvPr/>
        </p:nvSpPr>
        <p:spPr>
          <a:xfrm>
            <a:off x="401710" y="3027740"/>
            <a:ext cx="44163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2020</a:t>
            </a: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年</a:t>
            </a:r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11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rgbClr val="074A7E"/>
                </a:solidFill>
                <a:cs typeface="+mn-ea"/>
                <a:sym typeface="+mn-lt"/>
              </a:rPr>
              <a:t>23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日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浙江海宁共同体项目研讨会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9DFAE05-6837-438B-8506-FEC5EAAD87EA}"/>
              </a:ext>
            </a:extLst>
          </p:cNvPr>
          <p:cNvSpPr txBox="1"/>
          <p:nvPr/>
        </p:nvSpPr>
        <p:spPr>
          <a:xfrm>
            <a:off x="374512" y="4053332"/>
            <a:ext cx="44163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2020</a:t>
            </a: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年</a:t>
            </a:r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12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rgbClr val="074A7E"/>
                </a:solidFill>
                <a:cs typeface="+mn-ea"/>
                <a:sym typeface="+mn-lt"/>
              </a:rPr>
              <a:t>13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、</a:t>
            </a:r>
            <a:r>
              <a:rPr lang="en-US" altLang="zh-CN" b="1" dirty="0">
                <a:solidFill>
                  <a:srgbClr val="074A7E"/>
                </a:solidFill>
                <a:cs typeface="+mn-ea"/>
                <a:sym typeface="+mn-lt"/>
              </a:rPr>
              <a:t>14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日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浙江海宁学习考察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02F526F1-45C1-475D-A6E7-35966413B8D7}"/>
              </a:ext>
            </a:extLst>
          </p:cNvPr>
          <p:cNvSpPr/>
          <p:nvPr/>
        </p:nvSpPr>
        <p:spPr>
          <a:xfrm>
            <a:off x="5024835" y="5375558"/>
            <a:ext cx="405130" cy="405130"/>
          </a:xfrm>
          <a:prstGeom prst="ellipse">
            <a:avLst/>
          </a:prstGeom>
          <a:solidFill>
            <a:srgbClr val="074A7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9DFAE05-6837-438B-8506-FEC5EAAD87EA}"/>
              </a:ext>
            </a:extLst>
          </p:cNvPr>
          <p:cNvSpPr txBox="1"/>
          <p:nvPr/>
        </p:nvSpPr>
        <p:spPr>
          <a:xfrm>
            <a:off x="408063" y="5077986"/>
            <a:ext cx="44163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2021</a:t>
            </a:r>
            <a:r>
              <a:rPr lang="zh-CN" altLang="en-US" b="1" dirty="0" smtClean="0">
                <a:solidFill>
                  <a:srgbClr val="074A7E"/>
                </a:solidFill>
                <a:cs typeface="+mn-ea"/>
                <a:sym typeface="+mn-lt"/>
              </a:rPr>
              <a:t>年</a:t>
            </a:r>
            <a:r>
              <a:rPr lang="en-US" altLang="zh-CN" b="1" dirty="0" smtClean="0">
                <a:solidFill>
                  <a:srgbClr val="074A7E"/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rgbClr val="074A7E"/>
                </a:solidFill>
                <a:cs typeface="+mn-ea"/>
                <a:sym typeface="+mn-lt"/>
              </a:rPr>
              <a:t>17</a:t>
            </a:r>
            <a:r>
              <a:rPr lang="zh-CN" altLang="en-US" b="1" dirty="0">
                <a:solidFill>
                  <a:srgbClr val="074A7E"/>
                </a:solidFill>
                <a:cs typeface="+mn-ea"/>
                <a:sym typeface="+mn-lt"/>
              </a:rPr>
              <a:t>日</a:t>
            </a:r>
            <a:endParaRPr lang="en-US" altLang="zh-CN" b="1" dirty="0">
              <a:solidFill>
                <a:srgbClr val="074A7E"/>
              </a:solidFill>
              <a:cs typeface="+mn-ea"/>
              <a:sym typeface="+mn-lt"/>
            </a:endParaRPr>
          </a:p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江苏吴江七都镇四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地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终身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学习发展共同体工作会议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863F46EE-33BC-4FE4-BE30-DA6304943E10}"/>
              </a:ext>
            </a:extLst>
          </p:cNvPr>
          <p:cNvSpPr/>
          <p:nvPr/>
        </p:nvSpPr>
        <p:spPr>
          <a:xfrm>
            <a:off x="8490065" y="1093082"/>
            <a:ext cx="2136890" cy="1948966"/>
          </a:xfrm>
          <a:prstGeom prst="rect">
            <a:avLst/>
          </a:prstGeom>
          <a:solidFill>
            <a:srgbClr val="074A7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E9D6EEEC-CD66-44D8-9F67-29ED19DB97CB}"/>
              </a:ext>
            </a:extLst>
          </p:cNvPr>
          <p:cNvSpPr txBox="1"/>
          <p:nvPr/>
        </p:nvSpPr>
        <p:spPr>
          <a:xfrm>
            <a:off x="8490065" y="1136423"/>
            <a:ext cx="2136890" cy="1754326"/>
          </a:xfrm>
          <a:prstGeom prst="rect">
            <a:avLst/>
          </a:prstGeom>
          <a:solidFill>
            <a:srgbClr val="074A7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600" dirty="0">
                <a:solidFill>
                  <a:schemeClr val="bg1"/>
                </a:solidFill>
                <a:cs typeface="+mn-ea"/>
                <a:sym typeface="+mn-lt"/>
              </a:rPr>
              <a:t>（一）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研讨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endParaRPr lang="en-US" altLang="zh-CN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逐步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理清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思路</a:t>
            </a:r>
            <a:endParaRPr lang="en-US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明确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工作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目标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4" name="图片 2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15" y="1093082"/>
            <a:ext cx="2138400" cy="19476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90065" y="3377930"/>
            <a:ext cx="2138400" cy="19476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18" y="3377930"/>
            <a:ext cx="2138400" cy="19476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0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LIDE" val="306372"/>
  <p:tag name="RESOURCELIB_SLIDETYPE" val="12"/>
  <p:tag name="POCKET_APPLY_TIME" val="2019年3月12日"/>
  <p:tag name="POCKET_APPLY_TYPE" val="Slide"/>
  <p:tag name="TIMING" val="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RESOURCELIBID_SLIDE" val="306867"/>
  <p:tag name="RESOURCELIB_SLIDETYPE" val="12"/>
  <p:tag name="POCKET_APPLY_TIME" val="2019年3月12日"/>
  <p:tag name="POCKET_APPLY_TYPE" val="Slide"/>
  <p:tag name="TIMING" val="|0.9|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SubTitle"/>
  <p:tag name="APPLY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SubTitle"/>
  <p:tag name="APPLY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SubTitle"/>
  <p:tag name="APPLY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SubTitle"/>
  <p:tag name="APPLY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Text"/>
  <p:tag name="APPLY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Text"/>
  <p:tag name="APPLY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Text"/>
  <p:tag name="APPLY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Text"/>
  <p:tag name="APPLY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LIDE" val="306372"/>
  <p:tag name="RESOURCELIB_SLIDETYPE" val="12"/>
  <p:tag name="POCKET_APPLY_TIME" val="2019年3月12日"/>
  <p:tag name="POCKET_APPLY_TYPE" val="Slide"/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Desc"/>
  <p:tag name="RESOURCELIBID_SLIDE" val="307224"/>
  <p:tag name="RESOURCELIB_SLIDETYPE" val="12"/>
  <p:tag name="POCKET_APPLY_TIME" val="2019年3月12日"/>
  <p:tag name="POCKET_APPLY_TYPE" val="Slide"/>
  <p:tag name="TIMING" val="|0|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Other"/>
  <p:tag name="APPLY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Text"/>
  <p:tag name="APPLY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Text"/>
  <p:tag name="APPLY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  <p:tag name="APPLYTYPE" val="Text"/>
  <p:tag name="APPLY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LIDE" val="306372"/>
  <p:tag name="RESOURCELIB_SLIDETYPE" val="12"/>
  <p:tag name="POCKET_APPLY_TIME" val="2019年3月12日"/>
  <p:tag name="POCKET_APPLY_TYPE" val="Slide"/>
  <p:tag name="TIMING" val="|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LIDE" val="306372"/>
  <p:tag name="RESOURCELIB_SLIDETYPE" val="12"/>
  <p:tag name="POCKET_APPLY_TIME" val="2019年3月12日"/>
  <p:tag name="POCKET_APPLY_TYPE" val="Slide"/>
  <p:tag name="TIMING" val="|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9日"/>
  <p:tag name="POCKET_APPLY_TYPE" val="Slide"/>
  <p:tag name="APPLYTYPE" val="Title"/>
  <p:tag name="APPLY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LIDE" val="307039"/>
  <p:tag name="RESOURCELIB_SLIDETYPE" val="12"/>
  <p:tag name="POCKET_APPLY_TIME" val="2019年3月12日"/>
  <p:tag name="POCKET_APPLY_TYPE" val="Slide"/>
  <p:tag name="TIMING" val="|0.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LIDE" val="307628"/>
  <p:tag name="RESOURCELIB_SLIDETYPE" val="12"/>
  <p:tag name="POCKET_APPLY_TIME" val="2019年3月12日"/>
  <p:tag name="POCKET_APPLY_TYPE" val="Slide"/>
  <p:tag name="TIMING" val="|0.8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12日"/>
  <p:tag name="POCKET_APPLY_TYPE" val="Slide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fu4c24h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800</Words>
  <Application>Microsoft Office PowerPoint</Application>
  <PresentationFormat>自定义</PresentationFormat>
  <Paragraphs>177</Paragraphs>
  <Slides>17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携手并进共创未来</dc:title>
  <dc:creator>第一PPT</dc:creator>
  <cp:keywords>www.1ppt.com</cp:keywords>
  <dc:description>www.1ppt.com</dc:description>
  <cp:lastModifiedBy>Windows 用户</cp:lastModifiedBy>
  <cp:revision>110</cp:revision>
  <dcterms:created xsi:type="dcterms:W3CDTF">2019-03-12T01:30:08Z</dcterms:created>
  <dcterms:modified xsi:type="dcterms:W3CDTF">2021-04-13T06:24:11Z</dcterms:modified>
</cp:coreProperties>
</file>