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5"/>
  </p:handoutMasterIdLst>
  <p:sldIdLst>
    <p:sldId id="359" r:id="rId3"/>
    <p:sldId id="361" r:id="rId5"/>
    <p:sldId id="830" r:id="rId6"/>
    <p:sldId id="893" r:id="rId7"/>
    <p:sldId id="831" r:id="rId8"/>
    <p:sldId id="441" r:id="rId9"/>
    <p:sldId id="837" r:id="rId10"/>
    <p:sldId id="838" r:id="rId11"/>
    <p:sldId id="840" r:id="rId12"/>
    <p:sldId id="841" r:id="rId13"/>
    <p:sldId id="864" r:id="rId14"/>
    <p:sldId id="842" r:id="rId15"/>
    <p:sldId id="843" r:id="rId16"/>
    <p:sldId id="844" r:id="rId17"/>
    <p:sldId id="793" r:id="rId18"/>
    <p:sldId id="845" r:id="rId19"/>
    <p:sldId id="846" r:id="rId20"/>
    <p:sldId id="849" r:id="rId21"/>
    <p:sldId id="820" r:id="rId22"/>
    <p:sldId id="850" r:id="rId23"/>
    <p:sldId id="85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A32026"/>
    <a:srgbClr val="975558"/>
    <a:srgbClr val="DE8346"/>
    <a:srgbClr val="A54545"/>
    <a:srgbClr val="FFC000"/>
    <a:srgbClr val="7E7E7E"/>
    <a:srgbClr val="404040"/>
    <a:srgbClr val="A5A5A5"/>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0"/>
    <p:restoredTop sz="96271"/>
  </p:normalViewPr>
  <p:slideViewPr>
    <p:cSldViewPr snapToGrid="0" snapToObjects="1">
      <p:cViewPr varScale="1">
        <p:scale>
          <a:sx n="114" d="100"/>
          <a:sy n="114" d="100"/>
        </p:scale>
        <p:origin x="72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DCCA84-845D-4AFA-B5C9-F6524C28B363}" type="doc">
      <dgm:prSet loTypeId="cycle" loCatId="cycle" qsTypeId="urn:microsoft.com/office/officeart/2005/8/quickstyle/simple1" qsCatId="simple" csTypeId="urn:microsoft.com/office/officeart/2005/8/colors/accent1_2" csCatId="accent1" phldr="0"/>
      <dgm:spPr/>
      <dgm:t>
        <a:bodyPr/>
        <a:p>
          <a:endParaRPr lang="zh-CN" altLang="en-US"/>
        </a:p>
      </dgm:t>
    </dgm:pt>
    <dgm:pt modelId="{3B7D232D-7CD3-4CE8-9F64-CD8AC0A8F086}">
      <dgm:prSet phldrT="[文本]" phldr="0" custT="0"/>
      <dgm:spPr/>
      <dgm:t>
        <a:bodyPr vert="horz" wrap="square"/>
        <a:p>
          <a:pPr>
            <a:lnSpc>
              <a:spcPct val="100000"/>
            </a:lnSpc>
            <a:spcBef>
              <a:spcPct val="0"/>
            </a:spcBef>
            <a:spcAft>
              <a:spcPct val="35000"/>
            </a:spcAft>
          </a:pPr>
          <a:r>
            <a:rPr lang="zh-CN" b="1">
              <a:ea typeface="宋体" panose="02010600030101010101" pitchFamily="2" charset="-122"/>
              <a:sym typeface="+mn-ea"/>
            </a:rPr>
            <a:t>共同体取名“五花托三果”，寓意依托五个在社区教育与终身学习等各有特色的成员单位通过共同努力，培育三朵美丽的（项目）的能够结出丰硕成果的花。</a:t>
          </a:r>
          <a:r>
            <a:rPr lang="zh-CN" altLang="en-US"/>
            <a:t/>
          </a:r>
          <a:endParaRPr lang="zh-CN" altLang="en-US"/>
        </a:p>
      </dgm:t>
    </dgm:pt>
    <dgm:pt modelId="{C7F2A52F-E9AF-4FE6-B5CD-C166BF0ADD11}" cxnId="{F7ADE87E-1557-4351-A9DA-5B77B6511C44}" type="parTrans">
      <dgm:prSet/>
      <dgm:spPr/>
      <dgm:t>
        <a:bodyPr/>
        <a:p>
          <a:endParaRPr lang="zh-CN" altLang="en-US"/>
        </a:p>
      </dgm:t>
    </dgm:pt>
    <dgm:pt modelId="{30BC1A13-A670-40BD-AA58-D31C951E8C01}" cxnId="{F7ADE87E-1557-4351-A9DA-5B77B6511C44}" type="sibTrans">
      <dgm:prSet/>
      <dgm:spPr/>
      <dgm:t>
        <a:bodyPr/>
        <a:p>
          <a:endParaRPr lang="zh-CN" altLang="en-US"/>
        </a:p>
      </dgm:t>
    </dgm:pt>
    <dgm:pt modelId="{C7B2594F-967C-49BB-B2B4-428D59DF0E5B}">
      <dgm:prSet phldrT="[文本]" phldr="0" custT="0"/>
      <dgm:spPr/>
      <dgm:t>
        <a:bodyPr vert="horz" wrap="square"/>
        <a:p>
          <a:pPr>
            <a:lnSpc>
              <a:spcPct val="100000"/>
            </a:lnSpc>
            <a:spcBef>
              <a:spcPct val="0"/>
            </a:spcBef>
            <a:spcAft>
              <a:spcPct val="35000"/>
            </a:spcAft>
          </a:pPr>
          <a:r>
            <a:rPr lang="zh-CN">
              <a:ea typeface="宋体" panose="02010600030101010101" pitchFamily="2" charset="-122"/>
              <a:sym typeface="+mn-ea"/>
            </a:rPr>
            <a:t>深圳市宝安区城市学院</a:t>
          </a:r>
          <a:r>
            <a:rPr lang="zh-CN" altLang="en-US"/>
            <a:t/>
          </a:r>
          <a:endParaRPr lang="zh-CN" altLang="en-US"/>
        </a:p>
      </dgm:t>
    </dgm:pt>
    <dgm:pt modelId="{BDBB4B8B-EAF7-4324-AC79-B5938C48C343}" cxnId="{15FEA469-ECC9-474F-A764-D4D03D5C0496}" type="parTrans">
      <dgm:prSet/>
      <dgm:spPr/>
      <dgm:t>
        <a:bodyPr/>
        <a:p>
          <a:endParaRPr lang="zh-CN" altLang="en-US"/>
        </a:p>
      </dgm:t>
    </dgm:pt>
    <dgm:pt modelId="{33450FBC-DB64-439A-8E3F-E2574AEFCA86}" cxnId="{15FEA469-ECC9-474F-A764-D4D03D5C0496}" type="sibTrans">
      <dgm:prSet/>
      <dgm:spPr/>
      <dgm:t>
        <a:bodyPr/>
        <a:p>
          <a:endParaRPr lang="zh-CN" altLang="en-US"/>
        </a:p>
      </dgm:t>
    </dgm:pt>
    <dgm:pt modelId="{2754153E-2870-4A58-BD98-DAF85237F37A}">
      <dgm:prSet phldrT="[文本]" phldr="0" custT="0"/>
      <dgm:spPr/>
      <dgm:t>
        <a:bodyPr vert="horz" wrap="square"/>
        <a:p>
          <a:pPr>
            <a:lnSpc>
              <a:spcPct val="100000"/>
            </a:lnSpc>
            <a:spcBef>
              <a:spcPct val="0"/>
            </a:spcBef>
            <a:spcAft>
              <a:spcPct val="35000"/>
            </a:spcAft>
          </a:pPr>
          <a:r>
            <a:rPr lang="zh-CN">
              <a:ea typeface="宋体" panose="02010600030101010101" pitchFamily="2" charset="-122"/>
              <a:sym typeface="+mn-ea"/>
            </a:rPr>
            <a:t>广州市黄埔区社区学院</a:t>
          </a:r>
          <a:r>
            <a:rPr lang="zh-CN">
              <a:ea typeface="宋体" panose="02010600030101010101" pitchFamily="2" charset="-122"/>
              <a:sym typeface="+mn-ea"/>
            </a:rPr>
            <a:t/>
          </a:r>
          <a:endParaRPr lang="zh-CN">
            <a:ea typeface="宋体" panose="02010600030101010101" pitchFamily="2" charset="-122"/>
            <a:sym typeface="+mn-ea"/>
          </a:endParaRPr>
        </a:p>
      </dgm:t>
    </dgm:pt>
    <dgm:pt modelId="{42C2D6D1-657F-4D95-8E73-20ABF221F4DE}" cxnId="{8E656CD6-2C75-421D-BD99-C6F8CAF4D76B}" type="parTrans">
      <dgm:prSet/>
      <dgm:spPr/>
      <dgm:t>
        <a:bodyPr/>
        <a:p>
          <a:endParaRPr lang="zh-CN" altLang="en-US"/>
        </a:p>
      </dgm:t>
    </dgm:pt>
    <dgm:pt modelId="{2EBAC0DD-319C-4E29-BF39-DF789C3A671B}" cxnId="{8E656CD6-2C75-421D-BD99-C6F8CAF4D76B}" type="sibTrans">
      <dgm:prSet/>
      <dgm:spPr/>
      <dgm:t>
        <a:bodyPr/>
        <a:p>
          <a:endParaRPr lang="zh-CN" altLang="en-US"/>
        </a:p>
      </dgm:t>
    </dgm:pt>
    <dgm:pt modelId="{ED02A2AF-D7A5-4771-9282-48A11C073376}">
      <dgm:prSet phldr="0" custT="0"/>
      <dgm:spPr/>
      <dgm:t>
        <a:bodyPr vert="horz" wrap="square"/>
        <a:p>
          <a:pPr>
            <a:lnSpc>
              <a:spcPct val="100000"/>
            </a:lnSpc>
            <a:spcBef>
              <a:spcPct val="0"/>
            </a:spcBef>
            <a:spcAft>
              <a:spcPct val="35000"/>
            </a:spcAft>
          </a:pPr>
          <a:r>
            <a:rPr>
              <a:sym typeface="+mn-ea"/>
            </a:rPr>
            <a:t>东</a:t>
          </a:r>
          <a:r>
            <a:rPr lang="zh-CN">
              <a:ea typeface="宋体" panose="02010600030101010101" pitchFamily="2" charset="-122"/>
              <a:sym typeface="+mn-ea"/>
            </a:rPr>
            <a:t>莞市凤岗镇成人文化技术学校</a:t>
          </a:r>
          <a:r>
            <a:rPr lang="zh-CN">
              <a:ea typeface="宋体" panose="02010600030101010101" pitchFamily="2" charset="-122"/>
            </a:rPr>
            <a:t/>
          </a:r>
          <a:endParaRPr lang="zh-CN">
            <a:ea typeface="宋体" panose="02010600030101010101" pitchFamily="2" charset="-122"/>
          </a:endParaRPr>
        </a:p>
      </dgm:t>
    </dgm:pt>
    <dgm:pt modelId="{53F5D4F0-9A65-4CC8-AC20-8B3B04D30096}" cxnId="{F3DF0538-57C8-46DF-B66F-643175A96E29}" type="parTrans">
      <dgm:prSet/>
      <dgm:spPr/>
    </dgm:pt>
    <dgm:pt modelId="{C030414A-0835-4915-A0D3-01F661B2E991}" cxnId="{F3DF0538-57C8-46DF-B66F-643175A96E29}" type="sibTrans">
      <dgm:prSet/>
      <dgm:spPr/>
    </dgm:pt>
    <dgm:pt modelId="{958CABDF-7852-497F-8010-4C61E7F717F8}">
      <dgm:prSet phldrT="[文本]" phldr="0" custT="0"/>
      <dgm:spPr/>
      <dgm:t>
        <a:bodyPr vert="horz" wrap="square"/>
        <a:p>
          <a:pPr>
            <a:lnSpc>
              <a:spcPct val="100000"/>
            </a:lnSpc>
            <a:spcBef>
              <a:spcPct val="0"/>
            </a:spcBef>
            <a:spcAft>
              <a:spcPct val="35000"/>
            </a:spcAft>
          </a:pPr>
          <a:r>
            <a:rPr lang="zh-CN">
              <a:ea typeface="宋体" panose="02010600030101010101" pitchFamily="2" charset="-122"/>
              <a:sym typeface="+mn-ea"/>
            </a:rPr>
            <a:t>寮步镇成人文化技术学校</a:t>
          </a:r>
          <a:r>
            <a:rPr lang="zh-CN" altLang="en-US"/>
            <a:t/>
          </a:r>
          <a:endParaRPr lang="zh-CN" altLang="en-US"/>
        </a:p>
      </dgm:t>
    </dgm:pt>
    <dgm:pt modelId="{2FC43F87-80F9-4689-A911-01FBE8108216}" cxnId="{53194454-714D-4C1F-9583-D12C0D990CC2}" type="parTrans">
      <dgm:prSet/>
      <dgm:spPr/>
      <dgm:t>
        <a:bodyPr/>
        <a:p>
          <a:endParaRPr lang="zh-CN" altLang="en-US"/>
        </a:p>
      </dgm:t>
    </dgm:pt>
    <dgm:pt modelId="{12DBAD54-938D-421B-8D70-FD589A3A24B7}" cxnId="{53194454-714D-4C1F-9583-D12C0D990CC2}" type="sibTrans">
      <dgm:prSet/>
      <dgm:spPr/>
      <dgm:t>
        <a:bodyPr/>
        <a:p>
          <a:endParaRPr lang="zh-CN" altLang="en-US"/>
        </a:p>
      </dgm:t>
    </dgm:pt>
    <dgm:pt modelId="{82717C1F-66C6-4A94-9A71-62F2105F77AB}">
      <dgm:prSet phldrT="[文本]" phldr="0" custT="0"/>
      <dgm:spPr/>
      <dgm:t>
        <a:bodyPr vert="horz" wrap="square"/>
        <a:p>
          <a:pPr>
            <a:lnSpc>
              <a:spcPct val="100000"/>
            </a:lnSpc>
            <a:spcBef>
              <a:spcPct val="0"/>
            </a:spcBef>
            <a:spcAft>
              <a:spcPct val="35000"/>
            </a:spcAft>
          </a:pPr>
          <a:r>
            <a:rPr lang="zh-CN">
              <a:ea typeface="宋体" panose="02010600030101010101" pitchFamily="2" charset="-122"/>
              <a:sym typeface="+mn-ea"/>
            </a:rPr>
            <a:t>北京市顺义区社区教育中心</a:t>
          </a:r>
          <a:r>
            <a:rPr lang="zh-CN" altLang="en-US"/>
            <a:t/>
          </a:r>
          <a:endParaRPr lang="zh-CN" altLang="en-US"/>
        </a:p>
      </dgm:t>
    </dgm:pt>
    <dgm:pt modelId="{76E20547-2B14-46FF-8876-56FF1C0E3AD3}" cxnId="{3169DCF4-BA1D-4B85-9F2F-FBED9AC414B5}" type="parTrans">
      <dgm:prSet/>
      <dgm:spPr/>
      <dgm:t>
        <a:bodyPr/>
        <a:p>
          <a:endParaRPr lang="zh-CN" altLang="en-US"/>
        </a:p>
      </dgm:t>
    </dgm:pt>
    <dgm:pt modelId="{5D0F8D1F-49D5-4EDC-83FB-B27D620915A5}" cxnId="{3169DCF4-BA1D-4B85-9F2F-FBED9AC414B5}" type="sibTrans">
      <dgm:prSet/>
      <dgm:spPr/>
      <dgm:t>
        <a:bodyPr/>
        <a:p>
          <a:endParaRPr lang="zh-CN" altLang="en-US"/>
        </a:p>
      </dgm:t>
    </dgm:pt>
    <dgm:pt modelId="{C397CB15-7790-4F1A-896D-7552F2F7F294}" type="pres">
      <dgm:prSet presAssocID="{08DCCA84-845D-4AFA-B5C9-F6524C28B363}" presName="composite" presStyleCnt="0">
        <dgm:presLayoutVars>
          <dgm:chMax val="1"/>
          <dgm:dir/>
          <dgm:resizeHandles val="exact"/>
        </dgm:presLayoutVars>
      </dgm:prSet>
      <dgm:spPr/>
    </dgm:pt>
    <dgm:pt modelId="{947B5A56-686A-4842-A85E-F213490D2A53}" type="pres">
      <dgm:prSet presAssocID="{08DCCA84-845D-4AFA-B5C9-F6524C28B363}" presName="radial" presStyleCnt="0">
        <dgm:presLayoutVars>
          <dgm:animLvl val="ctr"/>
        </dgm:presLayoutVars>
      </dgm:prSet>
      <dgm:spPr/>
    </dgm:pt>
    <dgm:pt modelId="{4D249092-DA8C-4681-AA9C-207F2DFD3154}" type="pres">
      <dgm:prSet presAssocID="{3B7D232D-7CD3-4CE8-9F64-CD8AC0A8F086}" presName="centerShape" presStyleLbl="vennNode1" presStyleIdx="0" presStyleCnt="6"/>
      <dgm:spPr/>
    </dgm:pt>
    <dgm:pt modelId="{0ABA4A14-2574-4777-939A-8A91AE25FBF5}" type="pres">
      <dgm:prSet presAssocID="{C7B2594F-967C-49BB-B2B4-428D59DF0E5B}" presName="node" presStyleLbl="vennNode1" presStyleIdx="1" presStyleCnt="6">
        <dgm:presLayoutVars>
          <dgm:bulletEnabled val="1"/>
        </dgm:presLayoutVars>
      </dgm:prSet>
      <dgm:spPr/>
    </dgm:pt>
    <dgm:pt modelId="{A9981A18-75F3-41F3-9957-B40659E402CE}" type="pres">
      <dgm:prSet presAssocID="{2754153E-2870-4A58-BD98-DAF85237F37A}" presName="node" presStyleLbl="vennNode1" presStyleIdx="2" presStyleCnt="6">
        <dgm:presLayoutVars>
          <dgm:bulletEnabled val="1"/>
        </dgm:presLayoutVars>
      </dgm:prSet>
      <dgm:spPr/>
    </dgm:pt>
    <dgm:pt modelId="{BAAF1376-8EAF-4404-8972-5CA984FEB1F2}" type="pres">
      <dgm:prSet presAssocID="{ED02A2AF-D7A5-4771-9282-48A11C073376}" presName="node" presStyleLbl="vennNode1" presStyleIdx="3" presStyleCnt="6">
        <dgm:presLayoutVars>
          <dgm:bulletEnabled val="1"/>
        </dgm:presLayoutVars>
      </dgm:prSet>
      <dgm:spPr/>
    </dgm:pt>
    <dgm:pt modelId="{5EBE0206-6FD5-462B-AC34-DF1594CC1BEE}" type="pres">
      <dgm:prSet presAssocID="{958CABDF-7852-497F-8010-4C61E7F717F8}" presName="node" presStyleLbl="vennNode1" presStyleIdx="4" presStyleCnt="6">
        <dgm:presLayoutVars>
          <dgm:bulletEnabled val="1"/>
        </dgm:presLayoutVars>
      </dgm:prSet>
      <dgm:spPr/>
    </dgm:pt>
    <dgm:pt modelId="{5BB31F2C-9F6F-461E-B8AE-DAD63322F779}" type="pres">
      <dgm:prSet presAssocID="{82717C1F-66C6-4A94-9A71-62F2105F77AB}" presName="node" presStyleLbl="vennNode1" presStyleIdx="5" presStyleCnt="6">
        <dgm:presLayoutVars>
          <dgm:bulletEnabled val="1"/>
        </dgm:presLayoutVars>
      </dgm:prSet>
      <dgm:spPr/>
    </dgm:pt>
  </dgm:ptLst>
  <dgm:cxnLst>
    <dgm:cxn modelId="{F7ADE87E-1557-4351-A9DA-5B77B6511C44}" srcId="{08DCCA84-845D-4AFA-B5C9-F6524C28B363}" destId="{3B7D232D-7CD3-4CE8-9F64-CD8AC0A8F086}" srcOrd="0" destOrd="0" parTransId="{C7F2A52F-E9AF-4FE6-B5CD-C166BF0ADD11}" sibTransId="{30BC1A13-A670-40BD-AA58-D31C951E8C01}"/>
    <dgm:cxn modelId="{15FEA469-ECC9-474F-A764-D4D03D5C0496}" srcId="{3B7D232D-7CD3-4CE8-9F64-CD8AC0A8F086}" destId="{C7B2594F-967C-49BB-B2B4-428D59DF0E5B}" srcOrd="0" destOrd="0" parTransId="{BDBB4B8B-EAF7-4324-AC79-B5938C48C343}" sibTransId="{33450FBC-DB64-439A-8E3F-E2574AEFCA86}"/>
    <dgm:cxn modelId="{8E656CD6-2C75-421D-BD99-C6F8CAF4D76B}" srcId="{3B7D232D-7CD3-4CE8-9F64-CD8AC0A8F086}" destId="{2754153E-2870-4A58-BD98-DAF85237F37A}" srcOrd="1" destOrd="0" parTransId="{42C2D6D1-657F-4D95-8E73-20ABF221F4DE}" sibTransId="{2EBAC0DD-319C-4E29-BF39-DF789C3A671B}"/>
    <dgm:cxn modelId="{F3DF0538-57C8-46DF-B66F-643175A96E29}" srcId="{3B7D232D-7CD3-4CE8-9F64-CD8AC0A8F086}" destId="{ED02A2AF-D7A5-4771-9282-48A11C073376}" srcOrd="2" destOrd="0" parTransId="{53F5D4F0-9A65-4CC8-AC20-8B3B04D30096}" sibTransId="{C030414A-0835-4915-A0D3-01F661B2E991}"/>
    <dgm:cxn modelId="{53194454-714D-4C1F-9583-D12C0D990CC2}" srcId="{3B7D232D-7CD3-4CE8-9F64-CD8AC0A8F086}" destId="{958CABDF-7852-497F-8010-4C61E7F717F8}" srcOrd="3" destOrd="0" parTransId="{2FC43F87-80F9-4689-A911-01FBE8108216}" sibTransId="{12DBAD54-938D-421B-8D70-FD589A3A24B7}"/>
    <dgm:cxn modelId="{3169DCF4-BA1D-4B85-9F2F-FBED9AC414B5}" srcId="{3B7D232D-7CD3-4CE8-9F64-CD8AC0A8F086}" destId="{82717C1F-66C6-4A94-9A71-62F2105F77AB}" srcOrd="4" destOrd="0" parTransId="{76E20547-2B14-46FF-8876-56FF1C0E3AD3}" sibTransId="{5D0F8D1F-49D5-4EDC-83FB-B27D620915A5}"/>
    <dgm:cxn modelId="{AEA3D0CF-92F1-4B92-8873-EBC61258A22D}" type="presOf" srcId="{08DCCA84-845D-4AFA-B5C9-F6524C28B363}" destId="{C397CB15-7790-4F1A-896D-7552F2F7F294}" srcOrd="0" destOrd="0" presId="urn:microsoft.com/office/officeart/2005/8/layout/radial3"/>
    <dgm:cxn modelId="{D96A8E6C-8E69-4FF6-B637-8541032DE36D}" type="presParOf" srcId="{C397CB15-7790-4F1A-896D-7552F2F7F294}" destId="{947B5A56-686A-4842-A85E-F213490D2A53}" srcOrd="0" destOrd="0" presId="urn:microsoft.com/office/officeart/2005/8/layout/radial3"/>
    <dgm:cxn modelId="{119B5423-8E6C-4668-A204-FA2FD4863151}" type="presParOf" srcId="{947B5A56-686A-4842-A85E-F213490D2A53}" destId="{4D249092-DA8C-4681-AA9C-207F2DFD3154}" srcOrd="0" destOrd="0" presId="urn:microsoft.com/office/officeart/2005/8/layout/radial3"/>
    <dgm:cxn modelId="{2F0EF85D-3AF7-4B49-AE36-FBC1B7420E7F}" type="presOf" srcId="{3B7D232D-7CD3-4CE8-9F64-CD8AC0A8F086}" destId="{4D249092-DA8C-4681-AA9C-207F2DFD3154}" srcOrd="0" destOrd="0" presId="urn:microsoft.com/office/officeart/2005/8/layout/radial3"/>
    <dgm:cxn modelId="{6DF07F57-CAD4-46E1-A9C4-233647A37D7B}" type="presParOf" srcId="{947B5A56-686A-4842-A85E-F213490D2A53}" destId="{0ABA4A14-2574-4777-939A-8A91AE25FBF5}" srcOrd="1" destOrd="0" presId="urn:microsoft.com/office/officeart/2005/8/layout/radial3"/>
    <dgm:cxn modelId="{F4C79FFC-8D83-4C6D-BBA6-A0273EB8654B}" type="presOf" srcId="{C7B2594F-967C-49BB-B2B4-428D59DF0E5B}" destId="{0ABA4A14-2574-4777-939A-8A91AE25FBF5}" srcOrd="0" destOrd="0" presId="urn:microsoft.com/office/officeart/2005/8/layout/radial3"/>
    <dgm:cxn modelId="{AB0F48FD-856A-4AE5-A140-E322E92232CD}" type="presParOf" srcId="{947B5A56-686A-4842-A85E-F213490D2A53}" destId="{A9981A18-75F3-41F3-9957-B40659E402CE}" srcOrd="2" destOrd="0" presId="urn:microsoft.com/office/officeart/2005/8/layout/radial3"/>
    <dgm:cxn modelId="{7DC70CFD-2E44-4FB4-B8E6-40CAA4A3A669}" type="presOf" srcId="{2754153E-2870-4A58-BD98-DAF85237F37A}" destId="{A9981A18-75F3-41F3-9957-B40659E402CE}" srcOrd="0" destOrd="0" presId="urn:microsoft.com/office/officeart/2005/8/layout/radial3"/>
    <dgm:cxn modelId="{0D005F01-AADD-4B1D-A569-EBB0356A108F}" type="presParOf" srcId="{947B5A56-686A-4842-A85E-F213490D2A53}" destId="{BAAF1376-8EAF-4404-8972-5CA984FEB1F2}" srcOrd="3" destOrd="0" presId="urn:microsoft.com/office/officeart/2005/8/layout/radial3"/>
    <dgm:cxn modelId="{2F3A31F0-C85D-469E-80B1-0940F4B0EF79}" type="presOf" srcId="{ED02A2AF-D7A5-4771-9282-48A11C073376}" destId="{BAAF1376-8EAF-4404-8972-5CA984FEB1F2}" srcOrd="0" destOrd="0" presId="urn:microsoft.com/office/officeart/2005/8/layout/radial3"/>
    <dgm:cxn modelId="{2F8730C3-B9D5-4EE3-8762-BCD990427778}" type="presParOf" srcId="{947B5A56-686A-4842-A85E-F213490D2A53}" destId="{5EBE0206-6FD5-462B-AC34-DF1594CC1BEE}" srcOrd="4" destOrd="0" presId="urn:microsoft.com/office/officeart/2005/8/layout/radial3"/>
    <dgm:cxn modelId="{1C58A031-C700-4735-A49A-A2518D20A3EA}" type="presOf" srcId="{958CABDF-7852-497F-8010-4C61E7F717F8}" destId="{5EBE0206-6FD5-462B-AC34-DF1594CC1BEE}" srcOrd="0" destOrd="0" presId="urn:microsoft.com/office/officeart/2005/8/layout/radial3"/>
    <dgm:cxn modelId="{25A5E3AB-1F8A-4BC9-A8FA-A97C2CE7B346}" type="presParOf" srcId="{947B5A56-686A-4842-A85E-F213490D2A53}" destId="{5BB31F2C-9F6F-461E-B8AE-DAD63322F779}" srcOrd="5" destOrd="0" presId="urn:microsoft.com/office/officeart/2005/8/layout/radial3"/>
    <dgm:cxn modelId="{B1381B68-F5E4-47EB-BB84-DF58948C3E11}" type="presOf" srcId="{82717C1F-66C6-4A94-9A71-62F2105F77AB}" destId="{5BB31F2C-9F6F-461E-B8AE-DAD63322F779}" srcOrd="0"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5"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lang="zh-CN" altLang="en-US" sz="3200"/>
            <a:t>社区教育融入</a:t>
          </a:r>
          <a:endParaRPr lang="zh-CN" altLang="en-US" sz="3200"/>
        </a:p>
        <a:p>
          <a:pPr>
            <a:lnSpc>
              <a:spcPct val="100000"/>
            </a:lnSpc>
            <a:spcBef>
              <a:spcPct val="0"/>
            </a:spcBef>
            <a:spcAft>
              <a:spcPct val="35000"/>
            </a:spcAft>
          </a:pPr>
          <a:r>
            <a:rPr lang="zh-CN" altLang="en-US" sz="3200"/>
            <a:t>社区治理</a:t>
          </a:r>
          <a:r>
            <a:rPr lang="zh-CN" altLang="en-US" sz="3200"/>
            <a:t/>
          </a:r>
          <a:endParaRPr lang="zh-CN" altLang="en-US" sz="3200"/>
        </a:p>
      </dgm:t>
    </dgm:pt>
    <dgm:pt modelId="{C8BB0B8A-C63A-4F83-B8DD-3A7CE259E4EE}" cxnId="{9E1240D0-A0B2-4AC1-8B3C-5691F2833013}" type="parTrans">
      <dgm:prSet/>
      <dgm:spPr/>
      <dgm:t>
        <a:bodyPr/>
        <a:p>
          <a:endParaRPr lang="zh-CN" altLang="en-US"/>
        </a:p>
      </dgm:t>
    </dgm:pt>
    <dgm:pt modelId="{35E5E878-0907-4014-9CFA-56AEFE6C22E5}" cxnId="{9E1240D0-A0B2-4AC1-8B3C-5691F2833013}" type="sibTrans">
      <dgm:prSet/>
      <dgm:spPr/>
      <dgm:t>
        <a:bodyPr/>
        <a:p>
          <a:endParaRPr lang="zh-CN" altLang="en-US"/>
        </a:p>
      </dgm:t>
    </dgm:pt>
    <dgm:pt modelId="{E08CEB0C-E37F-4DCA-A8EA-4B2CD3AD7754}">
      <dgm:prSet phldrT="[文本]" phldr="0" custT="0"/>
      <dgm:spPr/>
      <dgm:t>
        <a:bodyPr vert="horz" wrap="square"/>
        <a:p>
          <a:pPr>
            <a:lnSpc>
              <a:spcPct val="100000"/>
            </a:lnSpc>
            <a:spcBef>
              <a:spcPct val="0"/>
            </a:spcBef>
            <a:spcAft>
              <a:spcPct val="15000"/>
            </a:spcAft>
          </a:pPr>
          <a:r>
            <a:rPr lang="zh-CN" altLang="en-US"/>
            <a:t>各成员单位要结合本单位的实际情况，创造出各具特色的社区教育发展模式。如宝安区“宝安第一课：来了就做宝安人，安全文明第一课；市民素质高一分，治理成本降一成。</a:t>
          </a:r>
          <a:endParaRPr lang="zh-CN" altLang="en-US"/>
        </a:p>
      </dgm:t>
    </dgm:pt>
    <dgm:pt modelId="{FB4BCC77-44E9-4065-8A2F-90CD32DE34E3}" cxnId="{4DD91605-0337-4553-A3C8-8743F4FC00B5}" type="parTrans">
      <dgm:prSet/>
      <dgm:spPr/>
      <dgm:t>
        <a:bodyPr/>
        <a:p>
          <a:endParaRPr lang="zh-CN" altLang="en-US"/>
        </a:p>
      </dgm:t>
    </dgm:pt>
    <dgm:pt modelId="{41FED480-3E2E-47A2-B997-02D527BC8082}" cxnId="{4DD91605-0337-4553-A3C8-8743F4FC00B5}"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lang="zh-CN" altLang="en-US" sz="3200"/>
            <a:t>家庭教育服务</a:t>
          </a:r>
          <a:endParaRPr lang="zh-CN" altLang="en-US" sz="3200"/>
        </a:p>
        <a:p>
          <a:pPr>
            <a:lnSpc>
              <a:spcPct val="100000"/>
            </a:lnSpc>
            <a:spcBef>
              <a:spcPct val="0"/>
            </a:spcBef>
            <a:spcAft>
              <a:spcPct val="35000"/>
            </a:spcAft>
          </a:pPr>
          <a:r>
            <a:rPr lang="zh-CN" altLang="en-US" sz="3200"/>
            <a:t>社区治理</a:t>
          </a:r>
          <a:r>
            <a:rPr lang="zh-CN" altLang="en-US" sz="3200"/>
            <a:t/>
          </a:r>
          <a:endParaRPr lang="zh-CN" altLang="en-US" sz="3200"/>
        </a:p>
      </dgm:t>
    </dgm:pt>
    <dgm:pt modelId="{FECC43A3-D59E-4EE1-9557-8FBB90D5B362}" cxnId="{913B8022-F8B9-4014-A23F-3C6B9E158ACD}" type="parTrans">
      <dgm:prSet/>
      <dgm:spPr/>
      <dgm:t>
        <a:bodyPr/>
        <a:p>
          <a:endParaRPr lang="zh-CN" altLang="en-US"/>
        </a:p>
      </dgm:t>
    </dgm:pt>
    <dgm:pt modelId="{68BB6C9A-B7F0-43A0-955B-FC8C4D4009BF}" cxnId="{913B8022-F8B9-4014-A23F-3C6B9E158ACD}" type="sibTrans">
      <dgm:prSet/>
      <dgm:spPr/>
      <dgm:t>
        <a:bodyPr/>
        <a:p>
          <a:endParaRPr lang="zh-CN" altLang="en-US"/>
        </a:p>
      </dgm:t>
    </dgm:pt>
    <dgm:pt modelId="{CBA50553-63FA-4B5A-9888-EDDBA06CA593}">
      <dgm:prSet phldrT="[文本]" phldr="0" custT="0"/>
      <dgm:spPr/>
      <dgm:t>
        <a:bodyPr vert="horz" wrap="square"/>
        <a:p>
          <a:pPr>
            <a:lnSpc>
              <a:spcPct val="100000"/>
            </a:lnSpc>
            <a:spcBef>
              <a:spcPct val="0"/>
            </a:spcBef>
            <a:spcAft>
              <a:spcPct val="15000"/>
            </a:spcAft>
          </a:pPr>
          <a:r>
            <a:rPr lang="zh-CN" altLang="en-US"/>
            <a:t>各成员单位梳理各自开展妇女教育、老年教育、青少年校外教育等方面的经验，注重点上的突破，线上的逐步推广，再到共同体的沟通与交流，逐步形成本共同体的特色发展</a:t>
          </a:r>
          <a:endParaRPr lang="zh-CN" altLang="en-US"/>
        </a:p>
      </dgm:t>
    </dgm:pt>
    <dgm:pt modelId="{73E2772F-165D-4B56-ACC2-969CBF53B0A8}" cxnId="{4EB76BB6-1AB9-4F18-955C-EF98F63BBC21}" type="parTrans">
      <dgm:prSet/>
      <dgm:spPr/>
      <dgm:t>
        <a:bodyPr/>
        <a:p>
          <a:endParaRPr lang="zh-CN" altLang="en-US"/>
        </a:p>
      </dgm:t>
    </dgm:pt>
    <dgm:pt modelId="{7BFD1607-7356-4D3D-A829-75D002A3A4B0}" cxnId="{4EB76BB6-1AB9-4F18-955C-EF98F63BBC21}"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3200"/>
            <a:t>社区学习共同体建设试点</a:t>
          </a:r>
          <a:endParaRPr lang="zh-CN" altLang="en-US" sz="3200"/>
        </a:p>
      </dgm:t>
    </dgm:pt>
    <dgm:pt modelId="{26EA520A-5891-4EBA-B2AD-1840663D8C07}" cxnId="{5BDA7504-7829-4E42-A41B-3AF4668E76E1}" type="parTrans">
      <dgm:prSet/>
      <dgm:spPr/>
      <dgm:t>
        <a:bodyPr/>
        <a:p>
          <a:endParaRPr lang="zh-CN" altLang="en-US"/>
        </a:p>
      </dgm:t>
    </dgm:pt>
    <dgm:pt modelId="{CE2287C8-6424-4771-88FD-4DADE15C5A04}" cxnId="{5BDA7504-7829-4E42-A41B-3AF4668E76E1}" type="sibTrans">
      <dgm:prSet/>
      <dgm:spPr/>
      <dgm:t>
        <a:bodyPr/>
        <a:p>
          <a:endParaRPr lang="zh-CN" altLang="en-US"/>
        </a:p>
      </dgm:t>
    </dgm:pt>
    <dgm:pt modelId="{5AA02751-379E-46DB-884A-F23ACBC498EE}">
      <dgm:prSet phldrT="[文本]" phldr="0" custT="0"/>
      <dgm:spPr/>
      <dgm:t>
        <a:bodyPr vert="horz" wrap="square"/>
        <a:p>
          <a:pPr>
            <a:lnSpc>
              <a:spcPct val="100000"/>
            </a:lnSpc>
            <a:spcBef>
              <a:spcPct val="0"/>
            </a:spcBef>
            <a:spcAft>
              <a:spcPct val="15000"/>
            </a:spcAft>
          </a:pPr>
          <a:r>
            <a:rPr lang="zh-CN" altLang="en-US"/>
            <a:t>各成员单位探索培育一大批适应不同群体的城乡学习共同体。让这些不同的学习共同体提高实现“自我组织、自我教育、自我管理、自我服务”的能力，在终身学习发展的过程中增强“凝聚力和创新力”，并且发挥其各自服务社区治理的功能</a:t>
          </a:r>
          <a:endParaRPr lang="zh-CN" altLang="en-US"/>
        </a:p>
      </dgm:t>
    </dgm:pt>
    <dgm:pt modelId="{D0D77647-95BE-4607-B2F0-006D9CAB8F0E}" cxnId="{D5871EEB-F2E7-482A-B43B-D5F8CB6DC75A}" type="parTrans">
      <dgm:prSet/>
      <dgm:spPr/>
      <dgm:t>
        <a:bodyPr/>
        <a:p>
          <a:endParaRPr lang="zh-CN" altLang="en-US"/>
        </a:p>
      </dgm:t>
    </dgm:pt>
    <dgm:pt modelId="{3DBF6B9F-A188-4D67-ABE8-0633561FA9E5}" cxnId="{D5871EEB-F2E7-482A-B43B-D5F8CB6DC75A}"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dgm:presLayoutVars>
          <dgm:bulletEnabled val="1"/>
        </dgm:presLayoutVars>
      </dgm:prSet>
      <dgm:spPr/>
    </dgm:pt>
  </dgm:ptLst>
  <dgm:cxnLst>
    <dgm:cxn modelId="{9E1240D0-A0B2-4AC1-8B3C-5691F2833013}" srcId="{2E15931E-1654-4B73-89B2-8E333D9C42E0}" destId="{90DDC401-903F-495B-A387-FFA8A45891F6}" srcOrd="0" destOrd="0" parTransId="{C8BB0B8A-C63A-4F83-B8DD-3A7CE259E4EE}" sibTransId="{35E5E878-0907-4014-9CFA-56AEFE6C22E5}"/>
    <dgm:cxn modelId="{4DD91605-0337-4553-A3C8-8743F4FC00B5}" srcId="{90DDC401-903F-495B-A387-FFA8A45891F6}" destId="{E08CEB0C-E37F-4DCA-A8EA-4B2CD3AD7754}" srcOrd="0" destOrd="0" parTransId="{FB4BCC77-44E9-4065-8A2F-90CD32DE34E3}" sibTransId="{41FED480-3E2E-47A2-B997-02D527BC8082}"/>
    <dgm:cxn modelId="{913B8022-F8B9-4014-A23F-3C6B9E158ACD}" srcId="{2E15931E-1654-4B73-89B2-8E333D9C42E0}" destId="{A6685E83-BEEC-49B3-B40A-539E2C0D7A1A}" srcOrd="1" destOrd="0" parTransId="{FECC43A3-D59E-4EE1-9557-8FBB90D5B362}" sibTransId="{68BB6C9A-B7F0-43A0-955B-FC8C4D4009BF}"/>
    <dgm:cxn modelId="{4EB76BB6-1AB9-4F18-955C-EF98F63BBC21}" srcId="{A6685E83-BEEC-49B3-B40A-539E2C0D7A1A}" destId="{CBA50553-63FA-4B5A-9888-EDDBA06CA593}" srcOrd="0" destOrd="1" parTransId="{73E2772F-165D-4B56-ACC2-969CBF53B0A8}" sibTransId="{7BFD1607-7356-4D3D-A829-75D002A3A4B0}"/>
    <dgm:cxn modelId="{5BDA7504-7829-4E42-A41B-3AF4668E76E1}" srcId="{2E15931E-1654-4B73-89B2-8E333D9C42E0}" destId="{C8DDDFA1-AF37-4444-AAEB-D51CEE212719}" srcOrd="2" destOrd="0" parTransId="{26EA520A-5891-4EBA-B2AD-1840663D8C07}" sibTransId="{CE2287C8-6424-4771-88FD-4DADE15C5A04}"/>
    <dgm:cxn modelId="{D5871EEB-F2E7-482A-B43B-D5F8CB6DC75A}" srcId="{C8DDDFA1-AF37-4444-AAEB-D51CEE212719}" destId="{5AA02751-379E-46DB-884A-F23ACBC498EE}" srcOrd="0" destOrd="2" parTransId="{D0D77647-95BE-4607-B2F0-006D9CAB8F0E}" sibTransId="{3DBF6B9F-A188-4D67-ABE8-0633561FA9E5}"/>
    <dgm:cxn modelId="{55678ABB-AF65-4340-8B10-FEA1CEE9AFD6}" type="presOf" srcId="{2E15931E-1654-4B73-89B2-8E333D9C42E0}" destId="{D5935282-3C7C-4F88-A1AE-C27DB8591514}" srcOrd="0" destOrd="0" presId="urn:microsoft.com/office/officeart/2005/8/layout/vList5"/>
    <dgm:cxn modelId="{688BD12C-5D61-4173-830D-54DFDE5E69C2}" type="presParOf" srcId="{D5935282-3C7C-4F88-A1AE-C27DB8591514}" destId="{E61486FD-113E-4C87-8ADF-B1A8E2A84801}" srcOrd="0" destOrd="0" presId="urn:microsoft.com/office/officeart/2005/8/layout/vList5"/>
    <dgm:cxn modelId="{21809060-65DA-4CDC-BA07-37949092A3B7}" type="presParOf" srcId="{E61486FD-113E-4C87-8ADF-B1A8E2A84801}" destId="{96BE2B31-D87C-43E1-BE64-4C27B13F4AA4}" srcOrd="0" destOrd="0" presId="urn:microsoft.com/office/officeart/2005/8/layout/vList5"/>
    <dgm:cxn modelId="{91309493-4074-4904-9725-09ACCF06F599}" type="presOf" srcId="{90DDC401-903F-495B-A387-FFA8A45891F6}" destId="{96BE2B31-D87C-43E1-BE64-4C27B13F4AA4}" srcOrd="0" destOrd="0" presId="urn:microsoft.com/office/officeart/2005/8/layout/vList5"/>
    <dgm:cxn modelId="{2F236276-D0B7-49CD-9CD8-A2EA4DA22DF8}" type="presParOf" srcId="{E61486FD-113E-4C87-8ADF-B1A8E2A84801}" destId="{DD9406C3-FC80-4468-A55B-122D744D43F0}" srcOrd="1" destOrd="0" presId="urn:microsoft.com/office/officeart/2005/8/layout/vList5"/>
    <dgm:cxn modelId="{3D0EE618-BDD4-4A85-B2E8-5533BD8775C6}" type="presOf" srcId="{E08CEB0C-E37F-4DCA-A8EA-4B2CD3AD7754}" destId="{DD9406C3-FC80-4468-A55B-122D744D43F0}" srcOrd="0" destOrd="0" presId="urn:microsoft.com/office/officeart/2005/8/layout/vList5"/>
    <dgm:cxn modelId="{263770A8-EAA7-40AB-ADD6-24896532C61D}" type="presParOf" srcId="{D5935282-3C7C-4F88-A1AE-C27DB8591514}" destId="{F1941F29-E51C-4282-956D-50CFAFAEB9B8}" srcOrd="1" destOrd="0" presId="urn:microsoft.com/office/officeart/2005/8/layout/vList5"/>
    <dgm:cxn modelId="{237FA2B8-7994-4C85-8ADF-DA01F63E8735}" type="presParOf" srcId="{D5935282-3C7C-4F88-A1AE-C27DB8591514}" destId="{B589D1EC-5156-4FB2-BB1C-8E1290A868B9}" srcOrd="2" destOrd="0" presId="urn:microsoft.com/office/officeart/2005/8/layout/vList5"/>
    <dgm:cxn modelId="{7E05BD9F-B319-4B3B-8F58-5B7906F5401A}" type="presParOf" srcId="{B589D1EC-5156-4FB2-BB1C-8E1290A868B9}" destId="{EBD335B5-8308-49CB-9630-99D852747B1F}" srcOrd="0" destOrd="2" presId="urn:microsoft.com/office/officeart/2005/8/layout/vList5"/>
    <dgm:cxn modelId="{A1708F05-E4F2-4E21-AF1C-2E1D03F11E0D}" type="presOf" srcId="{A6685E83-BEEC-49B3-B40A-539E2C0D7A1A}" destId="{EBD335B5-8308-49CB-9630-99D852747B1F}" srcOrd="0" destOrd="0" presId="urn:microsoft.com/office/officeart/2005/8/layout/vList5"/>
    <dgm:cxn modelId="{A461382E-A3C0-4A45-ACCA-156AC6CAB41A}" type="presParOf" srcId="{B589D1EC-5156-4FB2-BB1C-8E1290A868B9}" destId="{6EB2A58E-CA03-4F76-94B6-D8FE50231963}" srcOrd="1" destOrd="2" presId="urn:microsoft.com/office/officeart/2005/8/layout/vList5"/>
    <dgm:cxn modelId="{267BEB63-1074-4C5B-AF51-030B205691D8}" type="presOf" srcId="{CBA50553-63FA-4B5A-9888-EDDBA06CA593}" destId="{6EB2A58E-CA03-4F76-94B6-D8FE50231963}" srcOrd="0" destOrd="0" presId="urn:microsoft.com/office/officeart/2005/8/layout/vList5"/>
    <dgm:cxn modelId="{BC9FEDD0-91D1-47E9-A41C-B9A916AA3F20}" type="presParOf" srcId="{D5935282-3C7C-4F88-A1AE-C27DB8591514}" destId="{A76EE5BB-CBA4-4DD9-BFB7-3F3F246C9BF0}" srcOrd="3" destOrd="0" presId="urn:microsoft.com/office/officeart/2005/8/layout/vList5"/>
    <dgm:cxn modelId="{737ADD0E-B939-4B8C-8B2C-61202DF14A17}" type="presParOf" srcId="{D5935282-3C7C-4F88-A1AE-C27DB8591514}" destId="{2BB2A428-FB05-47E5-AC5F-C6A7936A9AC0}" srcOrd="4" destOrd="0" presId="urn:microsoft.com/office/officeart/2005/8/layout/vList5"/>
    <dgm:cxn modelId="{11AD2EA5-AD2C-42B3-A7FE-1B65F76BD23D}" type="presParOf" srcId="{2BB2A428-FB05-47E5-AC5F-C6A7936A9AC0}" destId="{B093CE78-670B-40EB-95CF-315E334D550F}" srcOrd="0" destOrd="4" presId="urn:microsoft.com/office/officeart/2005/8/layout/vList5"/>
    <dgm:cxn modelId="{35B97F17-5B43-42A7-80F9-A56FAAFBFDE4}" type="presOf" srcId="{C8DDDFA1-AF37-4444-AAEB-D51CEE212719}" destId="{B093CE78-670B-40EB-95CF-315E334D550F}" srcOrd="0" destOrd="0" presId="urn:microsoft.com/office/officeart/2005/8/layout/vList5"/>
    <dgm:cxn modelId="{B8F5BD9E-0BA8-4C2C-B229-1E41A99CAEDB}" type="presParOf" srcId="{2BB2A428-FB05-47E5-AC5F-C6A7936A9AC0}" destId="{64028F0D-BE57-4642-92F7-303D4E45C524}" srcOrd="1" destOrd="4" presId="urn:microsoft.com/office/officeart/2005/8/layout/vList5"/>
    <dgm:cxn modelId="{2FAB316F-5603-4046-9650-3E5A87CA54E0}"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172710" cy="5172710"/>
        <a:chOff x="0" y="0"/>
        <a:chExt cx="5172710" cy="5172710"/>
      </a:xfrm>
    </dsp:grpSpPr>
    <dsp:sp modelId="{4D249092-DA8C-4681-AA9C-207F2DFD3154}">
      <dsp:nvSpPr>
        <dsp:cNvPr id="3" name="椭圆 2"/>
        <dsp:cNvSpPr/>
      </dsp:nvSpPr>
      <dsp:spPr bwMode="white">
        <a:xfrm>
          <a:off x="4113725" y="1281746"/>
          <a:ext cx="2979031" cy="2979031"/>
        </a:xfrm>
        <a:prstGeom prst="ellipse">
          <a:avLst/>
        </a:prstGeom>
      </dsp:spPr>
      <dsp:style>
        <a:lnRef idx="2">
          <a:schemeClr val="lt1"/>
        </a:lnRef>
        <a:fillRef idx="1">
          <a:schemeClr val="accent2">
            <a:alpha val="50000"/>
          </a:schemeClr>
        </a:fillRef>
        <a:effectRef idx="0">
          <a:scrgbClr r="0" g="0" b="0"/>
        </a:effectRef>
        <a:fontRef idx="minor">
          <a:schemeClr val="tx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b="1">
              <a:ea typeface="宋体" panose="02010600030101010101" pitchFamily="2" charset="-122"/>
              <a:sym typeface="+mn-ea"/>
            </a:rPr>
            <a:t>共同体取名“五花托三果”，寓意依托五个在社区教育与终身学习等各有特色的成员单位通过共同努力，培育三朵美丽的（项目）的能够结出丰硕成果的花。</a:t>
          </a:r>
          <a:endParaRPr lang="zh-CN" altLang="en-US"/>
        </a:p>
      </dsp:txBody>
      <dsp:txXfrm>
        <a:off x="4113725" y="1281746"/>
        <a:ext cx="2979031" cy="2979031"/>
      </dsp:txXfrm>
    </dsp:sp>
    <dsp:sp modelId="{0ABA4A14-2574-4777-939A-8A91AE25FBF5}">
      <dsp:nvSpPr>
        <dsp:cNvPr id="4" name="椭圆 3"/>
        <dsp:cNvSpPr/>
      </dsp:nvSpPr>
      <dsp:spPr bwMode="white">
        <a:xfrm>
          <a:off x="4858482" y="90134"/>
          <a:ext cx="1489515" cy="1489515"/>
        </a:xfrm>
        <a:prstGeom prst="ellipse">
          <a:avLst/>
        </a:prstGeom>
      </dsp:spPr>
      <dsp:style>
        <a:lnRef idx="2">
          <a:schemeClr val="lt1"/>
        </a:lnRef>
        <a:fillRef idx="1">
          <a:schemeClr val="accent2">
            <a:alpha val="50000"/>
          </a:schemeClr>
        </a:fillRef>
        <a:effectRef idx="0">
          <a:scrgbClr r="0" g="0" b="0"/>
        </a:effectRef>
        <a:fontRef idx="minor">
          <a:schemeClr val="tx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ea typeface="宋体" panose="02010600030101010101" pitchFamily="2" charset="-122"/>
              <a:sym typeface="+mn-ea"/>
            </a:rPr>
            <a:t>深圳市宝安区城市学院</a:t>
          </a:r>
          <a:endParaRPr lang="zh-CN" altLang="en-US"/>
        </a:p>
      </dsp:txBody>
      <dsp:txXfrm>
        <a:off x="4858482" y="90134"/>
        <a:ext cx="1489515" cy="1489515"/>
      </dsp:txXfrm>
    </dsp:sp>
    <dsp:sp modelId="{A9981A18-75F3-41F3-9957-B40659E402CE}">
      <dsp:nvSpPr>
        <dsp:cNvPr id="5" name="椭圆 4"/>
        <dsp:cNvSpPr/>
      </dsp:nvSpPr>
      <dsp:spPr bwMode="white">
        <a:xfrm>
          <a:off x="6700080" y="1428133"/>
          <a:ext cx="1489515" cy="1489515"/>
        </a:xfrm>
        <a:prstGeom prst="ellipse">
          <a:avLst/>
        </a:prstGeom>
      </dsp:spPr>
      <dsp:style>
        <a:lnRef idx="2">
          <a:schemeClr val="lt1"/>
        </a:lnRef>
        <a:fillRef idx="1">
          <a:schemeClr val="accent2">
            <a:alpha val="50000"/>
          </a:schemeClr>
        </a:fillRef>
        <a:effectRef idx="0">
          <a:scrgbClr r="0" g="0" b="0"/>
        </a:effectRef>
        <a:fontRef idx="minor">
          <a:schemeClr val="tx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ea typeface="宋体" panose="02010600030101010101" pitchFamily="2" charset="-122"/>
              <a:sym typeface="+mn-ea"/>
            </a:rPr>
            <a:t>广州市黄埔区社区学院</a:t>
          </a:r>
          <a:endParaRPr lang="zh-CN">
            <a:ea typeface="宋体" panose="02010600030101010101" pitchFamily="2" charset="-122"/>
            <a:sym typeface="+mn-ea"/>
          </a:endParaRPr>
        </a:p>
      </dsp:txBody>
      <dsp:txXfrm>
        <a:off x="6700080" y="1428133"/>
        <a:ext cx="1489515" cy="1489515"/>
      </dsp:txXfrm>
    </dsp:sp>
    <dsp:sp modelId="{BAAF1376-8EAF-4404-8972-5CA984FEB1F2}">
      <dsp:nvSpPr>
        <dsp:cNvPr id="8" name="椭圆 7"/>
        <dsp:cNvSpPr/>
      </dsp:nvSpPr>
      <dsp:spPr bwMode="white">
        <a:xfrm>
          <a:off x="5996652" y="3593060"/>
          <a:ext cx="1489515" cy="1489515"/>
        </a:xfrm>
        <a:prstGeom prst="ellipse">
          <a:avLst/>
        </a:prstGeom>
      </dsp:spPr>
      <dsp:style>
        <a:lnRef idx="2">
          <a:schemeClr val="lt1"/>
        </a:lnRef>
        <a:fillRef idx="1">
          <a:schemeClr val="accent2">
            <a:alpha val="50000"/>
          </a:schemeClr>
        </a:fillRef>
        <a:effectRef idx="0">
          <a:scrgbClr r="0" g="0" b="0"/>
        </a:effectRef>
        <a:fontRef idx="minor">
          <a:schemeClr val="tx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a:sym typeface="+mn-ea"/>
            </a:rPr>
            <a:t>东</a:t>
          </a:r>
          <a:r>
            <a:rPr lang="zh-CN">
              <a:ea typeface="宋体" panose="02010600030101010101" pitchFamily="2" charset="-122"/>
              <a:sym typeface="+mn-ea"/>
            </a:rPr>
            <a:t>莞市凤岗镇成人文化技术学校</a:t>
          </a:r>
          <a:endParaRPr lang="zh-CN">
            <a:ea typeface="宋体" panose="02010600030101010101" pitchFamily="2" charset="-122"/>
          </a:endParaRPr>
        </a:p>
      </dsp:txBody>
      <dsp:txXfrm>
        <a:off x="5996652" y="3593060"/>
        <a:ext cx="1489515" cy="1489515"/>
      </dsp:txXfrm>
    </dsp:sp>
    <dsp:sp modelId="{5EBE0206-6FD5-462B-AC34-DF1594CC1BEE}">
      <dsp:nvSpPr>
        <dsp:cNvPr id="6" name="椭圆 5"/>
        <dsp:cNvSpPr/>
      </dsp:nvSpPr>
      <dsp:spPr bwMode="white">
        <a:xfrm>
          <a:off x="3720313" y="3593060"/>
          <a:ext cx="1489515" cy="1489515"/>
        </a:xfrm>
        <a:prstGeom prst="ellipse">
          <a:avLst/>
        </a:prstGeom>
      </dsp:spPr>
      <dsp:style>
        <a:lnRef idx="2">
          <a:schemeClr val="lt1"/>
        </a:lnRef>
        <a:fillRef idx="1">
          <a:schemeClr val="accent2">
            <a:alpha val="50000"/>
          </a:schemeClr>
        </a:fillRef>
        <a:effectRef idx="0">
          <a:scrgbClr r="0" g="0" b="0"/>
        </a:effectRef>
        <a:fontRef idx="minor">
          <a:schemeClr val="tx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ea typeface="宋体" panose="02010600030101010101" pitchFamily="2" charset="-122"/>
              <a:sym typeface="+mn-ea"/>
            </a:rPr>
            <a:t>寮步镇成人文化技术学校</a:t>
          </a:r>
          <a:endParaRPr lang="zh-CN" altLang="en-US"/>
        </a:p>
      </dsp:txBody>
      <dsp:txXfrm>
        <a:off x="3720313" y="3593060"/>
        <a:ext cx="1489515" cy="1489515"/>
      </dsp:txXfrm>
    </dsp:sp>
    <dsp:sp modelId="{5BB31F2C-9F6F-461E-B8AE-DAD63322F779}">
      <dsp:nvSpPr>
        <dsp:cNvPr id="7" name="椭圆 6"/>
        <dsp:cNvSpPr/>
      </dsp:nvSpPr>
      <dsp:spPr bwMode="white">
        <a:xfrm>
          <a:off x="3016885" y="1428133"/>
          <a:ext cx="1489515" cy="1489515"/>
        </a:xfrm>
        <a:prstGeom prst="ellipse">
          <a:avLst/>
        </a:prstGeom>
      </dsp:spPr>
      <dsp:style>
        <a:lnRef idx="2">
          <a:schemeClr val="lt1"/>
        </a:lnRef>
        <a:fillRef idx="1">
          <a:schemeClr val="accent2">
            <a:alpha val="50000"/>
          </a:schemeClr>
        </a:fillRef>
        <a:effectRef idx="0">
          <a:scrgbClr r="0" g="0" b="0"/>
        </a:effectRef>
        <a:fontRef idx="minor">
          <a:schemeClr val="tx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ea typeface="宋体" panose="02010600030101010101" pitchFamily="2" charset="-122"/>
              <a:sym typeface="+mn-ea"/>
            </a:rPr>
            <a:t>北京市顺义区社区教育中心</a:t>
          </a:r>
          <a:endParaRPr lang="zh-CN" altLang="en-US"/>
        </a:p>
      </dsp:txBody>
      <dsp:txXfrm>
        <a:off x="3016885" y="1428133"/>
        <a:ext cx="1489515" cy="1489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35160" cy="4671060"/>
        <a:chOff x="0" y="0"/>
        <a:chExt cx="9535160" cy="4671060"/>
      </a:xfrm>
    </dsp:grpSpPr>
    <dsp:sp modelId="{DD9406C3-FC80-4468-A55B-122D744D43F0}">
      <dsp:nvSpPr>
        <dsp:cNvPr id="4" name="同侧圆角矩形 3"/>
        <dsp:cNvSpPr/>
      </dsp:nvSpPr>
      <dsp:spPr bwMode="white">
        <a:xfrm rot="5400000">
          <a:off x="5881191" y="-2297854"/>
          <a:ext cx="1205435" cy="610250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rPr>
            <a:t>营造工匠氛围（重学历轻技能、技能大赛、宣传）、评价体系（重实操和解决难题）、与技能等级挂钩的工资、公共服务</a:t>
          </a:r>
          <a:endParaRPr lang="zh-CN" altLang="en-US">
            <a:solidFill>
              <a:schemeClr val="dk1"/>
            </a:solidFill>
          </a:endParaRPr>
        </a:p>
      </dsp:txBody>
      <dsp:txXfrm rot="5400000">
        <a:off x="5881191" y="-2297854"/>
        <a:ext cx="1205435" cy="6102502"/>
      </dsp:txXfrm>
    </dsp:sp>
    <dsp:sp modelId="{96BE2B31-D87C-43E1-BE64-4C27B13F4AA4}">
      <dsp:nvSpPr>
        <dsp:cNvPr id="3" name="圆角矩形 2"/>
        <dsp:cNvSpPr/>
      </dsp:nvSpPr>
      <dsp:spPr bwMode="white">
        <a:xfrm>
          <a:off x="0" y="0"/>
          <a:ext cx="3432658" cy="150679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a:t>健全人才</a:t>
          </a:r>
          <a:endParaRPr lang="zh-CN" altLang="en-US" sz="3200"/>
        </a:p>
        <a:p>
          <a:pPr lvl="0">
            <a:lnSpc>
              <a:spcPct val="100000"/>
            </a:lnSpc>
            <a:spcBef>
              <a:spcPct val="0"/>
            </a:spcBef>
            <a:spcAft>
              <a:spcPct val="35000"/>
            </a:spcAft>
          </a:pPr>
          <a:r>
            <a:rPr lang="zh-CN" altLang="en-US" sz="3200"/>
            <a:t>激励机制</a:t>
          </a:r>
          <a:endParaRPr lang="zh-CN" altLang="en-US" sz="3200"/>
        </a:p>
      </dsp:txBody>
      <dsp:txXfrm>
        <a:off x="0" y="0"/>
        <a:ext cx="3432658" cy="1506794"/>
      </dsp:txXfrm>
    </dsp:sp>
    <dsp:sp modelId="{6EB2A58E-CA03-4F76-94B6-D8FE50231963}">
      <dsp:nvSpPr>
        <dsp:cNvPr id="6" name="同侧圆角矩形 5"/>
        <dsp:cNvSpPr/>
      </dsp:nvSpPr>
      <dsp:spPr bwMode="white">
        <a:xfrm rot="5400000">
          <a:off x="5881191" y="-715721"/>
          <a:ext cx="1205435" cy="610250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rPr>
            <a:t>足额使用职工教育经费、增强员工授课能力、鼓励龙头企业对外培训</a:t>
          </a:r>
          <a:endParaRPr lang="zh-CN" altLang="en-US">
            <a:solidFill>
              <a:schemeClr val="dk1"/>
            </a:solidFill>
          </a:endParaRPr>
        </a:p>
      </dsp:txBody>
      <dsp:txXfrm rot="5400000">
        <a:off x="5881191" y="-715721"/>
        <a:ext cx="1205435" cy="6102502"/>
      </dsp:txXfrm>
    </dsp:sp>
    <dsp:sp modelId="{EBD335B5-8308-49CB-9630-99D852747B1F}">
      <dsp:nvSpPr>
        <dsp:cNvPr id="5" name="圆角矩形 4"/>
        <dsp:cNvSpPr/>
      </dsp:nvSpPr>
      <dsp:spPr bwMode="white">
        <a:xfrm>
          <a:off x="0" y="1582133"/>
          <a:ext cx="3432658" cy="150679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a:t>强化企业培训主体责任</a:t>
          </a:r>
          <a:endParaRPr lang="zh-CN" altLang="en-US" sz="3200"/>
        </a:p>
      </dsp:txBody>
      <dsp:txXfrm>
        <a:off x="0" y="1582133"/>
        <a:ext cx="3432658" cy="1506794"/>
      </dsp:txXfrm>
    </dsp:sp>
    <dsp:sp modelId="{64028F0D-BE57-4642-92F7-303D4E45C524}">
      <dsp:nvSpPr>
        <dsp:cNvPr id="8" name="同侧圆角矩形 7"/>
        <dsp:cNvSpPr/>
      </dsp:nvSpPr>
      <dsp:spPr bwMode="white">
        <a:xfrm rot="5400000">
          <a:off x="5881191" y="866412"/>
          <a:ext cx="1205435" cy="610250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rPr>
            <a:t>政策制订、执行（新一代信息产业人才配套政策、适岗培训、以工代训），资源整合（基地建设）、培训提供</a:t>
          </a:r>
          <a:endParaRPr lang="zh-CN" altLang="en-US">
            <a:solidFill>
              <a:schemeClr val="dk1"/>
            </a:solidFill>
          </a:endParaRPr>
        </a:p>
      </dsp:txBody>
      <dsp:txXfrm rot="5400000">
        <a:off x="5881191" y="866412"/>
        <a:ext cx="1205435" cy="6102502"/>
      </dsp:txXfrm>
    </dsp:sp>
    <dsp:sp modelId="{B093CE78-670B-40EB-95CF-315E334D550F}">
      <dsp:nvSpPr>
        <dsp:cNvPr id="7" name="圆角矩形 6"/>
        <dsp:cNvSpPr/>
      </dsp:nvSpPr>
      <dsp:spPr bwMode="white">
        <a:xfrm>
          <a:off x="0" y="3164266"/>
          <a:ext cx="3432658" cy="150679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247650" tIns="123825" rIns="247650" bIns="12382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3200"/>
            <a:t>落实</a:t>
          </a:r>
          <a:r>
            <a:rPr lang="zh-CN" altLang="en-US" sz="3200"/>
            <a:t>政府职能</a:t>
          </a:r>
          <a:endParaRPr lang="zh-CN" altLang="en-US" sz="3200"/>
        </a:p>
      </dsp:txBody>
      <dsp:txXfrm>
        <a:off x="0" y="3164266"/>
        <a:ext cx="3432658" cy="150679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 y="0"/>
            <a:ext cx="159026" cy="755374"/>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5400000">
            <a:off x="-119268" y="530088"/>
            <a:ext cx="715615" cy="159025"/>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723265" y="946785"/>
            <a:ext cx="11468735" cy="0"/>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pic>
        <p:nvPicPr>
          <p:cNvPr id="2" name="图片 1" descr="单位Logo"/>
          <p:cNvPicPr>
            <a:picLocks noChangeAspect="1"/>
          </p:cNvPicPr>
          <p:nvPr userDrawn="1"/>
        </p:nvPicPr>
        <p:blipFill>
          <a:blip r:embed="rId2"/>
          <a:stretch>
            <a:fillRect/>
          </a:stretch>
        </p:blipFill>
        <p:spPr>
          <a:xfrm>
            <a:off x="219075" y="43815"/>
            <a:ext cx="1581785" cy="986790"/>
          </a:xfrm>
          <a:prstGeom prst="rect">
            <a:avLst/>
          </a:prstGeom>
        </p:spPr>
      </p:pic>
    </p:spTree>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hdr="0" dt="0"/>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png"/><Relationship Id="rId14" Type="http://schemas.openxmlformats.org/officeDocument/2006/relationships/notesSlide" Target="../notesSlides/notesSlide1.xml"/><Relationship Id="rId13" Type="http://schemas.openxmlformats.org/officeDocument/2006/relationships/slideLayout" Target="../slideLayouts/slideLayout5.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32.xml"/><Relationship Id="rId2" Type="http://schemas.openxmlformats.org/officeDocument/2006/relationships/image" Target="../media/image15.pn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tags" Target="../tags/tag33.xml"/><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2" Type="http://schemas.openxmlformats.org/officeDocument/2006/relationships/notesSlide" Target="../notesSlides/notesSlide13.xml"/><Relationship Id="rId21" Type="http://schemas.openxmlformats.org/officeDocument/2006/relationships/slideLayout" Target="../slideLayouts/slideLayout4.xml"/><Relationship Id="rId20" Type="http://schemas.openxmlformats.org/officeDocument/2006/relationships/tags" Target="../tags/tag56.xml"/><Relationship Id="rId2" Type="http://schemas.openxmlformats.org/officeDocument/2006/relationships/tags" Target="../tags/tag38.xml"/><Relationship Id="rId19" Type="http://schemas.openxmlformats.org/officeDocument/2006/relationships/tags" Target="../tags/tag55.xml"/><Relationship Id="rId18" Type="http://schemas.openxmlformats.org/officeDocument/2006/relationships/tags" Target="../tags/tag54.xml"/><Relationship Id="rId17" Type="http://schemas.openxmlformats.org/officeDocument/2006/relationships/tags" Target="../tags/tag53.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tags" Target="../tags/tag57.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tags" Target="../tags/tag58.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9" Type="http://schemas.openxmlformats.org/officeDocument/2006/relationships/notesSlide" Target="../notesSlides/notesSlide16.xml"/><Relationship Id="rId18" Type="http://schemas.openxmlformats.org/officeDocument/2006/relationships/slideLayout" Target="../slideLayouts/slideLayout4.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2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3.png"/><Relationship Id="rId14" Type="http://schemas.openxmlformats.org/officeDocument/2006/relationships/notesSlide" Target="../notesSlides/notesSlide17.xml"/><Relationship Id="rId13" Type="http://schemas.openxmlformats.org/officeDocument/2006/relationships/slideLayout" Target="../slideLayouts/slideLayout5.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4.xml"/><Relationship Id="rId6" Type="http://schemas.openxmlformats.org/officeDocument/2006/relationships/tags" Target="../tags/tag1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8" Type="http://schemas.openxmlformats.org/officeDocument/2006/relationships/notesSlide" Target="../notesSlides/notesSlide4.xml"/><Relationship Id="rId17" Type="http://schemas.openxmlformats.org/officeDocument/2006/relationships/slideLayout" Target="../slideLayouts/slideLayout4.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29.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4.xml"/><Relationship Id="rId6" Type="http://schemas.openxmlformats.org/officeDocument/2006/relationships/tags" Target="../tags/tag30.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tags" Target="../tags/tag31.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065" y="1042035"/>
            <a:ext cx="12216130" cy="5952490"/>
            <a:chOff x="-30" y="1641"/>
            <a:chExt cx="19238" cy="9374"/>
          </a:xfrm>
        </p:grpSpPr>
        <p:pic>
          <p:nvPicPr>
            <p:cNvPr id="8" name="图片 7" descr="图片1"/>
            <p:cNvPicPr>
              <a:picLocks noChangeAspect="1"/>
            </p:cNvPicPr>
            <p:nvPr/>
          </p:nvPicPr>
          <p:blipFill>
            <a:blip r:embed="rId1"/>
            <a:srcRect l="125" t="4972" b="31220"/>
            <a:stretch>
              <a:fillRect/>
            </a:stretch>
          </p:blipFill>
          <p:spPr>
            <a:xfrm>
              <a:off x="-30" y="1641"/>
              <a:ext cx="19238" cy="9318"/>
            </a:xfrm>
            <a:prstGeom prst="rect">
              <a:avLst/>
            </a:prstGeom>
          </p:spPr>
        </p:pic>
        <p:sp>
          <p:nvSpPr>
            <p:cNvPr id="7" name="矩形 6"/>
            <p:cNvSpPr/>
            <p:nvPr/>
          </p:nvSpPr>
          <p:spPr>
            <a:xfrm>
              <a:off x="-30" y="1641"/>
              <a:ext cx="19238" cy="9374"/>
            </a:xfrm>
            <a:prstGeom prst="rect">
              <a:avLst/>
            </a:prstGeom>
            <a:gradFill>
              <a:gsLst>
                <a:gs pos="0">
                  <a:schemeClr val="bg1">
                    <a:alpha val="78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42975" y="1824990"/>
            <a:ext cx="10638155" cy="1753235"/>
          </a:xfrm>
          <a:prstGeom prst="rect">
            <a:avLst/>
          </a:prstGeom>
          <a:noFill/>
          <a:effectLst>
            <a:outerShdw blurRad="25400" dist="25400" dir="3000000" algn="ctr" rotWithShape="0">
              <a:srgbClr val="404040">
                <a:alpha val="38000"/>
              </a:srgbClr>
            </a:outerShdw>
          </a:effectLst>
          <a:scene3d>
            <a:camera prst="orthographicFront"/>
            <a:lightRig rig="threePt" dir="t"/>
          </a:scene3d>
          <a:sp3d>
            <a:extrusionClr>
              <a:schemeClr val="bg1"/>
            </a:extrusionClr>
          </a:sp3d>
        </p:spPr>
        <p:txBody>
          <a:bodyPr wrap="square" rtlCol="0">
            <a:spAutoFit/>
          </a:bodyPr>
          <a:lstStyle/>
          <a:p>
            <a:pPr algn="ctr"/>
            <a:r>
              <a:rPr kumimoji="1" lang="en-US" altLang="zh-CN" sz="5400" b="1">
                <a:solidFill>
                  <a:schemeClr val="accent1"/>
                </a:solidFill>
                <a:effectLst>
                  <a:outerShdw blurRad="38100" dist="25400" dir="5400000" algn="ctr" rotWithShape="0">
                    <a:srgbClr val="6E747A">
                      <a:alpha val="43000"/>
                    </a:srgbClr>
                  </a:outerShdw>
                </a:effectLst>
                <a:latin typeface="+mj-ea"/>
                <a:ea typeface="+mj-ea"/>
              </a:rPr>
              <a:t>“</a:t>
            </a:r>
            <a:r>
              <a:rPr kumimoji="1" lang="zh-CN" altLang="en-US" sz="5400" b="1">
                <a:solidFill>
                  <a:schemeClr val="accent1"/>
                </a:solidFill>
                <a:effectLst>
                  <a:outerShdw blurRad="38100" dist="25400" dir="5400000" algn="ctr" rotWithShape="0">
                    <a:srgbClr val="6E747A">
                      <a:alpha val="43000"/>
                    </a:srgbClr>
                  </a:outerShdw>
                </a:effectLst>
                <a:latin typeface="+mj-ea"/>
                <a:ea typeface="+mj-ea"/>
              </a:rPr>
              <a:t>五花托三果</a:t>
            </a:r>
            <a:r>
              <a:rPr kumimoji="1" lang="en-US" altLang="zh-CN" sz="5400" b="1">
                <a:solidFill>
                  <a:schemeClr val="accent1"/>
                </a:solidFill>
                <a:effectLst>
                  <a:outerShdw blurRad="38100" dist="25400" dir="5400000" algn="ctr" rotWithShape="0">
                    <a:srgbClr val="6E747A">
                      <a:alpha val="43000"/>
                    </a:srgbClr>
                  </a:outerShdw>
                </a:effectLst>
                <a:latin typeface="+mj-ea"/>
                <a:ea typeface="+mj-ea"/>
              </a:rPr>
              <a:t>”</a:t>
            </a:r>
            <a:r>
              <a:rPr kumimoji="1" lang="zh-CN" altLang="en-US" sz="5400" b="1">
                <a:solidFill>
                  <a:schemeClr val="accent1"/>
                </a:solidFill>
                <a:effectLst>
                  <a:outerShdw blurRad="38100" dist="25400" dir="5400000" algn="ctr" rotWithShape="0">
                    <a:srgbClr val="6E747A">
                      <a:alpha val="43000"/>
                    </a:srgbClr>
                  </a:outerShdw>
                </a:effectLst>
                <a:latin typeface="+mj-ea"/>
                <a:ea typeface="+mj-ea"/>
              </a:rPr>
              <a:t>学习共同体</a:t>
            </a:r>
            <a:endParaRPr kumimoji="1" lang="zh-CN" altLang="en-US" sz="5400" b="1">
              <a:solidFill>
                <a:schemeClr val="accent1"/>
              </a:solidFill>
              <a:effectLst>
                <a:outerShdw blurRad="38100" dist="25400" dir="5400000" algn="ctr" rotWithShape="0">
                  <a:srgbClr val="6E747A">
                    <a:alpha val="43000"/>
                  </a:srgbClr>
                </a:outerShdw>
              </a:effectLst>
              <a:latin typeface="+mj-ea"/>
              <a:ea typeface="+mj-ea"/>
            </a:endParaRPr>
          </a:p>
          <a:p>
            <a:pPr algn="ctr"/>
            <a:r>
              <a:rPr kumimoji="1" lang="zh-CN" altLang="en-US" sz="5400" b="1">
                <a:solidFill>
                  <a:schemeClr val="accent1"/>
                </a:solidFill>
                <a:effectLst>
                  <a:outerShdw blurRad="38100" dist="25400" dir="5400000" algn="ctr" rotWithShape="0">
                    <a:srgbClr val="6E747A">
                      <a:alpha val="43000"/>
                    </a:srgbClr>
                  </a:outerShdw>
                </a:effectLst>
                <a:latin typeface="+mj-ea"/>
                <a:ea typeface="+mj-ea"/>
              </a:rPr>
              <a:t>情况汇报</a:t>
            </a:r>
            <a:endParaRPr kumimoji="1" lang="zh-CN" altLang="en-US" sz="5400" b="1">
              <a:solidFill>
                <a:schemeClr val="accent1"/>
              </a:solidFill>
              <a:effectLst>
                <a:outerShdw blurRad="38100" dist="25400" dir="5400000" algn="ctr" rotWithShape="0">
                  <a:srgbClr val="6E747A">
                    <a:alpha val="43000"/>
                  </a:srgbClr>
                </a:outerShdw>
              </a:effectLst>
              <a:latin typeface="+mj-ea"/>
              <a:ea typeface="+mj-ea"/>
            </a:endParaRPr>
          </a:p>
        </p:txBody>
      </p:sp>
      <p:pic>
        <p:nvPicPr>
          <p:cNvPr id="4" name="图片 3" descr="c8ff3c1a8e972f917767176062e54b6"/>
          <p:cNvPicPr>
            <a:picLocks noChangeAspect="1"/>
          </p:cNvPicPr>
          <p:nvPr/>
        </p:nvPicPr>
        <p:blipFill>
          <a:blip r:embed="rId2"/>
          <a:stretch>
            <a:fillRect/>
          </a:stretch>
        </p:blipFill>
        <p:spPr>
          <a:xfrm>
            <a:off x="1359535" y="64770"/>
            <a:ext cx="1567180" cy="977265"/>
          </a:xfrm>
          <a:prstGeom prst="rect">
            <a:avLst/>
          </a:prstGeom>
        </p:spPr>
      </p:pic>
      <p:sp>
        <p:nvSpPr>
          <p:cNvPr id="11" name="PA-10227"/>
          <p:cNvSpPr/>
          <p:nvPr>
            <p:custDataLst>
              <p:tags r:id="rId3"/>
            </p:custDataLst>
          </p:nvPr>
        </p:nvSpPr>
        <p:spPr>
          <a:xfrm>
            <a:off x="2383790" y="4229100"/>
            <a:ext cx="3994150" cy="473269"/>
          </a:xfrm>
          <a:prstGeom prst="roundRect">
            <a:avLst>
              <a:gd name="adj" fmla="val 50000"/>
            </a:avLst>
          </a:prstGeom>
          <a:noFill/>
          <a:ln>
            <a:noFill/>
            <a:prstDash val="sysDot"/>
          </a:ln>
        </p:spPr>
        <p:txBody>
          <a:bodyPr wrap="square">
            <a:spAutoFit/>
          </a:bodyPr>
          <a:p>
            <a:pPr algn="ctr">
              <a:lnSpc>
                <a:spcPts val="1900"/>
              </a:lnSpc>
              <a:defRPr/>
            </a:pP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汇报代表：深圳市宝安区城市学院</a:t>
            </a:r>
            <a:endPar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endParaRPr>
          </a:p>
        </p:txBody>
      </p:sp>
      <p:grpSp>
        <p:nvGrpSpPr>
          <p:cNvPr id="12" name="PA-10228"/>
          <p:cNvGrpSpPr/>
          <p:nvPr>
            <p:custDataLst>
              <p:tags r:id="rId4"/>
            </p:custDataLst>
          </p:nvPr>
        </p:nvGrpSpPr>
        <p:grpSpPr>
          <a:xfrm>
            <a:off x="2380950" y="4303043"/>
            <a:ext cx="358009" cy="358009"/>
            <a:chOff x="801291" y="3535885"/>
            <a:chExt cx="219347" cy="219347"/>
          </a:xfrm>
          <a:effectLst/>
        </p:grpSpPr>
        <p:sp>
          <p:nvSpPr>
            <p:cNvPr id="13" name="PA-椭圆 10"/>
            <p:cNvSpPr>
              <a:spLocks noChangeArrowheads="1"/>
            </p:cNvSpPr>
            <p:nvPr>
              <p:custDataLst>
                <p:tags r:id="rId5"/>
              </p:custDataLst>
            </p:nvPr>
          </p:nvSpPr>
          <p:spPr bwMode="auto">
            <a:xfrm>
              <a:off x="801291" y="3535885"/>
              <a:ext cx="219347" cy="219347"/>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cene3d>
                <a:camera prst="orthographicFront"/>
                <a:lightRig rig="threePt" dir="t"/>
              </a:scene3d>
            </a:bodyPr>
            <a:p>
              <a:pPr algn="ctr" fontAlgn="base">
                <a:spcBef>
                  <a:spcPct val="0"/>
                </a:spcBef>
                <a:spcAft>
                  <a:spcPct val="0"/>
                </a:spcAft>
              </a:pPr>
              <a:endParaRPr lang="zh-CN" altLang="en-US" sz="800">
                <a:solidFill>
                  <a:schemeClr val="accent1"/>
                </a:solidFill>
                <a:effectLst>
                  <a:outerShdw blurRad="38100" dist="25400" dir="5400000" algn="ctr" rotWithShape="0">
                    <a:srgbClr val="6E747A">
                      <a:alpha val="43000"/>
                    </a:srgbClr>
                  </a:outerShdw>
                </a:effectLst>
                <a:cs typeface="+mn-ea"/>
                <a:sym typeface="+mn-lt"/>
              </a:endParaRPr>
            </a:p>
          </p:txBody>
        </p:sp>
        <p:grpSp>
          <p:nvGrpSpPr>
            <p:cNvPr id="14" name="组合 13"/>
            <p:cNvGrpSpPr/>
            <p:nvPr/>
          </p:nvGrpSpPr>
          <p:grpSpPr>
            <a:xfrm>
              <a:off x="860980" y="3583766"/>
              <a:ext cx="100336" cy="114060"/>
              <a:chOff x="860980" y="3583766"/>
              <a:chExt cx="100336" cy="114060"/>
            </a:xfrm>
          </p:grpSpPr>
          <p:sp>
            <p:nvSpPr>
              <p:cNvPr id="15" name="PA-任意多边形 12"/>
              <p:cNvSpPr>
                <a:spLocks noEditPoints="1"/>
              </p:cNvSpPr>
              <p:nvPr>
                <p:custDataLst>
                  <p:tags r:id="rId6"/>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scene3d>
                  <a:camera prst="orthographicFront"/>
                  <a:lightRig rig="threePt" dir="t"/>
                </a:scene3d>
              </a:bodyPr>
              <a:p>
                <a:pPr algn="dist"/>
                <a:endParaRPr lang="zh-CN" altLang="en-US" sz="1600">
                  <a:solidFill>
                    <a:schemeClr val="accent1"/>
                  </a:solidFill>
                  <a:effectLst>
                    <a:outerShdw blurRad="38100" dist="25400" dir="5400000" algn="ctr" rotWithShape="0">
                      <a:srgbClr val="6E747A">
                        <a:alpha val="43000"/>
                      </a:srgbClr>
                    </a:outerShdw>
                  </a:effectLst>
                  <a:cs typeface="+mn-ea"/>
                  <a:sym typeface="+mn-lt"/>
                </a:endParaRPr>
              </a:p>
            </p:txBody>
          </p:sp>
          <p:sp>
            <p:nvSpPr>
              <p:cNvPr id="16" name="PA-任意多边形 13"/>
              <p:cNvSpPr/>
              <p:nvPr>
                <p:custDataLst>
                  <p:tags r:id="rId7"/>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scene3d>
                  <a:camera prst="orthographicFront"/>
                  <a:lightRig rig="threePt" dir="t"/>
                </a:scene3d>
              </a:bodyPr>
              <a:p>
                <a:pPr algn="dist"/>
                <a:endParaRPr lang="zh-CN" altLang="en-US" sz="1600">
                  <a:solidFill>
                    <a:schemeClr val="accent1"/>
                  </a:solidFill>
                  <a:effectLst>
                    <a:outerShdw blurRad="38100" dist="25400" dir="5400000" algn="ctr" rotWithShape="0">
                      <a:srgbClr val="6E747A">
                        <a:alpha val="43000"/>
                      </a:srgbClr>
                    </a:outerShdw>
                  </a:effectLst>
                  <a:cs typeface="+mn-ea"/>
                  <a:sym typeface="+mn-lt"/>
                </a:endParaRPr>
              </a:p>
            </p:txBody>
          </p:sp>
        </p:grpSp>
      </p:grpSp>
      <p:grpSp>
        <p:nvGrpSpPr>
          <p:cNvPr id="17" name="PA-10229"/>
          <p:cNvGrpSpPr/>
          <p:nvPr>
            <p:custDataLst>
              <p:tags r:id="rId8"/>
            </p:custDataLst>
          </p:nvPr>
        </p:nvGrpSpPr>
        <p:grpSpPr>
          <a:xfrm>
            <a:off x="6663506" y="4289462"/>
            <a:ext cx="358009" cy="358009"/>
            <a:chOff x="10244494" y="3928282"/>
            <a:chExt cx="358149" cy="358149"/>
          </a:xfrm>
          <a:solidFill>
            <a:schemeClr val="accent1"/>
          </a:solidFill>
        </p:grpSpPr>
        <p:sp>
          <p:nvSpPr>
            <p:cNvPr id="18" name="PA-椭圆 10"/>
            <p:cNvSpPr>
              <a:spLocks noChangeArrowheads="1"/>
            </p:cNvSpPr>
            <p:nvPr>
              <p:custDataLst>
                <p:tags r:id="rId9"/>
              </p:custDataLst>
            </p:nvPr>
          </p:nvSpPr>
          <p:spPr bwMode="auto">
            <a:xfrm>
              <a:off x="10244494" y="3928282"/>
              <a:ext cx="358149" cy="358149"/>
            </a:xfrm>
            <a:prstGeom prst="ellipse">
              <a:avLst/>
            </a:prstGeom>
            <a:grp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fontAlgn="base">
                <a:spcBef>
                  <a:spcPct val="0"/>
                </a:spcBef>
                <a:spcAft>
                  <a:spcPct val="0"/>
                </a:spcAft>
              </a:pPr>
              <a:endParaRPr lang="zh-CN" altLang="en-US" sz="800">
                <a:solidFill>
                  <a:srgbClr val="FFFDEF"/>
                </a:solidFill>
                <a:cs typeface="+mn-ea"/>
                <a:sym typeface="+mn-lt"/>
              </a:endParaRPr>
            </a:p>
          </p:txBody>
        </p:sp>
        <p:grpSp>
          <p:nvGrpSpPr>
            <p:cNvPr id="19" name="Group 16"/>
            <p:cNvGrpSpPr/>
            <p:nvPr/>
          </p:nvGrpSpPr>
          <p:grpSpPr bwMode="auto">
            <a:xfrm>
              <a:off x="10365730" y="4000027"/>
              <a:ext cx="128337" cy="206279"/>
              <a:chOff x="4441" y="3144"/>
              <a:chExt cx="215" cy="345"/>
            </a:xfrm>
            <a:grpFill/>
          </p:grpSpPr>
          <p:sp>
            <p:nvSpPr>
              <p:cNvPr id="20" name="PA-任意多边形 17"/>
              <p:cNvSpPr>
                <a:spLocks noEditPoints="1"/>
              </p:cNvSpPr>
              <p:nvPr>
                <p:custDataLst>
                  <p:tags r:id="rId10"/>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p>
                <a:pPr algn="dist"/>
                <a:endParaRPr lang="zh-CN" altLang="en-US" sz="1600">
                  <a:noFill/>
                  <a:cs typeface="+mn-ea"/>
                  <a:sym typeface="+mn-lt"/>
                </a:endParaRPr>
              </a:p>
            </p:txBody>
          </p:sp>
          <p:sp>
            <p:nvSpPr>
              <p:cNvPr id="21" name="PA-任意多边形 18"/>
              <p:cNvSpPr/>
              <p:nvPr>
                <p:custDataLst>
                  <p:tags r:id="rId11"/>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p>
                <a:pPr algn="dist"/>
                <a:endParaRPr lang="zh-CN" altLang="en-US" sz="1600">
                  <a:noFill/>
                  <a:cs typeface="+mn-ea"/>
                  <a:sym typeface="+mn-lt"/>
                </a:endParaRPr>
              </a:p>
            </p:txBody>
          </p:sp>
        </p:grpSp>
      </p:grpSp>
      <p:sp>
        <p:nvSpPr>
          <p:cNvPr id="22" name="PA-102210"/>
          <p:cNvSpPr/>
          <p:nvPr>
            <p:custDataLst>
              <p:tags r:id="rId12"/>
            </p:custDataLst>
          </p:nvPr>
        </p:nvSpPr>
        <p:spPr>
          <a:xfrm>
            <a:off x="6663652" y="4229334"/>
            <a:ext cx="2831955" cy="473255"/>
          </a:xfrm>
          <a:prstGeom prst="roundRect">
            <a:avLst>
              <a:gd name="adj" fmla="val 50000"/>
            </a:avLst>
          </a:prstGeom>
          <a:noFill/>
          <a:ln>
            <a:noFill/>
            <a:prstDash val="sysDot"/>
          </a:ln>
        </p:spPr>
        <p:txBody>
          <a:bodyPr wrap="square">
            <a:spAutoFit/>
          </a:bodyPr>
          <a:p>
            <a:pPr algn="ctr">
              <a:lnSpc>
                <a:spcPts val="1900"/>
              </a:lnSpc>
              <a:defRPr/>
            </a:pP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时间：</a:t>
            </a:r>
            <a:r>
              <a:rPr lang="en-US" altLang="zh-CN" sz="1600" dirty="0">
                <a:solidFill>
                  <a:srgbClr val="E7E6E6">
                    <a:lumMod val="25000"/>
                  </a:srgbClr>
                </a:solidFill>
                <a:latin typeface="思源黑体 CN Light" panose="020B0300000000000000" pitchFamily="34" charset="-122"/>
                <a:ea typeface="思源黑体 CN Light" panose="020B0300000000000000" pitchFamily="34" charset="-122"/>
              </a:rPr>
              <a:t>2021</a:t>
            </a: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年</a:t>
            </a:r>
            <a:r>
              <a:rPr lang="en-US" altLang="zh-CN" sz="1600" dirty="0">
                <a:solidFill>
                  <a:srgbClr val="E7E6E6">
                    <a:lumMod val="25000"/>
                  </a:srgbClr>
                </a:solidFill>
                <a:latin typeface="思源黑体 CN Light" panose="020B0300000000000000" pitchFamily="34" charset="-122"/>
                <a:ea typeface="思源黑体 CN Light" panose="020B0300000000000000" pitchFamily="34" charset="-122"/>
              </a:rPr>
              <a:t>4</a:t>
            </a: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月</a:t>
            </a:r>
            <a:r>
              <a:rPr lang="en-US" altLang="zh-CN" sz="1600" dirty="0">
                <a:solidFill>
                  <a:srgbClr val="E7E6E6">
                    <a:lumMod val="25000"/>
                  </a:srgbClr>
                </a:solidFill>
                <a:latin typeface="思源黑体 CN Light" panose="020B0300000000000000" pitchFamily="34" charset="-122"/>
                <a:ea typeface="思源黑体 CN Light" panose="020B0300000000000000" pitchFamily="34" charset="-122"/>
              </a:rPr>
              <a:t>15</a:t>
            </a: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日</a:t>
            </a:r>
            <a:endPar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17550" y="1470025"/>
            <a:ext cx="4195467" cy="527050"/>
            <a:chOff x="2771800" y="1675833"/>
            <a:chExt cx="4929809" cy="529556"/>
          </a:xfrm>
        </p:grpSpPr>
        <p:sp>
          <p:nvSpPr>
            <p:cNvPr id="29" name="圆角矩形 9"/>
            <p:cNvSpPr/>
            <p:nvPr/>
          </p:nvSpPr>
          <p:spPr>
            <a:xfrm>
              <a:off x="2771800" y="1675833"/>
              <a:ext cx="4929809" cy="529556"/>
            </a:xfrm>
            <a:prstGeom prst="roundRect">
              <a:avLst>
                <a:gd name="adj" fmla="val 50000"/>
              </a:avLst>
            </a:prstGeom>
            <a:noFill/>
            <a:ln w="28575" cap="flat" cmpd="sng" algn="ctr">
              <a:solidFill>
                <a:schemeClr val="accent1">
                  <a:shade val="50000"/>
                </a:schemeClr>
              </a:solidFill>
              <a:prstDash val="solid"/>
            </a:ln>
            <a:effectLst/>
          </p:spPr>
          <p:txBody>
            <a:bodyPr rtlCol="0" anchor="ctr"/>
            <a:p>
              <a:pPr algn="ctr" defTabSz="914400">
                <a:defRPr/>
              </a:pPr>
              <a:endParaRPr lang="zh-CN" altLang="en-US" sz="1800" kern="0">
                <a:solidFill>
                  <a:srgbClr val="FFFFFF"/>
                </a:solidFill>
                <a:ea typeface="微软雅黑" panose="020B0503020204020204" charset="-122"/>
              </a:endParaRPr>
            </a:p>
          </p:txBody>
        </p:sp>
        <p:sp>
          <p:nvSpPr>
            <p:cNvPr id="31" name="矩形 30"/>
            <p:cNvSpPr/>
            <p:nvPr/>
          </p:nvSpPr>
          <p:spPr>
            <a:xfrm>
              <a:off x="3068020" y="1786848"/>
              <a:ext cx="4296305" cy="308163"/>
            </a:xfrm>
            <a:prstGeom prst="rect">
              <a:avLst/>
            </a:prstGeom>
            <a:noFill/>
            <a:ln w="28575" cap="flat" cmpd="sng" algn="ctr">
              <a:noFill/>
              <a:prstDash val="solid"/>
            </a:ln>
            <a:effectLst/>
          </p:spPr>
          <p:txBody>
            <a:bodyPr lIns="0" tIns="0" rIns="0" bIns="0" rtlCol="0" anchor="ctr"/>
            <a:p>
              <a:pPr algn="ctr" defTabSz="914400"/>
              <a:r>
                <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rPr>
                <a:t>宝安区实验点工作情况</a:t>
              </a:r>
              <a:endPar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endParaRPr>
            </a:p>
          </p:txBody>
        </p:sp>
      </p:grpSp>
      <p:sp>
        <p:nvSpPr>
          <p:cNvPr id="33" name="Rectangle 43"/>
          <p:cNvSpPr/>
          <p:nvPr/>
        </p:nvSpPr>
        <p:spPr>
          <a:xfrm>
            <a:off x="969645" y="2258695"/>
            <a:ext cx="3731260" cy="2093595"/>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启动“社区学习共同体”培育试点工作。计划在航城街道9个社区开展具有宝安特色的“学习共同体”的培育与实践试点工作，力争培育首批20个“学习共同体”，并最终形成可复制、推广的《深圳市宝安区“学习共同体”评价标准》（试行）；</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完成《“宝安第一课”：社区教育促进社区治理的实践创新》和《“候鸟型”老人社区教育》2个案例撰写；</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松岗街道江边社区开展体验式安全教育，刊发在社区大讲堂、《今日头条》</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p:txBody>
      </p:sp>
      <p:sp>
        <p:nvSpPr>
          <p:cNvPr id="34" name="矩形 33"/>
          <p:cNvSpPr/>
          <p:nvPr/>
        </p:nvSpPr>
        <p:spPr>
          <a:xfrm>
            <a:off x="716915" y="2166620"/>
            <a:ext cx="4192905" cy="3857625"/>
          </a:xfrm>
          <a:prstGeom prst="rect">
            <a:avLst/>
          </a:prstGeom>
          <a:noFill/>
          <a:ln w="28575" cmpd="dbl">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solidFill>
                <a:prstClr val="white"/>
              </a:solidFill>
            </a:endParaRPr>
          </a:p>
        </p:txBody>
      </p:sp>
      <p:pic>
        <p:nvPicPr>
          <p:cNvPr id="18" name="图片 18" descr="微信图片_202011271656563"/>
          <p:cNvPicPr>
            <a:picLocks noChangeAspect="1"/>
          </p:cNvPicPr>
          <p:nvPr/>
        </p:nvPicPr>
        <p:blipFill>
          <a:blip r:embed="rId1" cstate="print"/>
          <a:stretch>
            <a:fillRect/>
          </a:stretch>
        </p:blipFill>
        <p:spPr>
          <a:xfrm>
            <a:off x="5215255" y="1470025"/>
            <a:ext cx="3562350" cy="4554220"/>
          </a:xfrm>
          <a:prstGeom prst="rect">
            <a:avLst/>
          </a:prstGeom>
        </p:spPr>
      </p:pic>
      <p:pic>
        <p:nvPicPr>
          <p:cNvPr id="8" name="图片 7"/>
          <p:cNvPicPr>
            <a:picLocks noChangeAspect="1"/>
          </p:cNvPicPr>
          <p:nvPr/>
        </p:nvPicPr>
        <p:blipFill>
          <a:blip r:embed="rId2"/>
          <a:stretch>
            <a:fillRect/>
          </a:stretch>
        </p:blipFill>
        <p:spPr>
          <a:xfrm>
            <a:off x="8952230" y="1470025"/>
            <a:ext cx="2768600" cy="4554220"/>
          </a:xfrm>
          <a:prstGeom prst="rect">
            <a:avLst/>
          </a:prstGeom>
        </p:spPr>
      </p:pic>
      <p:sp>
        <p:nvSpPr>
          <p:cNvPr id="3" name="PA-102271"/>
          <p:cNvSpPr/>
          <p:nvPr>
            <p:custDataLst>
              <p:tags r:id="rId3"/>
            </p:custDataLst>
          </p:nvPr>
        </p:nvSpPr>
        <p:spPr>
          <a:xfrm>
            <a:off x="8789606" y="310646"/>
            <a:ext cx="324358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二、各实验点进展情况</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16915" y="1470025"/>
            <a:ext cx="4195467" cy="527050"/>
            <a:chOff x="2771800" y="1675833"/>
            <a:chExt cx="4929809" cy="529556"/>
          </a:xfrm>
        </p:grpSpPr>
        <p:sp>
          <p:nvSpPr>
            <p:cNvPr id="29" name="圆角矩形 9"/>
            <p:cNvSpPr/>
            <p:nvPr/>
          </p:nvSpPr>
          <p:spPr>
            <a:xfrm>
              <a:off x="2771800" y="1675833"/>
              <a:ext cx="4929809" cy="529556"/>
            </a:xfrm>
            <a:prstGeom prst="roundRect">
              <a:avLst>
                <a:gd name="adj" fmla="val 50000"/>
              </a:avLst>
            </a:prstGeom>
            <a:noFill/>
            <a:ln w="28575" cap="flat" cmpd="sng" algn="ctr">
              <a:solidFill>
                <a:schemeClr val="accent1">
                  <a:shade val="50000"/>
                </a:schemeClr>
              </a:solidFill>
              <a:prstDash val="solid"/>
            </a:ln>
            <a:effectLst/>
          </p:spPr>
          <p:txBody>
            <a:bodyPr rtlCol="0" anchor="ctr"/>
            <a:p>
              <a:pPr algn="ctr" defTabSz="914400">
                <a:defRPr/>
              </a:pPr>
              <a:endParaRPr lang="zh-CN" altLang="en-US" sz="1800" kern="0">
                <a:solidFill>
                  <a:srgbClr val="FFFFFF"/>
                </a:solidFill>
                <a:ea typeface="微软雅黑" panose="020B0503020204020204" charset="-122"/>
              </a:endParaRPr>
            </a:p>
          </p:txBody>
        </p:sp>
        <p:sp>
          <p:nvSpPr>
            <p:cNvPr id="31" name="矩形 30"/>
            <p:cNvSpPr/>
            <p:nvPr/>
          </p:nvSpPr>
          <p:spPr>
            <a:xfrm>
              <a:off x="3068020" y="1786848"/>
              <a:ext cx="4296305" cy="308163"/>
            </a:xfrm>
            <a:prstGeom prst="rect">
              <a:avLst/>
            </a:prstGeom>
            <a:noFill/>
            <a:ln w="28575" cap="flat" cmpd="sng" algn="ctr">
              <a:noFill/>
              <a:prstDash val="solid"/>
            </a:ln>
            <a:effectLst/>
          </p:spPr>
          <p:txBody>
            <a:bodyPr lIns="0" tIns="0" rIns="0" bIns="0" rtlCol="0" anchor="ctr"/>
            <a:p>
              <a:pPr algn="ctr" defTabSz="914400"/>
              <a:r>
                <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rPr>
                <a:t>黄埔区实验点工作情况</a:t>
              </a:r>
              <a:endPar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endParaRPr>
            </a:p>
          </p:txBody>
        </p:sp>
      </p:grpSp>
      <p:sp>
        <p:nvSpPr>
          <p:cNvPr id="33" name="Rectangle 43"/>
          <p:cNvSpPr/>
          <p:nvPr/>
        </p:nvSpPr>
        <p:spPr>
          <a:xfrm>
            <a:off x="969645" y="2258695"/>
            <a:ext cx="3731260" cy="2093595"/>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全力打造“智慧父母学堂”，以辖区内九龙第三小学为示范点，成立二级家委会（即校级家委会、班级家委会），针对不同年级的学生家长，以“小手牵大手”为抓手，以家庭为出发点，促进家庭教育融入社区治理</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       借助中新知识城上升为国家双边合作项目的重大契机，充分挖掘辖区内优秀传统文化尤其是非物质文化遗产方面的优质资源，着力对广州枫下金紫堂龙狮协会给予重点培育，促进学习共同体的培育。</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p:txBody>
      </p:sp>
      <p:sp>
        <p:nvSpPr>
          <p:cNvPr id="34" name="矩形 33"/>
          <p:cNvSpPr/>
          <p:nvPr/>
        </p:nvSpPr>
        <p:spPr>
          <a:xfrm>
            <a:off x="716915" y="2166620"/>
            <a:ext cx="4192905" cy="3857625"/>
          </a:xfrm>
          <a:prstGeom prst="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solidFill>
                <a:prstClr val="white"/>
              </a:solidFill>
            </a:endParaRPr>
          </a:p>
        </p:txBody>
      </p:sp>
      <p:pic>
        <p:nvPicPr>
          <p:cNvPr id="3"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83810" y="2065020"/>
            <a:ext cx="3450590" cy="3959225"/>
          </a:xfrm>
          <a:prstGeom prst="rect">
            <a:avLst/>
          </a:prstGeom>
        </p:spPr>
      </p:pic>
      <p:pic>
        <p:nvPicPr>
          <p:cNvPr id="20"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7905" y="2065020"/>
            <a:ext cx="3394710" cy="3958590"/>
          </a:xfrm>
          <a:prstGeom prst="rect">
            <a:avLst/>
          </a:prstGeom>
        </p:spPr>
      </p:pic>
      <p:sp>
        <p:nvSpPr>
          <p:cNvPr id="2" name="PA-102271"/>
          <p:cNvSpPr/>
          <p:nvPr>
            <p:custDataLst>
              <p:tags r:id="rId3"/>
            </p:custDataLst>
          </p:nvPr>
        </p:nvSpPr>
        <p:spPr>
          <a:xfrm>
            <a:off x="8789606" y="310646"/>
            <a:ext cx="324358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二、各实验点进展情况</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16915" y="1470025"/>
            <a:ext cx="4195467" cy="527050"/>
            <a:chOff x="2771800" y="1675833"/>
            <a:chExt cx="4929809" cy="529556"/>
          </a:xfrm>
        </p:grpSpPr>
        <p:sp>
          <p:nvSpPr>
            <p:cNvPr id="29" name="圆角矩形 9"/>
            <p:cNvSpPr/>
            <p:nvPr/>
          </p:nvSpPr>
          <p:spPr>
            <a:xfrm>
              <a:off x="2771800" y="1675833"/>
              <a:ext cx="4929809" cy="529556"/>
            </a:xfrm>
            <a:prstGeom prst="roundRect">
              <a:avLst>
                <a:gd name="adj" fmla="val 50000"/>
              </a:avLst>
            </a:prstGeom>
            <a:noFill/>
            <a:ln w="28575" cap="flat" cmpd="sng" algn="ctr">
              <a:solidFill>
                <a:schemeClr val="accent1">
                  <a:shade val="50000"/>
                </a:schemeClr>
              </a:solidFill>
              <a:prstDash val="solid"/>
            </a:ln>
            <a:effectLst/>
          </p:spPr>
          <p:txBody>
            <a:bodyPr rtlCol="0" anchor="ctr"/>
            <a:p>
              <a:pPr algn="ctr" defTabSz="914400">
                <a:defRPr/>
              </a:pPr>
              <a:endParaRPr lang="zh-CN" altLang="en-US" sz="1800" kern="0">
                <a:solidFill>
                  <a:srgbClr val="FFFFFF"/>
                </a:solidFill>
                <a:ea typeface="微软雅黑" panose="020B0503020204020204" charset="-122"/>
              </a:endParaRPr>
            </a:p>
          </p:txBody>
        </p:sp>
        <p:sp>
          <p:nvSpPr>
            <p:cNvPr id="31" name="矩形 30"/>
            <p:cNvSpPr/>
            <p:nvPr/>
          </p:nvSpPr>
          <p:spPr>
            <a:xfrm>
              <a:off x="3068020" y="1786848"/>
              <a:ext cx="4296305" cy="308163"/>
            </a:xfrm>
            <a:prstGeom prst="rect">
              <a:avLst/>
            </a:prstGeom>
            <a:noFill/>
            <a:ln w="28575" cap="flat" cmpd="sng" algn="ctr">
              <a:noFill/>
              <a:prstDash val="solid"/>
            </a:ln>
            <a:effectLst/>
          </p:spPr>
          <p:txBody>
            <a:bodyPr lIns="0" tIns="0" rIns="0" bIns="0" rtlCol="0" anchor="ctr"/>
            <a:p>
              <a:pPr algn="ctr" defTabSz="914400"/>
              <a:r>
                <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rPr>
                <a:t>顺义区实验点工作情况</a:t>
              </a:r>
              <a:endPar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endParaRPr>
            </a:p>
          </p:txBody>
        </p:sp>
      </p:grpSp>
      <p:sp>
        <p:nvSpPr>
          <p:cNvPr id="33" name="Rectangle 43"/>
          <p:cNvSpPr/>
          <p:nvPr/>
        </p:nvSpPr>
        <p:spPr>
          <a:xfrm>
            <a:off x="969645" y="2258695"/>
            <a:ext cx="3731260" cy="2093595"/>
          </a:xfrm>
          <a:prstGeom prst="rect">
            <a:avLst/>
          </a:prstGeom>
        </p:spPr>
        <p:txBody>
          <a:bodyPr wrap="square" lIns="0" tIns="0" rIns="0" bIns="0">
            <a:noAutofit/>
          </a:bodyPr>
          <a:p>
            <a:pPr>
              <a:lnSpc>
                <a:spcPct val="150000"/>
              </a:lnSpc>
              <a:defRPr/>
            </a:pPr>
            <a:r>
              <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2020年12月11日，主办“全国规范化家长学校”建设研讨会暨广东省茂名市电白区教育局与顺义区社区教育中心双向研讨交流会，邀请教育部关工委副秘书长郭春开出席</a:t>
            </a:r>
            <a:endPar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p:txBody>
      </p:sp>
      <p:sp>
        <p:nvSpPr>
          <p:cNvPr id="34" name="矩形 33"/>
          <p:cNvSpPr/>
          <p:nvPr/>
        </p:nvSpPr>
        <p:spPr>
          <a:xfrm>
            <a:off x="716915" y="2166620"/>
            <a:ext cx="4192905" cy="3857625"/>
          </a:xfrm>
          <a:prstGeom prst="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solidFill>
                <a:prstClr val="white"/>
              </a:solidFill>
            </a:endParaRPr>
          </a:p>
        </p:txBody>
      </p:sp>
      <p:pic>
        <p:nvPicPr>
          <p:cNvPr id="2" name="图片 1" descr="微信图片_20201214160327"/>
          <p:cNvPicPr>
            <a:picLocks noChangeAspect="1"/>
          </p:cNvPicPr>
          <p:nvPr/>
        </p:nvPicPr>
        <p:blipFill>
          <a:blip r:embed="rId1"/>
          <a:stretch>
            <a:fillRect/>
          </a:stretch>
        </p:blipFill>
        <p:spPr>
          <a:xfrm>
            <a:off x="5277485" y="2166620"/>
            <a:ext cx="5262245" cy="3857625"/>
          </a:xfrm>
          <a:prstGeom prst="rect">
            <a:avLst/>
          </a:prstGeom>
          <a:noFill/>
          <a:ln>
            <a:noFill/>
          </a:ln>
        </p:spPr>
      </p:pic>
      <p:sp>
        <p:nvSpPr>
          <p:cNvPr id="3" name="PA-102271"/>
          <p:cNvSpPr/>
          <p:nvPr>
            <p:custDataLst>
              <p:tags r:id="rId2"/>
            </p:custDataLst>
          </p:nvPr>
        </p:nvSpPr>
        <p:spPr>
          <a:xfrm>
            <a:off x="8789606" y="310646"/>
            <a:ext cx="324358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二、各实验点进展情况</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16915" y="1470025"/>
            <a:ext cx="4195467" cy="527050"/>
            <a:chOff x="2771800" y="1675833"/>
            <a:chExt cx="4929809" cy="529556"/>
          </a:xfrm>
        </p:grpSpPr>
        <p:sp>
          <p:nvSpPr>
            <p:cNvPr id="29" name="圆角矩形 9"/>
            <p:cNvSpPr/>
            <p:nvPr/>
          </p:nvSpPr>
          <p:spPr>
            <a:xfrm>
              <a:off x="2771800" y="1675833"/>
              <a:ext cx="4929809" cy="529556"/>
            </a:xfrm>
            <a:prstGeom prst="roundRect">
              <a:avLst>
                <a:gd name="adj" fmla="val 50000"/>
              </a:avLst>
            </a:prstGeom>
            <a:noFill/>
            <a:ln w="28575" cap="flat" cmpd="sng" algn="ctr">
              <a:solidFill>
                <a:schemeClr val="accent1">
                  <a:shade val="50000"/>
                </a:schemeClr>
              </a:solidFill>
              <a:prstDash val="solid"/>
            </a:ln>
            <a:effectLst/>
          </p:spPr>
          <p:txBody>
            <a:bodyPr rtlCol="0" anchor="ctr"/>
            <a:p>
              <a:pPr algn="ctr" defTabSz="914400">
                <a:defRPr/>
              </a:pPr>
              <a:endParaRPr lang="zh-CN" altLang="en-US" sz="1800" kern="0">
                <a:solidFill>
                  <a:srgbClr val="FFFFFF"/>
                </a:solidFill>
                <a:ea typeface="微软雅黑" panose="020B0503020204020204" charset="-122"/>
              </a:endParaRPr>
            </a:p>
          </p:txBody>
        </p:sp>
        <p:sp>
          <p:nvSpPr>
            <p:cNvPr id="31" name="矩形 30"/>
            <p:cNvSpPr/>
            <p:nvPr/>
          </p:nvSpPr>
          <p:spPr>
            <a:xfrm>
              <a:off x="3068020" y="1786848"/>
              <a:ext cx="4296305" cy="308163"/>
            </a:xfrm>
            <a:prstGeom prst="rect">
              <a:avLst/>
            </a:prstGeom>
            <a:noFill/>
            <a:ln w="28575" cap="flat" cmpd="sng" algn="ctr">
              <a:noFill/>
              <a:prstDash val="solid"/>
            </a:ln>
            <a:effectLst/>
          </p:spPr>
          <p:txBody>
            <a:bodyPr lIns="0" tIns="0" rIns="0" bIns="0" rtlCol="0" anchor="ctr"/>
            <a:p>
              <a:pPr algn="ctr" defTabSz="914400"/>
              <a:r>
                <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rPr>
                <a:t>东莞市凤岗镇实验点工作情况</a:t>
              </a:r>
              <a:endPar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endParaRPr>
            </a:p>
          </p:txBody>
        </p:sp>
      </p:grpSp>
      <p:sp>
        <p:nvSpPr>
          <p:cNvPr id="33" name="Rectangle 43"/>
          <p:cNvSpPr/>
          <p:nvPr/>
        </p:nvSpPr>
        <p:spPr>
          <a:xfrm>
            <a:off x="969645" y="2258695"/>
            <a:ext cx="3731260" cy="2093595"/>
          </a:xfrm>
          <a:prstGeom prst="rect">
            <a:avLst/>
          </a:prstGeom>
        </p:spPr>
        <p:txBody>
          <a:bodyPr wrap="square" lIns="0" tIns="0" rIns="0" bIns="0">
            <a:noAutofit/>
          </a:bodyPr>
          <a:p>
            <a:pPr>
              <a:lnSpc>
                <a:spcPct val="150000"/>
              </a:lnSpc>
              <a:defRPr/>
            </a:pPr>
            <a:r>
              <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已完成1篇家庭教育服务社区治理的报告，并在《社区教育大讲堂》发表</a:t>
            </a:r>
            <a:endPar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a:p>
            <a:pPr>
              <a:lnSpc>
                <a:spcPct val="150000"/>
              </a:lnSpc>
              <a:defRPr/>
            </a:pPr>
            <a:r>
              <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3月21日，学校与镇宣传教育文体旅游办、镇文联联合组织开展莞深曳步舞交流活动，共吸引了来自莞深两地的400多名曳步舞爱好者参与。</a:t>
            </a:r>
            <a:endPar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a:p>
            <a:pPr>
              <a:lnSpc>
                <a:spcPct val="150000"/>
              </a:lnSpc>
              <a:defRPr/>
            </a:pPr>
            <a:r>
              <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3月31日，学校联合镇宣传教育文体旅游办、文广中心、文联等单位举办“桃李芬芳——李小韬师生油画作品联展”，吸引了200多人观展。</a:t>
            </a:r>
            <a:endPar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p:txBody>
      </p:sp>
      <p:sp>
        <p:nvSpPr>
          <p:cNvPr id="34" name="矩形 33"/>
          <p:cNvSpPr/>
          <p:nvPr/>
        </p:nvSpPr>
        <p:spPr>
          <a:xfrm>
            <a:off x="716915" y="2166620"/>
            <a:ext cx="4192905" cy="3857625"/>
          </a:xfrm>
          <a:prstGeom prst="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solidFill>
                <a:prstClr val="white"/>
              </a:solidFill>
            </a:endParaRPr>
          </a:p>
        </p:txBody>
      </p:sp>
      <p:pic>
        <p:nvPicPr>
          <p:cNvPr id="16" name="图片 16" descr="曳步舞交流活动1"/>
          <p:cNvPicPr>
            <a:picLocks noChangeAspect="1"/>
          </p:cNvPicPr>
          <p:nvPr/>
        </p:nvPicPr>
        <p:blipFill>
          <a:blip r:embed="rId1" cstate="print"/>
          <a:stretch>
            <a:fillRect/>
          </a:stretch>
        </p:blipFill>
        <p:spPr>
          <a:xfrm>
            <a:off x="5277485" y="1647190"/>
            <a:ext cx="5897880" cy="4377690"/>
          </a:xfrm>
          <a:prstGeom prst="rect">
            <a:avLst/>
          </a:prstGeom>
        </p:spPr>
      </p:pic>
      <p:sp>
        <p:nvSpPr>
          <p:cNvPr id="3" name="PA-102271"/>
          <p:cNvSpPr/>
          <p:nvPr>
            <p:custDataLst>
              <p:tags r:id="rId2"/>
            </p:custDataLst>
          </p:nvPr>
        </p:nvSpPr>
        <p:spPr>
          <a:xfrm>
            <a:off x="8789606" y="310646"/>
            <a:ext cx="324358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二、各实验点进展情况</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16915" y="1470025"/>
            <a:ext cx="4195467" cy="527050"/>
            <a:chOff x="2771800" y="1675833"/>
            <a:chExt cx="4929809" cy="529556"/>
          </a:xfrm>
        </p:grpSpPr>
        <p:sp>
          <p:nvSpPr>
            <p:cNvPr id="29" name="圆角矩形 9"/>
            <p:cNvSpPr/>
            <p:nvPr/>
          </p:nvSpPr>
          <p:spPr>
            <a:xfrm>
              <a:off x="2771800" y="1675833"/>
              <a:ext cx="4929809" cy="529556"/>
            </a:xfrm>
            <a:prstGeom prst="roundRect">
              <a:avLst>
                <a:gd name="adj" fmla="val 50000"/>
              </a:avLst>
            </a:prstGeom>
            <a:noFill/>
            <a:ln w="28575" cap="flat" cmpd="sng" algn="ctr">
              <a:solidFill>
                <a:schemeClr val="accent1">
                  <a:shade val="50000"/>
                </a:schemeClr>
              </a:solidFill>
              <a:prstDash val="solid"/>
            </a:ln>
            <a:effectLst/>
          </p:spPr>
          <p:txBody>
            <a:bodyPr rtlCol="0" anchor="ctr"/>
            <a:p>
              <a:pPr algn="ctr" defTabSz="914400">
                <a:defRPr/>
              </a:pPr>
              <a:endParaRPr lang="zh-CN" altLang="en-US" sz="1800" kern="0">
                <a:solidFill>
                  <a:srgbClr val="FFFFFF"/>
                </a:solidFill>
                <a:ea typeface="微软雅黑" panose="020B0503020204020204" charset="-122"/>
              </a:endParaRPr>
            </a:p>
          </p:txBody>
        </p:sp>
        <p:sp>
          <p:nvSpPr>
            <p:cNvPr id="31" name="矩形 30"/>
            <p:cNvSpPr/>
            <p:nvPr/>
          </p:nvSpPr>
          <p:spPr>
            <a:xfrm>
              <a:off x="3068020" y="1786848"/>
              <a:ext cx="4296305" cy="308163"/>
            </a:xfrm>
            <a:prstGeom prst="rect">
              <a:avLst/>
            </a:prstGeom>
            <a:noFill/>
            <a:ln w="28575" cap="flat" cmpd="sng" algn="ctr">
              <a:noFill/>
              <a:prstDash val="solid"/>
            </a:ln>
            <a:effectLst/>
          </p:spPr>
          <p:txBody>
            <a:bodyPr lIns="0" tIns="0" rIns="0" bIns="0" rtlCol="0" anchor="ctr"/>
            <a:p>
              <a:pPr algn="ctr" defTabSz="914400"/>
              <a:r>
                <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rPr>
                <a:t>东莞市寮步镇实验点工作情况</a:t>
              </a:r>
              <a:endParaRPr lang="zh-CN" altLang="en-US" sz="2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charset="-122"/>
              </a:endParaRPr>
            </a:p>
          </p:txBody>
        </p:sp>
      </p:grpSp>
      <p:sp>
        <p:nvSpPr>
          <p:cNvPr id="33" name="Rectangle 43"/>
          <p:cNvSpPr/>
          <p:nvPr/>
        </p:nvSpPr>
        <p:spPr>
          <a:xfrm>
            <a:off x="969645" y="2258695"/>
            <a:ext cx="3731260" cy="2093595"/>
          </a:xfrm>
          <a:prstGeom prst="rect">
            <a:avLst/>
          </a:prstGeom>
        </p:spPr>
        <p:txBody>
          <a:bodyPr wrap="square" lIns="0" tIns="0" rIns="0" bIns="0">
            <a:noAutofit/>
          </a:bodyPr>
          <a:p>
            <a:pPr>
              <a:lnSpc>
                <a:spcPct val="150000"/>
              </a:lnSpc>
              <a:defRPr/>
            </a:pPr>
            <a:r>
              <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4月1日下午， 召开“五花托三果”终身学习发展共同体项目实验点工作会议，进行部署、任务分解。</a:t>
            </a:r>
            <a:endPar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a:p>
            <a:pPr>
              <a:lnSpc>
                <a:spcPct val="150000"/>
              </a:lnSpc>
              <a:defRPr/>
            </a:pPr>
            <a:r>
              <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rPr>
              <a:t>新建5个社区教育示范点（体验基地），开展“最美家庭”“书香校园”“文明村（社区）”“阅读之星”评选等活动。</a:t>
            </a:r>
            <a:endParaRPr lang="zh-CN" altLang="en-US" sz="16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endParaRPr>
          </a:p>
        </p:txBody>
      </p:sp>
      <p:sp>
        <p:nvSpPr>
          <p:cNvPr id="34" name="矩形 33"/>
          <p:cNvSpPr/>
          <p:nvPr/>
        </p:nvSpPr>
        <p:spPr>
          <a:xfrm>
            <a:off x="716915" y="2166620"/>
            <a:ext cx="4192905" cy="3857625"/>
          </a:xfrm>
          <a:prstGeom prst="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solidFill>
                <a:prstClr val="white"/>
              </a:solidFill>
            </a:endParaRPr>
          </a:p>
        </p:txBody>
      </p:sp>
      <p:pic>
        <p:nvPicPr>
          <p:cNvPr id="15" name="图片 15" descr="3855a3e47e15981e427b0a812414ce36"/>
          <p:cNvPicPr>
            <a:picLocks noChangeAspect="1"/>
          </p:cNvPicPr>
          <p:nvPr/>
        </p:nvPicPr>
        <p:blipFill>
          <a:blip r:embed="rId1" cstate="print"/>
          <a:stretch>
            <a:fillRect/>
          </a:stretch>
        </p:blipFill>
        <p:spPr>
          <a:xfrm>
            <a:off x="5520690" y="2166620"/>
            <a:ext cx="5372735" cy="3856990"/>
          </a:xfrm>
          <a:prstGeom prst="rect">
            <a:avLst/>
          </a:prstGeom>
        </p:spPr>
      </p:pic>
      <p:sp>
        <p:nvSpPr>
          <p:cNvPr id="3" name="PA-102271"/>
          <p:cNvSpPr/>
          <p:nvPr>
            <p:custDataLst>
              <p:tags r:id="rId2"/>
            </p:custDataLst>
          </p:nvPr>
        </p:nvSpPr>
        <p:spPr>
          <a:xfrm>
            <a:off x="8789606" y="310646"/>
            <a:ext cx="324358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二、各实验点进展情况</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1287145"/>
            <a:ext cx="12216130" cy="5707380"/>
            <a:chOff x="-30" y="1641"/>
            <a:chExt cx="19238" cy="9374"/>
          </a:xfrm>
        </p:grpSpPr>
        <p:pic>
          <p:nvPicPr>
            <p:cNvPr id="9" name="图片 8" descr="图片1"/>
            <p:cNvPicPr>
              <a:picLocks noChangeAspect="1"/>
            </p:cNvPicPr>
            <p:nvPr/>
          </p:nvPicPr>
          <p:blipFill>
            <a:blip r:embed="rId1"/>
            <a:srcRect l="125" t="4972" b="31220"/>
            <a:stretch>
              <a:fillRect/>
            </a:stretch>
          </p:blipFill>
          <p:spPr>
            <a:xfrm>
              <a:off x="-30" y="1641"/>
              <a:ext cx="19238" cy="9318"/>
            </a:xfrm>
            <a:prstGeom prst="rect">
              <a:avLst/>
            </a:prstGeom>
          </p:spPr>
        </p:pic>
        <p:sp>
          <p:nvSpPr>
            <p:cNvPr id="10" name="矩形 9"/>
            <p:cNvSpPr/>
            <p:nvPr/>
          </p:nvSpPr>
          <p:spPr>
            <a:xfrm>
              <a:off x="-30" y="1641"/>
              <a:ext cx="19238" cy="9374"/>
            </a:xfrm>
            <a:prstGeom prst="rect">
              <a:avLst/>
            </a:prstGeom>
            <a:gradFill>
              <a:gsLst>
                <a:gs pos="0">
                  <a:schemeClr val="bg1">
                    <a:alpha val="78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192530" y="2677160"/>
            <a:ext cx="10111105" cy="199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3835400" y="3256280"/>
            <a:ext cx="5330825" cy="922020"/>
          </a:xfrm>
          <a:prstGeom prst="rect">
            <a:avLst/>
          </a:prstGeom>
          <a:noFill/>
          <a:ln w="3175">
            <a:solidFill>
              <a:schemeClr val="bg1">
                <a:alpha val="0"/>
              </a:schemeClr>
            </a:solidFill>
          </a:ln>
        </p:spPr>
        <p:txBody>
          <a:bodyPr wrap="square" rtlCol="0">
            <a:spAutoFit/>
          </a:bodyPr>
          <a:lstStyle/>
          <a:p>
            <a:pPr algn="l"/>
            <a:r>
              <a:rPr kumimoji="1" lang="zh-CN" altLang="en-US" sz="5400">
                <a:solidFill>
                  <a:schemeClr val="bg1"/>
                </a:solidFill>
                <a:latin typeface="+mj-ea"/>
                <a:ea typeface="+mj-ea"/>
              </a:rPr>
              <a:t>工作实施步骤</a:t>
            </a:r>
            <a:endParaRPr kumimoji="1" lang="zh-CN" altLang="en-US" sz="5400">
              <a:solidFill>
                <a:schemeClr val="bg1"/>
              </a:solidFill>
              <a:latin typeface="+mj-ea"/>
              <a:ea typeface="+mj-ea"/>
            </a:endParaRPr>
          </a:p>
        </p:txBody>
      </p:sp>
      <p:sp>
        <p:nvSpPr>
          <p:cNvPr id="6" name="矩形 5"/>
          <p:cNvSpPr/>
          <p:nvPr/>
        </p:nvSpPr>
        <p:spPr>
          <a:xfrm>
            <a:off x="1165860" y="-187960"/>
            <a:ext cx="1841500" cy="3421380"/>
          </a:xfrm>
          <a:prstGeom prst="rect">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737445" y="2157345"/>
            <a:ext cx="709930" cy="368300"/>
          </a:xfrm>
          <a:prstGeom prst="rect">
            <a:avLst/>
          </a:prstGeom>
          <a:noFill/>
        </p:spPr>
        <p:txBody>
          <a:bodyPr wrap="none" rtlCol="0">
            <a:spAutoFit/>
          </a:bodyPr>
          <a:lstStyle/>
          <a:p>
            <a:pPr algn="ctr"/>
            <a:r>
              <a:rPr kumimoji="1" lang="en-US" altLang="zh-CN">
                <a:solidFill>
                  <a:schemeClr val="bg1"/>
                </a:solidFill>
                <a:latin typeface="+mj-lt"/>
                <a:sym typeface="+mn-ea"/>
              </a:rPr>
              <a:t>Part</a:t>
            </a:r>
            <a:endParaRPr kumimoji="1" lang="zh-CN" altLang="en-US">
              <a:solidFill>
                <a:schemeClr val="bg1"/>
              </a:solidFill>
              <a:latin typeface="+mj-lt"/>
            </a:endParaRPr>
          </a:p>
        </p:txBody>
      </p:sp>
      <p:sp>
        <p:nvSpPr>
          <p:cNvPr id="8" name="文本框 7"/>
          <p:cNvSpPr txBox="1"/>
          <p:nvPr/>
        </p:nvSpPr>
        <p:spPr>
          <a:xfrm>
            <a:off x="1385181" y="1016600"/>
            <a:ext cx="1402080" cy="1198880"/>
          </a:xfrm>
          <a:prstGeom prst="rect">
            <a:avLst/>
          </a:prstGeom>
          <a:noFill/>
        </p:spPr>
        <p:txBody>
          <a:bodyPr wrap="none" rtlCol="0">
            <a:spAutoFit/>
          </a:bodyPr>
          <a:lstStyle/>
          <a:p>
            <a:r>
              <a:rPr kumimoji="1" lang="en-US" altLang="zh-CN" sz="7200">
                <a:solidFill>
                  <a:schemeClr val="bg1"/>
                </a:solidFill>
                <a:latin typeface="+mj-lt"/>
              </a:rPr>
              <a:t>03</a:t>
            </a:r>
            <a:endParaRPr kumimoji="1" lang="zh-CN" altLang="en-US" sz="7200">
              <a:solidFill>
                <a:schemeClr val="bg1"/>
              </a:solidFill>
              <a:latin typeface="+mj-lt"/>
            </a:endParaRPr>
          </a:p>
        </p:txBody>
      </p:sp>
      <p:pic>
        <p:nvPicPr>
          <p:cNvPr id="3" name="图片 2" descr="c8ff3c1a8e972f917767176062e54b6"/>
          <p:cNvPicPr>
            <a:picLocks noChangeAspect="1"/>
          </p:cNvPicPr>
          <p:nvPr/>
        </p:nvPicPr>
        <p:blipFill>
          <a:blip r:embed="rId2"/>
          <a:stretch>
            <a:fillRect/>
          </a:stretch>
        </p:blipFill>
        <p:spPr>
          <a:xfrm>
            <a:off x="10267950" y="95885"/>
            <a:ext cx="1567180" cy="97726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PA-1022245"/>
          <p:cNvCxnSpPr/>
          <p:nvPr>
            <p:custDataLst>
              <p:tags r:id="rId1"/>
            </p:custDataLst>
          </p:nvPr>
        </p:nvCxnSpPr>
        <p:spPr>
          <a:xfrm flipV="1">
            <a:off x="1148330" y="3533874"/>
            <a:ext cx="9934194" cy="1"/>
          </a:xfrm>
          <a:prstGeom prst="line">
            <a:avLst/>
          </a:prstGeom>
          <a:solidFill>
            <a:srgbClr val="C00000"/>
          </a:solidFill>
          <a:ln w="13970" cap="flat" cmpd="sng" algn="ctr">
            <a:solidFill>
              <a:srgbClr val="0070C0"/>
            </a:solidFill>
            <a:prstDash val="dash"/>
            <a:headEnd type="none" w="med" len="med"/>
            <a:tailEnd type="stealth" w="med" len="med"/>
          </a:ln>
          <a:effectLst/>
        </p:spPr>
      </p:cxnSp>
      <p:sp>
        <p:nvSpPr>
          <p:cNvPr id="49" name="PA-1022246"/>
          <p:cNvSpPr/>
          <p:nvPr>
            <p:custDataLst>
              <p:tags r:id="rId2"/>
            </p:custDataLst>
          </p:nvPr>
        </p:nvSpPr>
        <p:spPr>
          <a:xfrm>
            <a:off x="4130265" y="2168806"/>
            <a:ext cx="3694694" cy="1325880"/>
          </a:xfrm>
          <a:prstGeom prst="rect">
            <a:avLst/>
          </a:prstGeom>
        </p:spPr>
        <p:txBody>
          <a:bodyPr wrap="square" lIns="91416" tIns="45708" rIns="91416" bIns="45708">
            <a:spAutoFit/>
          </a:bodyPr>
          <a:p>
            <a:pPr defTabSz="1219200">
              <a:lnSpc>
                <a:spcPct val="150000"/>
              </a:lnSpc>
              <a:spcBef>
                <a:spcPts val="1000"/>
              </a:spcBef>
            </a:pPr>
            <a:r>
              <a:rPr lang="zh-CN" altLang="en-US" sz="1600" b="1"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rPr>
              <a:t>深化实验阶段：</a:t>
            </a:r>
            <a:endParaRPr lang="zh-CN" altLang="en-US" sz="1600"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endParaRPr>
          </a:p>
          <a:p>
            <a:pPr defTabSz="1219200">
              <a:lnSpc>
                <a:spcPct val="150000"/>
              </a:lnSpc>
              <a:spcBef>
                <a:spcPts val="1000"/>
              </a:spcBef>
            </a:pPr>
            <a:r>
              <a:rPr lang="zh-CN" altLang="en-US" sz="1600"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rPr>
              <a:t>完成实验2《家庭教育服务社区治理阶段性研究报告》</a:t>
            </a:r>
            <a:endParaRPr lang="zh-CN" altLang="en-US" sz="1600"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endParaRPr>
          </a:p>
        </p:txBody>
      </p:sp>
      <p:sp>
        <p:nvSpPr>
          <p:cNvPr id="51" name="PA-1022247"/>
          <p:cNvSpPr/>
          <p:nvPr>
            <p:custDataLst>
              <p:tags r:id="rId3"/>
            </p:custDataLst>
          </p:nvPr>
        </p:nvSpPr>
        <p:spPr>
          <a:xfrm>
            <a:off x="1106170" y="3933190"/>
            <a:ext cx="3693795" cy="956945"/>
          </a:xfrm>
          <a:prstGeom prst="rect">
            <a:avLst/>
          </a:prstGeom>
        </p:spPr>
        <p:txBody>
          <a:bodyPr wrap="square" lIns="91416" tIns="45708" rIns="91416" bIns="45708">
            <a:spAutoFit/>
          </a:bodyPr>
          <a:p>
            <a:pPr defTabSz="1219200">
              <a:lnSpc>
                <a:spcPct val="150000"/>
              </a:lnSpc>
              <a:spcBef>
                <a:spcPts val="1000"/>
              </a:spcBef>
            </a:pPr>
            <a:r>
              <a:rPr lang="zh-CN" altLang="en-US" sz="1600" b="1"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rPr>
              <a:t>启动实验阶段</a:t>
            </a:r>
            <a:r>
              <a:rPr lang="zh-CN" altLang="en-US" sz="1600"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rPr>
              <a:t>：</a:t>
            </a:r>
            <a:endParaRPr lang="zh-CN" altLang="en-US" sz="1600"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endParaRPr>
          </a:p>
          <a:p>
            <a:pPr defTabSz="1219200">
              <a:lnSpc>
                <a:spcPct val="150000"/>
              </a:lnSpc>
              <a:spcBef>
                <a:spcPts val="1000"/>
              </a:spcBef>
            </a:pPr>
            <a:r>
              <a:rPr lang="zh-CN" altLang="en-US" sz="1600"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rPr>
              <a:t>完成“四个一”目标、“四个结合”</a:t>
            </a:r>
            <a:endParaRPr lang="zh-CN" altLang="en-US" sz="1600"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endParaRPr>
          </a:p>
        </p:txBody>
      </p:sp>
      <p:sp>
        <p:nvSpPr>
          <p:cNvPr id="52" name="PA-1022248"/>
          <p:cNvSpPr/>
          <p:nvPr>
            <p:custDataLst>
              <p:tags r:id="rId4"/>
            </p:custDataLst>
          </p:nvPr>
        </p:nvSpPr>
        <p:spPr>
          <a:xfrm>
            <a:off x="7932709" y="3801719"/>
            <a:ext cx="3338936" cy="1205865"/>
          </a:xfrm>
          <a:prstGeom prst="rect">
            <a:avLst/>
          </a:prstGeom>
        </p:spPr>
        <p:txBody>
          <a:bodyPr wrap="square" lIns="91416" tIns="45708" rIns="91416" bIns="45708">
            <a:spAutoFit/>
          </a:bodyPr>
          <a:p>
            <a:pPr defTabSz="1219200">
              <a:lnSpc>
                <a:spcPct val="150000"/>
              </a:lnSpc>
              <a:spcBef>
                <a:spcPts val="1000"/>
              </a:spcBef>
            </a:pPr>
            <a:r>
              <a:rPr lang="zh-CN" altLang="en-US" sz="1600" b="1"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rPr>
              <a:t>全面总结阶段：</a:t>
            </a:r>
            <a:endParaRPr lang="zh-CN" altLang="en-US" sz="1335"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endParaRPr>
          </a:p>
          <a:p>
            <a:pPr defTabSz="1219200">
              <a:lnSpc>
                <a:spcPct val="150000"/>
              </a:lnSpc>
              <a:spcBef>
                <a:spcPts val="1000"/>
              </a:spcBef>
            </a:pPr>
            <a:r>
              <a:rPr lang="zh-CN" altLang="en-US" sz="1335"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rPr>
              <a:t>在完成各单项实验报告的基础上，完成本终身学习发展共同体实验总报告</a:t>
            </a:r>
            <a:endParaRPr lang="zh-CN" altLang="en-US" sz="1335" dirty="0">
              <a:solidFill>
                <a:schemeClr val="bg2">
                  <a:lumMod val="50000"/>
                </a:schemeClr>
              </a:solidFill>
              <a:latin typeface="思源黑体 CN Light" panose="020B0300000000000000" pitchFamily="34" charset="-122"/>
              <a:ea typeface="思源黑体 CN Light" panose="020B0300000000000000" pitchFamily="34" charset="-122"/>
              <a:cs typeface="宋体" panose="02010600030101010101" pitchFamily="2" charset="-122"/>
            </a:endParaRPr>
          </a:p>
        </p:txBody>
      </p:sp>
      <p:grpSp>
        <p:nvGrpSpPr>
          <p:cNvPr id="53" name="PA-1022249"/>
          <p:cNvGrpSpPr/>
          <p:nvPr>
            <p:custDataLst>
              <p:tags r:id="rId5"/>
            </p:custDataLst>
          </p:nvPr>
        </p:nvGrpSpPr>
        <p:grpSpPr>
          <a:xfrm>
            <a:off x="1793569" y="1758659"/>
            <a:ext cx="1306829" cy="1842784"/>
            <a:chOff x="1660674" y="1846346"/>
            <a:chExt cx="1306829" cy="1842784"/>
          </a:xfrm>
          <a:gradFill flip="none" rotWithShape="1">
            <a:gsLst>
              <a:gs pos="0">
                <a:srgbClr val="007BD3"/>
              </a:gs>
              <a:gs pos="100000">
                <a:srgbClr val="034373"/>
              </a:gs>
            </a:gsLst>
            <a:lin ang="5400000" scaled="0"/>
          </a:gradFill>
        </p:grpSpPr>
        <p:cxnSp>
          <p:nvCxnSpPr>
            <p:cNvPr id="54" name="PA-直接连接符 31"/>
            <p:cNvCxnSpPr/>
            <p:nvPr>
              <p:custDataLst>
                <p:tags r:id="rId6"/>
              </p:custDataLst>
            </p:nvPr>
          </p:nvCxnSpPr>
          <p:spPr>
            <a:xfrm flipV="1">
              <a:off x="2310475" y="2929005"/>
              <a:ext cx="7037" cy="696309"/>
            </a:xfrm>
            <a:prstGeom prst="line">
              <a:avLst/>
            </a:prstGeom>
            <a:grpFill/>
            <a:ln w="12700" cap="flat" cmpd="sng" algn="ctr">
              <a:solidFill>
                <a:schemeClr val="accent1">
                  <a:shade val="50000"/>
                </a:schemeClr>
              </a:solidFill>
              <a:prstDash val="sysDot"/>
              <a:headEnd type="none" w="med" len="med"/>
              <a:tailEnd type="none" w="med" len="med"/>
            </a:ln>
            <a:effectLst/>
          </p:spPr>
        </p:cxnSp>
        <p:sp>
          <p:nvSpPr>
            <p:cNvPr id="55" name="PA-椭圆 5"/>
            <p:cNvSpPr/>
            <p:nvPr>
              <p:custDataLst>
                <p:tags r:id="rId7"/>
              </p:custDataLst>
            </p:nvPr>
          </p:nvSpPr>
          <p:spPr>
            <a:xfrm>
              <a:off x="2246659" y="3561498"/>
              <a:ext cx="127632" cy="127632"/>
            </a:xfrm>
            <a:prstGeom prst="ellipse">
              <a:avLst/>
            </a:prstGeom>
            <a:grpFill/>
            <a:ln w="25400" cap="flat" cmpd="sng" algn="ctr">
              <a:noFill/>
              <a:prstDash val="solid"/>
            </a:ln>
            <a:effectLst/>
          </p:spPr>
          <p:txBody>
            <a:bodyPr rtlCol="0" anchor="ctr"/>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080808"/>
                </a:solidFill>
                <a:effectLst/>
                <a:uLnTx/>
                <a:uFillTx/>
                <a:latin typeface="Calibri" panose="020F0502020204030204"/>
              </a:endParaRPr>
            </a:p>
          </p:txBody>
        </p:sp>
        <p:grpSp>
          <p:nvGrpSpPr>
            <p:cNvPr id="56" name="组合 55"/>
            <p:cNvGrpSpPr/>
            <p:nvPr/>
          </p:nvGrpSpPr>
          <p:grpSpPr>
            <a:xfrm>
              <a:off x="1660674" y="1846346"/>
              <a:ext cx="1306829" cy="1253223"/>
              <a:chOff x="1245831" y="1384450"/>
              <a:chExt cx="980378" cy="940162"/>
            </a:xfrm>
            <a:grpFill/>
          </p:grpSpPr>
          <p:sp>
            <p:nvSpPr>
              <p:cNvPr id="57" name="PA-任意多边形 82"/>
              <p:cNvSpPr/>
              <p:nvPr>
                <p:custDataLst>
                  <p:tags r:id="rId8"/>
                </p:custDataLst>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12700" cap="flat">
                <a:noFill/>
                <a:prstDash val="solid"/>
                <a:miter lim="800000"/>
              </a:ln>
              <a:effectLst/>
            </p:spPr>
            <p:txBody>
              <a:bodyPr vert="horz" wrap="square" lIns="0" tIns="0" rIns="0" bIns="0" numCol="1" anchor="ctr" anchorCtr="0" compatLnSpc="1"/>
              <a:p>
                <a:pPr algn="ctr"/>
                <a:endParaRPr lang="zh-CN" altLang="en-US" sz="3600" kern="0">
                  <a:gradFill>
                    <a:gsLst>
                      <a:gs pos="0">
                        <a:prstClr val="white"/>
                      </a:gs>
                      <a:gs pos="100000">
                        <a:srgbClr val="FFFF00"/>
                      </a:gs>
                    </a:gsLst>
                    <a:lin ang="5400000" scaled="1"/>
                  </a:gradFill>
                  <a:effectLst>
                    <a:outerShdw blurRad="38100" dist="38100" dir="2700000" algn="tl">
                      <a:srgbClr val="000000">
                        <a:alpha val="43137"/>
                      </a:srgbClr>
                    </a:outerShdw>
                  </a:effectLst>
                  <a:latin typeface="+mj-ea"/>
                  <a:ea typeface="+mj-ea"/>
                  <a:cs typeface="+mn-ea"/>
                </a:endParaRPr>
              </a:p>
            </p:txBody>
          </p:sp>
          <p:sp>
            <p:nvSpPr>
              <p:cNvPr id="58" name="PA-文本框 17"/>
              <p:cNvSpPr txBox="1"/>
              <p:nvPr>
                <p:custDataLst>
                  <p:tags r:id="rId9"/>
                </p:custDataLst>
              </p:nvPr>
            </p:nvSpPr>
            <p:spPr>
              <a:xfrm>
                <a:off x="1245831" y="1681707"/>
                <a:ext cx="980378" cy="345371"/>
              </a:xfrm>
              <a:prstGeom prst="rect">
                <a:avLst/>
              </a:prstGeom>
              <a:noFill/>
            </p:spPr>
            <p:txBody>
              <a:bodyPr wrap="square" rtlCol="0">
                <a:spAutoFit/>
              </a:bodyPr>
              <a:p>
                <a:pPr defTabSz="1219200"/>
                <a:r>
                  <a:rPr lang="en-US" altLang="zh-CN" sz="2400" b="1" kern="0" dirty="0">
                    <a:solidFill>
                      <a:srgbClr val="FFFFFF"/>
                    </a:solidFill>
                    <a:latin typeface="微软雅黑" panose="020B0503020204020204" charset="-122"/>
                    <a:ea typeface="微软雅黑" panose="020B0503020204020204" charset="-122"/>
                  </a:rPr>
                  <a:t>2021</a:t>
                </a:r>
                <a:r>
                  <a:rPr lang="zh-CN" altLang="en-US" sz="2400" b="1" kern="0" dirty="0">
                    <a:solidFill>
                      <a:srgbClr val="FFFFFF"/>
                    </a:solidFill>
                    <a:latin typeface="微软雅黑" panose="020B0503020204020204" charset="-122"/>
                    <a:ea typeface="微软雅黑" panose="020B0503020204020204" charset="-122"/>
                  </a:rPr>
                  <a:t>年</a:t>
                </a:r>
                <a:endParaRPr lang="zh-CN" altLang="en-US" sz="2400" b="1" kern="0" dirty="0">
                  <a:solidFill>
                    <a:srgbClr val="FFFFFF"/>
                  </a:solidFill>
                  <a:latin typeface="微软雅黑" panose="020B0503020204020204" charset="-122"/>
                  <a:ea typeface="微软雅黑" panose="020B0503020204020204" charset="-122"/>
                </a:endParaRPr>
              </a:p>
            </p:txBody>
          </p:sp>
        </p:grpSp>
      </p:grpSp>
      <p:grpSp>
        <p:nvGrpSpPr>
          <p:cNvPr id="59" name="PA-1022250"/>
          <p:cNvGrpSpPr/>
          <p:nvPr>
            <p:custDataLst>
              <p:tags r:id="rId10"/>
            </p:custDataLst>
          </p:nvPr>
        </p:nvGrpSpPr>
        <p:grpSpPr>
          <a:xfrm>
            <a:off x="8739455" y="1779624"/>
            <a:ext cx="1250692" cy="1842783"/>
            <a:chOff x="6638572" y="1846347"/>
            <a:chExt cx="1250692" cy="1842783"/>
          </a:xfrm>
          <a:gradFill>
            <a:gsLst>
              <a:gs pos="0">
                <a:srgbClr val="007BD3"/>
              </a:gs>
              <a:gs pos="100000">
                <a:srgbClr val="034373"/>
              </a:gs>
            </a:gsLst>
            <a:lin ang="5400000" scaled="0"/>
          </a:gradFill>
        </p:grpSpPr>
        <p:cxnSp>
          <p:nvCxnSpPr>
            <p:cNvPr id="60" name="PA-直接连接符 31"/>
            <p:cNvCxnSpPr/>
            <p:nvPr>
              <p:custDataLst>
                <p:tags r:id="rId11"/>
              </p:custDataLst>
            </p:nvPr>
          </p:nvCxnSpPr>
          <p:spPr>
            <a:xfrm flipV="1">
              <a:off x="7263919" y="2929005"/>
              <a:ext cx="7037" cy="696309"/>
            </a:xfrm>
            <a:prstGeom prst="line">
              <a:avLst/>
            </a:prstGeom>
            <a:grpFill/>
            <a:ln w="12700" cap="flat" cmpd="sng" algn="ctr">
              <a:solidFill>
                <a:schemeClr val="accent1">
                  <a:shade val="50000"/>
                </a:schemeClr>
              </a:solidFill>
              <a:prstDash val="sysDot"/>
              <a:headEnd type="none" w="med" len="med"/>
              <a:tailEnd type="none" w="med" len="med"/>
            </a:ln>
            <a:effectLst/>
          </p:spPr>
        </p:cxnSp>
        <p:sp>
          <p:nvSpPr>
            <p:cNvPr id="61" name="PA-椭圆 5"/>
            <p:cNvSpPr/>
            <p:nvPr>
              <p:custDataLst>
                <p:tags r:id="rId12"/>
              </p:custDataLst>
            </p:nvPr>
          </p:nvSpPr>
          <p:spPr>
            <a:xfrm>
              <a:off x="7200103" y="3561498"/>
              <a:ext cx="127632" cy="127632"/>
            </a:xfrm>
            <a:prstGeom prst="ellipse">
              <a:avLst/>
            </a:prstGeom>
            <a:grpFill/>
            <a:ln w="25400" cap="flat" cmpd="sng" algn="ctr">
              <a:noFill/>
              <a:prstDash val="solid"/>
            </a:ln>
            <a:effectLst/>
          </p:spPr>
          <p:txBody>
            <a:bodyPr rtlCol="0" anchor="ctr"/>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080808"/>
                </a:solidFill>
                <a:effectLst/>
                <a:uLnTx/>
                <a:uFillTx/>
                <a:latin typeface="Calibri" panose="020F0502020204030204"/>
              </a:endParaRPr>
            </a:p>
          </p:txBody>
        </p:sp>
        <p:sp>
          <p:nvSpPr>
            <p:cNvPr id="63" name="PA-任意多边形 82"/>
            <p:cNvSpPr/>
            <p:nvPr>
              <p:custDataLst>
                <p:tags r:id="rId13"/>
              </p:custDataLst>
            </p:nvPr>
          </p:nvSpPr>
          <p:spPr bwMode="auto">
            <a:xfrm rot="3738964">
              <a:off x="6637306" y="1847612"/>
              <a:ext cx="1253223" cy="125069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12700" cap="flat">
              <a:noFill/>
              <a:prstDash val="solid"/>
              <a:miter lim="800000"/>
            </a:ln>
            <a:effectLst/>
          </p:spPr>
          <p:txBody>
            <a:bodyPr vert="horz" wrap="square" lIns="0" tIns="0" rIns="0" bIns="0" numCol="1" anchor="ctr" anchorCtr="0" compatLnSpc="1"/>
            <a:p>
              <a:pPr algn="ctr"/>
              <a:endParaRPr lang="zh-CN" altLang="en-US" sz="3600" kern="0">
                <a:gradFill>
                  <a:gsLst>
                    <a:gs pos="0">
                      <a:prstClr val="white"/>
                    </a:gs>
                    <a:gs pos="100000">
                      <a:srgbClr val="FFFF00"/>
                    </a:gs>
                  </a:gsLst>
                  <a:lin ang="5400000" scaled="1"/>
                </a:gradFill>
                <a:effectLst>
                  <a:outerShdw blurRad="38100" dist="38100" dir="2700000" algn="tl">
                    <a:srgbClr val="000000">
                      <a:alpha val="43137"/>
                    </a:srgbClr>
                  </a:outerShdw>
                </a:effectLst>
                <a:latin typeface="+mj-ea"/>
                <a:ea typeface="+mj-ea"/>
                <a:cs typeface="+mn-ea"/>
              </a:endParaRPr>
            </a:p>
          </p:txBody>
        </p:sp>
      </p:grpSp>
      <p:grpSp>
        <p:nvGrpSpPr>
          <p:cNvPr id="65" name="PA-1022251"/>
          <p:cNvGrpSpPr/>
          <p:nvPr>
            <p:custDataLst>
              <p:tags r:id="rId14"/>
            </p:custDataLst>
          </p:nvPr>
        </p:nvGrpSpPr>
        <p:grpSpPr>
          <a:xfrm>
            <a:off x="5019453" y="3492310"/>
            <a:ext cx="1250691" cy="1971899"/>
            <a:chOff x="4150583" y="3561498"/>
            <a:chExt cx="1250691" cy="1971899"/>
          </a:xfrm>
          <a:gradFill>
            <a:gsLst>
              <a:gs pos="0">
                <a:srgbClr val="007BD3"/>
              </a:gs>
              <a:gs pos="100000">
                <a:srgbClr val="034373"/>
              </a:gs>
            </a:gsLst>
            <a:lin ang="5400000" scaled="0"/>
          </a:gradFill>
        </p:grpSpPr>
        <p:cxnSp>
          <p:nvCxnSpPr>
            <p:cNvPr id="66" name="PA-直接连接符 31"/>
            <p:cNvCxnSpPr/>
            <p:nvPr>
              <p:custDataLst>
                <p:tags r:id="rId15"/>
              </p:custDataLst>
            </p:nvPr>
          </p:nvCxnSpPr>
          <p:spPr>
            <a:xfrm flipV="1">
              <a:off x="4775930" y="3599391"/>
              <a:ext cx="7037" cy="696309"/>
            </a:xfrm>
            <a:prstGeom prst="line">
              <a:avLst/>
            </a:prstGeom>
            <a:grpFill/>
            <a:ln w="12700" cap="flat" cmpd="sng" algn="ctr">
              <a:solidFill>
                <a:schemeClr val="accent1">
                  <a:shade val="50000"/>
                </a:schemeClr>
              </a:solidFill>
              <a:prstDash val="sysDot"/>
              <a:headEnd type="none" w="med" len="med"/>
              <a:tailEnd type="none" w="med" len="med"/>
            </a:ln>
            <a:effectLst/>
          </p:spPr>
        </p:cxnSp>
        <p:sp>
          <p:nvSpPr>
            <p:cNvPr id="67" name="PA-椭圆 5"/>
            <p:cNvSpPr/>
            <p:nvPr>
              <p:custDataLst>
                <p:tags r:id="rId16"/>
              </p:custDataLst>
            </p:nvPr>
          </p:nvSpPr>
          <p:spPr>
            <a:xfrm>
              <a:off x="4712114" y="3561498"/>
              <a:ext cx="127632" cy="127632"/>
            </a:xfrm>
            <a:prstGeom prst="ellipse">
              <a:avLst/>
            </a:prstGeom>
            <a:grpFill/>
            <a:ln w="25400" cap="flat" cmpd="sng" algn="ctr">
              <a:noFill/>
              <a:prstDash val="solid"/>
            </a:ln>
            <a:effectLst/>
          </p:spPr>
          <p:txBody>
            <a:bodyPr rtlCol="0" anchor="ctr"/>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080808"/>
                </a:solidFill>
                <a:effectLst/>
                <a:uLnTx/>
                <a:uFillTx/>
                <a:latin typeface="Calibri" panose="020F0502020204030204"/>
              </a:endParaRPr>
            </a:p>
          </p:txBody>
        </p:sp>
        <p:sp>
          <p:nvSpPr>
            <p:cNvPr id="69" name="PA-任意多边形 82"/>
            <p:cNvSpPr/>
            <p:nvPr>
              <p:custDataLst>
                <p:tags r:id="rId17"/>
              </p:custDataLst>
            </p:nvPr>
          </p:nvSpPr>
          <p:spPr bwMode="auto">
            <a:xfrm rot="3738964">
              <a:off x="4149317" y="4281440"/>
              <a:ext cx="1253223" cy="125069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12700" cap="flat">
              <a:noFill/>
              <a:prstDash val="solid"/>
              <a:miter lim="800000"/>
            </a:ln>
            <a:effectLst/>
          </p:spPr>
          <p:txBody>
            <a:bodyPr vert="horz" wrap="square" lIns="0" tIns="0" rIns="0" bIns="0" numCol="1" anchor="ctr" anchorCtr="0" compatLnSpc="1"/>
            <a:p>
              <a:pPr algn="ctr"/>
              <a:endParaRPr lang="zh-CN" altLang="en-US" sz="3600" kern="0">
                <a:gradFill>
                  <a:gsLst>
                    <a:gs pos="0">
                      <a:prstClr val="white"/>
                    </a:gs>
                    <a:gs pos="100000">
                      <a:srgbClr val="FFFF00"/>
                    </a:gs>
                  </a:gsLst>
                  <a:lin ang="5400000" scaled="1"/>
                </a:gradFill>
                <a:effectLst>
                  <a:outerShdw blurRad="38100" dist="38100" dir="2700000" algn="tl">
                    <a:srgbClr val="000000">
                      <a:alpha val="43137"/>
                    </a:srgbClr>
                  </a:outerShdw>
                </a:effectLst>
                <a:latin typeface="+mj-ea"/>
                <a:ea typeface="+mj-ea"/>
                <a:cs typeface="+mn-ea"/>
              </a:endParaRPr>
            </a:p>
          </p:txBody>
        </p:sp>
      </p:grpSp>
      <p:sp>
        <p:nvSpPr>
          <p:cNvPr id="2" name="PA-文本框 17"/>
          <p:cNvSpPr txBox="1"/>
          <p:nvPr>
            <p:custDataLst>
              <p:tags r:id="rId18"/>
            </p:custDataLst>
          </p:nvPr>
        </p:nvSpPr>
        <p:spPr>
          <a:xfrm>
            <a:off x="4994604" y="4628223"/>
            <a:ext cx="1306829" cy="460375"/>
          </a:xfrm>
          <a:prstGeom prst="rect">
            <a:avLst/>
          </a:prstGeom>
          <a:noFill/>
        </p:spPr>
        <p:txBody>
          <a:bodyPr wrap="square" rtlCol="0">
            <a:spAutoFit/>
          </a:bodyPr>
          <a:p>
            <a:pPr defTabSz="1219200"/>
            <a:r>
              <a:rPr lang="en-US" altLang="zh-CN" sz="2400" b="1" kern="0" dirty="0">
                <a:solidFill>
                  <a:srgbClr val="FFFFFF"/>
                </a:solidFill>
                <a:latin typeface="微软雅黑" panose="020B0503020204020204" charset="-122"/>
                <a:ea typeface="微软雅黑" panose="020B0503020204020204" charset="-122"/>
              </a:rPr>
              <a:t>2022</a:t>
            </a:r>
            <a:r>
              <a:rPr lang="zh-CN" altLang="en-US" sz="2400" b="1" kern="0" dirty="0">
                <a:solidFill>
                  <a:srgbClr val="FFFFFF"/>
                </a:solidFill>
                <a:latin typeface="微软雅黑" panose="020B0503020204020204" charset="-122"/>
                <a:ea typeface="微软雅黑" panose="020B0503020204020204" charset="-122"/>
              </a:rPr>
              <a:t>年</a:t>
            </a:r>
            <a:endParaRPr lang="zh-CN" altLang="en-US" sz="2400" b="1" kern="0" dirty="0">
              <a:solidFill>
                <a:srgbClr val="FFFFFF"/>
              </a:solidFill>
              <a:latin typeface="微软雅黑" panose="020B0503020204020204" charset="-122"/>
              <a:ea typeface="微软雅黑" panose="020B0503020204020204" charset="-122"/>
            </a:endParaRPr>
          </a:p>
        </p:txBody>
      </p:sp>
      <p:sp>
        <p:nvSpPr>
          <p:cNvPr id="3" name="PA-文本框 17"/>
          <p:cNvSpPr txBox="1"/>
          <p:nvPr>
            <p:custDataLst>
              <p:tags r:id="rId19"/>
            </p:custDataLst>
          </p:nvPr>
        </p:nvSpPr>
        <p:spPr>
          <a:xfrm>
            <a:off x="8715069" y="2175853"/>
            <a:ext cx="1306829" cy="460375"/>
          </a:xfrm>
          <a:prstGeom prst="rect">
            <a:avLst/>
          </a:prstGeom>
          <a:noFill/>
        </p:spPr>
        <p:txBody>
          <a:bodyPr wrap="square" rtlCol="0">
            <a:spAutoFit/>
          </a:bodyPr>
          <a:p>
            <a:pPr defTabSz="1219200"/>
            <a:r>
              <a:rPr lang="en-US" altLang="zh-CN" sz="2400" b="1" kern="0" dirty="0">
                <a:solidFill>
                  <a:srgbClr val="FFFFFF"/>
                </a:solidFill>
                <a:latin typeface="微软雅黑" panose="020B0503020204020204" charset="-122"/>
                <a:ea typeface="微软雅黑" panose="020B0503020204020204" charset="-122"/>
              </a:rPr>
              <a:t>2023</a:t>
            </a:r>
            <a:r>
              <a:rPr lang="zh-CN" altLang="en-US" sz="2400" b="1" kern="0" dirty="0">
                <a:solidFill>
                  <a:srgbClr val="FFFFFF"/>
                </a:solidFill>
                <a:latin typeface="微软雅黑" panose="020B0503020204020204" charset="-122"/>
                <a:ea typeface="微软雅黑" panose="020B0503020204020204" charset="-122"/>
              </a:rPr>
              <a:t>年</a:t>
            </a:r>
            <a:endParaRPr lang="zh-CN" altLang="en-US" sz="2400" b="1" kern="0" dirty="0">
              <a:solidFill>
                <a:srgbClr val="FFFFFF"/>
              </a:solidFill>
              <a:latin typeface="微软雅黑" panose="020B0503020204020204" charset="-122"/>
              <a:ea typeface="微软雅黑" panose="020B0503020204020204" charset="-122"/>
            </a:endParaRPr>
          </a:p>
        </p:txBody>
      </p:sp>
      <p:sp>
        <p:nvSpPr>
          <p:cNvPr id="4" name="PA-102271"/>
          <p:cNvSpPr/>
          <p:nvPr>
            <p:custDataLst>
              <p:tags r:id="rId20"/>
            </p:custDataLst>
          </p:nvPr>
        </p:nvSpPr>
        <p:spPr>
          <a:xfrm>
            <a:off x="8789606" y="310646"/>
            <a:ext cx="263144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三、三年实施步骤</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1224915" y="1088390"/>
            <a:ext cx="10654030" cy="2298700"/>
            <a:chOff x="623888" y="1690577"/>
            <a:chExt cx="5261535" cy="4728782"/>
          </a:xfrm>
        </p:grpSpPr>
        <p:sp>
          <p:nvSpPr>
            <p:cNvPr id="9"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10"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11" name="Freeform: Shape 13"/>
          <p:cNvSpPr/>
          <p:nvPr/>
        </p:nvSpPr>
        <p:spPr>
          <a:xfrm>
            <a:off x="1510030" y="1201420"/>
            <a:ext cx="3540125" cy="3390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blipFill rotWithShape="1">
            <a:blip r:embed="rId1"/>
            <a:tile tx="0" ty="0" sx="100000" sy="100000" flip="none" algn="tl"/>
          </a:blip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12" name="TextBox 37"/>
          <p:cNvSpPr txBox="1"/>
          <p:nvPr/>
        </p:nvSpPr>
        <p:spPr>
          <a:xfrm>
            <a:off x="1617510" y="1209492"/>
            <a:ext cx="3239282" cy="230833"/>
          </a:xfrm>
          <a:prstGeom prst="rect">
            <a:avLst/>
          </a:prstGeom>
        </p:spPr>
        <p:txBody>
          <a:bodyPr wrap="none">
            <a:noAutofit/>
          </a:bodyPr>
          <a:p>
            <a:pPr algn="l">
              <a:buClr>
                <a:srgbClr val="000000">
                  <a:lumMod val="85000"/>
                  <a:lumOff val="15000"/>
                </a:srgbClr>
              </a:buClr>
              <a:buSzPct val="105000"/>
            </a:pPr>
            <a:r>
              <a:rPr lang="en-US" sz="1600" b="1">
                <a:solidFill>
                  <a:srgbClr val="FFFFFF"/>
                </a:solidFill>
                <a:latin typeface="微软雅黑" panose="020B0503020204020204" charset="-122"/>
                <a:ea typeface="微软雅黑" panose="020B0503020204020204" charset="-122"/>
              </a:rPr>
              <a:t>1</a:t>
            </a:r>
            <a:r>
              <a:rPr lang="zh-CN" altLang="en-US" sz="1600" b="1">
                <a:solidFill>
                  <a:srgbClr val="FFFFFF"/>
                </a:solidFill>
                <a:latin typeface="微软雅黑" panose="020B0503020204020204" charset="-122"/>
                <a:ea typeface="微软雅黑" panose="020B0503020204020204" charset="-122"/>
              </a:rPr>
              <a:t>、</a:t>
            </a:r>
            <a:r>
              <a:rPr sz="1600" b="1">
                <a:solidFill>
                  <a:srgbClr val="FFFFFF"/>
                </a:solidFill>
                <a:latin typeface="微软雅黑" panose="020B0503020204020204" charset="-122"/>
                <a:ea typeface="微软雅黑" panose="020B0503020204020204" charset="-122"/>
              </a:rPr>
              <a:t>完成一批研究（实验）报告</a:t>
            </a:r>
            <a:endParaRPr lang="zh-CN" altLang="en-US" sz="1600" b="1">
              <a:solidFill>
                <a:srgbClr val="FFFFFF"/>
              </a:solidFill>
              <a:latin typeface="微软雅黑" panose="020B0503020204020204" charset="-122"/>
              <a:ea typeface="微软雅黑" panose="020B0503020204020204" charset="-122"/>
            </a:endParaRPr>
          </a:p>
        </p:txBody>
      </p:sp>
      <p:sp>
        <p:nvSpPr>
          <p:cNvPr id="13" name="Rectangle 43"/>
          <p:cNvSpPr/>
          <p:nvPr/>
        </p:nvSpPr>
        <p:spPr>
          <a:xfrm>
            <a:off x="1496695" y="1583690"/>
            <a:ext cx="10023475" cy="165227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实验1：社区教育融入社区治理。各成员单位全面铺开，分别完成个案研究或实验报告3篇以上；</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实验2：家庭教育服务社区治理。由顺义、凤岗先行先试，各自选择某个方面形成研究报告并完成个案研究3个以上，其他成员单位逐步跟上，各自完成个案研究1篇以上；</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实验3：社区学习共同体建设试点。宝安、黄埔先行先试，制定“学习共同体建设标准”（试行），并完成个案研究或研究报告3篇以上，其他成员单位逐步跟上，各自完成个案研究1篇以上；</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2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grpSp>
        <p:nvGrpSpPr>
          <p:cNvPr id="18" name="组 34"/>
          <p:cNvGrpSpPr/>
          <p:nvPr/>
        </p:nvGrpSpPr>
        <p:grpSpPr>
          <a:xfrm rot="16200000" flipV="1">
            <a:off x="-2016125" y="3585210"/>
            <a:ext cx="5531485" cy="538480"/>
            <a:chOff x="2782302" y="4331938"/>
            <a:chExt cx="7107110" cy="843180"/>
          </a:xfrm>
          <a:solidFill>
            <a:schemeClr val="accent1"/>
          </a:solidFill>
        </p:grpSpPr>
        <p:sp>
          <p:nvSpPr>
            <p:cNvPr id="19" name="人工智能"/>
            <p:cNvSpPr/>
            <p:nvPr/>
          </p:nvSpPr>
          <p:spPr>
            <a:xfrm>
              <a:off x="2782302" y="4603633"/>
              <a:ext cx="7107110" cy="571485"/>
            </a:xfrm>
            <a:prstGeom prst="rect">
              <a:avLst/>
            </a:prstGeom>
            <a:grpFill/>
            <a:ln w="12700" cap="flat">
              <a:noFill/>
              <a:miter lim="400000"/>
            </a:ln>
            <a:effectLst/>
          </p:spPr>
          <p:txBody>
            <a:bodyPr wrap="square" lIns="50800" tIns="50800" rIns="50800" bIns="50800" numCol="1" anchor="ctr">
              <a:noAutofit/>
            </a:bodyPr>
            <a:lstStyle>
              <a:lvl1pPr>
                <a:defRPr sz="1800" b="0">
                  <a:solidFill>
                    <a:srgbClr val="FFFFFF"/>
                  </a:solidFill>
                  <a:latin typeface="+mn-lt"/>
                  <a:ea typeface="+mn-ea"/>
                  <a:cs typeface="+mn-cs"/>
                  <a:sym typeface="Helvetica Neue Medium"/>
                </a:defRPr>
              </a:lvl1pPr>
            </a:lstStyle>
            <a:p>
              <a:endParaRPr b="1" dirty="0">
                <a:latin typeface="Source Han Sans CN" charset="-122"/>
                <a:ea typeface="Source Han Sans CN" charset="-122"/>
                <a:cs typeface="Source Han Sans CN" charset="-122"/>
              </a:endParaRPr>
            </a:p>
          </p:txBody>
        </p:sp>
        <p:sp>
          <p:nvSpPr>
            <p:cNvPr id="20" name="三角形"/>
            <p:cNvSpPr/>
            <p:nvPr/>
          </p:nvSpPr>
          <p:spPr>
            <a:xfrm>
              <a:off x="2782302" y="4331938"/>
              <a:ext cx="403306" cy="3778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p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b="1">
                <a:latin typeface="Source Han Sans CN" charset="-122"/>
                <a:ea typeface="Source Han Sans CN" charset="-122"/>
                <a:cs typeface="Source Han Sans CN" charset="-122"/>
              </a:endParaRPr>
            </a:p>
          </p:txBody>
        </p:sp>
        <p:sp>
          <p:nvSpPr>
            <p:cNvPr id="21" name="三角形"/>
            <p:cNvSpPr/>
            <p:nvPr/>
          </p:nvSpPr>
          <p:spPr>
            <a:xfrm flipH="1">
              <a:off x="9486108" y="4331938"/>
              <a:ext cx="403304" cy="3778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p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b="1">
                <a:latin typeface="Source Han Sans CN" charset="-122"/>
                <a:ea typeface="Source Han Sans CN" charset="-122"/>
                <a:cs typeface="Source Han Sans CN" charset="-122"/>
              </a:endParaRPr>
            </a:p>
          </p:txBody>
        </p:sp>
      </p:grpSp>
      <p:sp>
        <p:nvSpPr>
          <p:cNvPr id="32" name="文本框 31"/>
          <p:cNvSpPr txBox="1"/>
          <p:nvPr/>
        </p:nvSpPr>
        <p:spPr>
          <a:xfrm>
            <a:off x="422596" y="2422891"/>
            <a:ext cx="481377" cy="2245360"/>
          </a:xfrm>
          <a:prstGeom prst="rect">
            <a:avLst/>
          </a:prstGeom>
          <a:noFill/>
        </p:spPr>
        <p:txBody>
          <a:bodyPr wrap="square" rtlCol="0">
            <a:spAutoFit/>
          </a:bodyPr>
          <a:p>
            <a:r>
              <a:rPr lang="en-US" altLang="zh-CN" sz="2000" b="1" dirty="0">
                <a:solidFill>
                  <a:schemeClr val="bg1"/>
                </a:solidFill>
                <a:latin typeface="Source Han Sans CN" charset="-122"/>
                <a:ea typeface="Source Han Sans CN" charset="-122"/>
                <a:cs typeface="Source Han Sans CN" charset="-122"/>
                <a:sym typeface="+mn-ea"/>
              </a:rPr>
              <a:t>“</a:t>
            </a:r>
            <a:r>
              <a:rPr lang="zh-CN" altLang="en-US" sz="2000" b="1" dirty="0">
                <a:solidFill>
                  <a:schemeClr val="bg1"/>
                </a:solidFill>
                <a:latin typeface="Source Han Sans CN" charset="-122"/>
                <a:ea typeface="Source Han Sans CN" charset="-122"/>
                <a:cs typeface="Source Han Sans CN" charset="-122"/>
                <a:sym typeface="+mn-ea"/>
              </a:rPr>
              <a:t>四</a:t>
            </a:r>
            <a:endParaRPr lang="zh-CN" altLang="en-US" sz="2000" b="1" dirty="0">
              <a:solidFill>
                <a:schemeClr val="bg1"/>
              </a:solidFill>
              <a:latin typeface="Source Han Sans CN" charset="-122"/>
              <a:ea typeface="Source Han Sans CN" charset="-122"/>
              <a:cs typeface="Source Han Sans CN" charset="-122"/>
              <a:sym typeface="+mn-ea"/>
            </a:endParaRPr>
          </a:p>
          <a:p>
            <a:r>
              <a:rPr lang="zh-CN" altLang="en-US" sz="2000" b="1" dirty="0">
                <a:solidFill>
                  <a:schemeClr val="bg1"/>
                </a:solidFill>
                <a:latin typeface="Source Han Sans CN" charset="-122"/>
                <a:ea typeface="Source Han Sans CN" charset="-122"/>
                <a:cs typeface="Source Han Sans CN" charset="-122"/>
                <a:sym typeface="+mn-ea"/>
              </a:rPr>
              <a:t>个</a:t>
            </a:r>
            <a:endParaRPr lang="zh-CN" altLang="en-US" sz="2000" b="1" dirty="0">
              <a:solidFill>
                <a:schemeClr val="bg1"/>
              </a:solidFill>
              <a:latin typeface="Source Han Sans CN" charset="-122"/>
              <a:ea typeface="Source Han Sans CN" charset="-122"/>
              <a:cs typeface="Source Han Sans CN" charset="-122"/>
              <a:sym typeface="+mn-ea"/>
            </a:endParaRPr>
          </a:p>
          <a:p>
            <a:r>
              <a:rPr lang="zh-CN" altLang="en-US" sz="2000" b="1" dirty="0">
                <a:solidFill>
                  <a:schemeClr val="bg1"/>
                </a:solidFill>
                <a:latin typeface="Source Han Sans CN" charset="-122"/>
                <a:ea typeface="Source Han Sans CN" charset="-122"/>
                <a:cs typeface="Source Han Sans CN" charset="-122"/>
                <a:sym typeface="+mn-ea"/>
              </a:rPr>
              <a:t>一</a:t>
            </a:r>
            <a:endParaRPr lang="zh-CN" altLang="en-US" sz="2000" b="1" dirty="0">
              <a:solidFill>
                <a:schemeClr val="bg1"/>
              </a:solidFill>
              <a:latin typeface="Source Han Sans CN" charset="-122"/>
              <a:ea typeface="Source Han Sans CN" charset="-122"/>
              <a:cs typeface="Source Han Sans CN" charset="-122"/>
              <a:sym typeface="+mn-ea"/>
            </a:endParaRPr>
          </a:p>
          <a:p>
            <a:r>
              <a:rPr lang="en-US" altLang="zh-CN" sz="2000" b="1" dirty="0">
                <a:solidFill>
                  <a:schemeClr val="bg1"/>
                </a:solidFill>
                <a:latin typeface="Source Han Sans CN" charset="-122"/>
                <a:ea typeface="Source Han Sans CN" charset="-122"/>
                <a:cs typeface="Source Han Sans CN" charset="-122"/>
                <a:sym typeface="+mn-ea"/>
              </a:rPr>
              <a:t>”</a:t>
            </a:r>
            <a:endParaRPr lang="en-US" altLang="zh-CN" sz="2000" b="1" dirty="0">
              <a:solidFill>
                <a:schemeClr val="bg1"/>
              </a:solidFill>
              <a:latin typeface="Source Han Sans CN" charset="-122"/>
              <a:ea typeface="Source Han Sans CN" charset="-122"/>
              <a:cs typeface="Source Han Sans CN" charset="-122"/>
              <a:sym typeface="+mn-ea"/>
            </a:endParaRPr>
          </a:p>
          <a:p>
            <a:r>
              <a:rPr lang="zh-CN" altLang="en-US" sz="2000" b="1" dirty="0">
                <a:solidFill>
                  <a:schemeClr val="bg1"/>
                </a:solidFill>
                <a:latin typeface="Source Han Sans CN" charset="-122"/>
                <a:ea typeface="Source Han Sans CN" charset="-122"/>
                <a:cs typeface="Source Han Sans CN" charset="-122"/>
                <a:sym typeface="+mn-ea"/>
              </a:rPr>
              <a:t>目标</a:t>
            </a:r>
            <a:endParaRPr lang="zh-CN" altLang="en-US" sz="2000" b="1" dirty="0">
              <a:solidFill>
                <a:schemeClr val="bg1"/>
              </a:solidFill>
              <a:latin typeface="Source Han Sans CN" charset="-122"/>
              <a:ea typeface="Source Han Sans CN" charset="-122"/>
              <a:cs typeface="Source Han Sans CN" charset="-122"/>
              <a:sym typeface="+mn-ea"/>
            </a:endParaRPr>
          </a:p>
        </p:txBody>
      </p:sp>
      <p:grpSp>
        <p:nvGrpSpPr>
          <p:cNvPr id="15" name="Group 1"/>
          <p:cNvGrpSpPr/>
          <p:nvPr/>
        </p:nvGrpSpPr>
        <p:grpSpPr>
          <a:xfrm>
            <a:off x="1214120" y="3482975"/>
            <a:ext cx="10654030" cy="966470"/>
            <a:chOff x="623888" y="1690577"/>
            <a:chExt cx="5261535" cy="4728782"/>
          </a:xfrm>
        </p:grpSpPr>
        <p:sp>
          <p:nvSpPr>
            <p:cNvPr id="16"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17"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22" name="Freeform: Shape 13"/>
          <p:cNvSpPr/>
          <p:nvPr/>
        </p:nvSpPr>
        <p:spPr>
          <a:xfrm>
            <a:off x="1499235" y="3596005"/>
            <a:ext cx="3540125" cy="3390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blipFill rotWithShape="1">
            <a:blip r:embed="rId1"/>
            <a:tile tx="0" ty="0" sx="100000" sy="100000" flip="none" algn="tl"/>
          </a:blip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23" name="TextBox 37"/>
          <p:cNvSpPr txBox="1"/>
          <p:nvPr/>
        </p:nvSpPr>
        <p:spPr>
          <a:xfrm>
            <a:off x="1606715" y="3604077"/>
            <a:ext cx="3239282" cy="230833"/>
          </a:xfrm>
          <a:prstGeom prst="rect">
            <a:avLst/>
          </a:prstGeom>
        </p:spPr>
        <p:txBody>
          <a:bodyPr wrap="none">
            <a:noAutofit/>
          </a:bodyPr>
          <a:p>
            <a:pPr algn="l">
              <a:buClr>
                <a:srgbClr val="000000">
                  <a:lumMod val="85000"/>
                  <a:lumOff val="15000"/>
                </a:srgbClr>
              </a:buClr>
              <a:buSzPct val="105000"/>
            </a:pPr>
            <a:r>
              <a:rPr lang="en-US" altLang="zh-CN" sz="1600" b="1">
                <a:solidFill>
                  <a:srgbClr val="FFFFFF"/>
                </a:solidFill>
                <a:latin typeface="微软雅黑" panose="020B0503020204020204" charset="-122"/>
                <a:ea typeface="微软雅黑" panose="020B0503020204020204" charset="-122"/>
              </a:rPr>
              <a:t>2</a:t>
            </a:r>
            <a:r>
              <a:rPr lang="zh-CN" altLang="en-US" sz="1600" b="1">
                <a:solidFill>
                  <a:srgbClr val="FFFFFF"/>
                </a:solidFill>
                <a:latin typeface="微软雅黑" panose="020B0503020204020204" charset="-122"/>
                <a:ea typeface="微软雅黑" panose="020B0503020204020204" charset="-122"/>
              </a:rPr>
              <a:t>、</a:t>
            </a:r>
            <a:r>
              <a:rPr sz="1600" b="1">
                <a:solidFill>
                  <a:srgbClr val="FFFFFF"/>
                </a:solidFill>
                <a:latin typeface="微软雅黑" panose="020B0503020204020204" charset="-122"/>
                <a:ea typeface="微软雅黑" panose="020B0503020204020204" charset="-122"/>
              </a:rPr>
              <a:t>组织一次交流学习活动</a:t>
            </a:r>
            <a:endParaRPr sz="1600" b="1">
              <a:solidFill>
                <a:srgbClr val="FFFFFF"/>
              </a:solidFill>
              <a:latin typeface="微软雅黑" panose="020B0503020204020204" charset="-122"/>
              <a:ea typeface="微软雅黑" panose="020B0503020204020204" charset="-122"/>
            </a:endParaRPr>
          </a:p>
        </p:txBody>
      </p:sp>
      <p:sp>
        <p:nvSpPr>
          <p:cNvPr id="24" name="Rectangle 43"/>
          <p:cNvSpPr/>
          <p:nvPr/>
        </p:nvSpPr>
        <p:spPr>
          <a:xfrm>
            <a:off x="1485900" y="3978275"/>
            <a:ext cx="10023475" cy="35941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组织各成员单位赴国内先行探索区域共同体建设的地区考察学习；</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2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grpSp>
        <p:nvGrpSpPr>
          <p:cNvPr id="25" name="Group 1"/>
          <p:cNvGrpSpPr/>
          <p:nvPr/>
        </p:nvGrpSpPr>
        <p:grpSpPr>
          <a:xfrm>
            <a:off x="1222375" y="4547235"/>
            <a:ext cx="10654030" cy="966470"/>
            <a:chOff x="623888" y="1690577"/>
            <a:chExt cx="5261535" cy="4728782"/>
          </a:xfrm>
        </p:grpSpPr>
        <p:sp>
          <p:nvSpPr>
            <p:cNvPr id="26"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27"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28" name="Freeform: Shape 13"/>
          <p:cNvSpPr/>
          <p:nvPr/>
        </p:nvSpPr>
        <p:spPr>
          <a:xfrm>
            <a:off x="1507490" y="4660265"/>
            <a:ext cx="3540125" cy="3390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blipFill rotWithShape="1">
            <a:blip r:embed="rId1"/>
            <a:tile tx="0" ty="0" sx="100000" sy="100000" flip="none" algn="tl"/>
          </a:blip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29" name="TextBox 37"/>
          <p:cNvSpPr txBox="1"/>
          <p:nvPr/>
        </p:nvSpPr>
        <p:spPr>
          <a:xfrm>
            <a:off x="1614970" y="4668337"/>
            <a:ext cx="3239282" cy="230833"/>
          </a:xfrm>
          <a:prstGeom prst="rect">
            <a:avLst/>
          </a:prstGeom>
        </p:spPr>
        <p:txBody>
          <a:bodyPr wrap="none">
            <a:noAutofit/>
          </a:bodyPr>
          <a:p>
            <a:pPr algn="l">
              <a:buClr>
                <a:srgbClr val="000000">
                  <a:lumMod val="85000"/>
                  <a:lumOff val="15000"/>
                </a:srgbClr>
              </a:buClr>
              <a:buSzPct val="105000"/>
            </a:pPr>
            <a:r>
              <a:rPr lang="en-US" altLang="zh-CN" sz="1600" b="1">
                <a:solidFill>
                  <a:srgbClr val="FFFFFF"/>
                </a:solidFill>
                <a:latin typeface="微软雅黑" panose="020B0503020204020204" charset="-122"/>
                <a:ea typeface="微软雅黑" panose="020B0503020204020204" charset="-122"/>
              </a:rPr>
              <a:t>3</a:t>
            </a:r>
            <a:r>
              <a:rPr lang="zh-CN" altLang="en-US" sz="1600" b="1">
                <a:solidFill>
                  <a:srgbClr val="FFFFFF"/>
                </a:solidFill>
                <a:latin typeface="微软雅黑" panose="020B0503020204020204" charset="-122"/>
                <a:ea typeface="微软雅黑" panose="020B0503020204020204" charset="-122"/>
              </a:rPr>
              <a:t>、</a:t>
            </a:r>
            <a:r>
              <a:rPr sz="1600" b="1">
                <a:solidFill>
                  <a:srgbClr val="FFFFFF"/>
                </a:solidFill>
                <a:latin typeface="微软雅黑" panose="020B0503020204020204" charset="-122"/>
                <a:ea typeface="微软雅黑" panose="020B0503020204020204" charset="-122"/>
              </a:rPr>
              <a:t>召开一系列线下研讨活动</a:t>
            </a:r>
            <a:endParaRPr sz="1600" b="1">
              <a:solidFill>
                <a:srgbClr val="FFFFFF"/>
              </a:solidFill>
              <a:latin typeface="微软雅黑" panose="020B0503020204020204" charset="-122"/>
              <a:ea typeface="微软雅黑" panose="020B0503020204020204" charset="-122"/>
            </a:endParaRPr>
          </a:p>
        </p:txBody>
      </p:sp>
      <p:sp>
        <p:nvSpPr>
          <p:cNvPr id="30" name="Rectangle 43"/>
          <p:cNvSpPr/>
          <p:nvPr/>
        </p:nvSpPr>
        <p:spPr>
          <a:xfrm>
            <a:off x="1494155" y="5042535"/>
            <a:ext cx="10023475" cy="35941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由成员单位轮流主办，主题、时间、地点由组长协调确定，根据需要邀请项目专家指导小组成员参与；</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2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grpSp>
        <p:nvGrpSpPr>
          <p:cNvPr id="38" name="Group 1"/>
          <p:cNvGrpSpPr/>
          <p:nvPr/>
        </p:nvGrpSpPr>
        <p:grpSpPr>
          <a:xfrm>
            <a:off x="1214120" y="5627370"/>
            <a:ext cx="10654030" cy="966470"/>
            <a:chOff x="623888" y="1690577"/>
            <a:chExt cx="5261535" cy="4728782"/>
          </a:xfrm>
        </p:grpSpPr>
        <p:sp>
          <p:nvSpPr>
            <p:cNvPr id="39"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40"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41" name="Freeform: Shape 13"/>
          <p:cNvSpPr/>
          <p:nvPr/>
        </p:nvSpPr>
        <p:spPr>
          <a:xfrm>
            <a:off x="1491615" y="5740400"/>
            <a:ext cx="3540125" cy="3390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blipFill rotWithShape="1">
            <a:blip r:embed="rId1"/>
            <a:tile tx="0" ty="0" sx="100000" sy="100000" flip="none" algn="tl"/>
          </a:blip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42" name="TextBox 37"/>
          <p:cNvSpPr txBox="1"/>
          <p:nvPr/>
        </p:nvSpPr>
        <p:spPr>
          <a:xfrm>
            <a:off x="1599095" y="5748472"/>
            <a:ext cx="3239282" cy="230833"/>
          </a:xfrm>
          <a:prstGeom prst="rect">
            <a:avLst/>
          </a:prstGeom>
        </p:spPr>
        <p:txBody>
          <a:bodyPr wrap="none">
            <a:noAutofit/>
          </a:bodyPr>
          <a:p>
            <a:pPr algn="l">
              <a:buClr>
                <a:srgbClr val="000000">
                  <a:lumMod val="85000"/>
                  <a:lumOff val="15000"/>
                </a:srgbClr>
              </a:buClr>
              <a:buSzPct val="105000"/>
            </a:pPr>
            <a:r>
              <a:rPr lang="en-US" sz="1600" b="1">
                <a:solidFill>
                  <a:srgbClr val="FFFFFF"/>
                </a:solidFill>
                <a:latin typeface="微软雅黑" panose="020B0503020204020204" charset="-122"/>
                <a:ea typeface="微软雅黑" panose="020B0503020204020204" charset="-122"/>
              </a:rPr>
              <a:t>4</a:t>
            </a:r>
            <a:r>
              <a:rPr lang="zh-CN" altLang="en-US" sz="1600" b="1">
                <a:solidFill>
                  <a:srgbClr val="FFFFFF"/>
                </a:solidFill>
                <a:latin typeface="微软雅黑" panose="020B0503020204020204" charset="-122"/>
                <a:ea typeface="微软雅黑" panose="020B0503020204020204" charset="-122"/>
              </a:rPr>
              <a:t>、</a:t>
            </a:r>
            <a:r>
              <a:rPr sz="1600" b="1">
                <a:solidFill>
                  <a:srgbClr val="FFFFFF"/>
                </a:solidFill>
                <a:latin typeface="微软雅黑" panose="020B0503020204020204" charset="-122"/>
                <a:ea typeface="微软雅黑" panose="020B0503020204020204" charset="-122"/>
              </a:rPr>
              <a:t>发表一批宣传信息稿件</a:t>
            </a:r>
            <a:endParaRPr sz="1600" b="1">
              <a:solidFill>
                <a:srgbClr val="FFFFFF"/>
              </a:solidFill>
              <a:latin typeface="微软雅黑" panose="020B0503020204020204" charset="-122"/>
              <a:ea typeface="微软雅黑" panose="020B0503020204020204" charset="-122"/>
            </a:endParaRPr>
          </a:p>
        </p:txBody>
      </p:sp>
      <p:sp>
        <p:nvSpPr>
          <p:cNvPr id="43" name="Rectangle 43"/>
          <p:cNvSpPr/>
          <p:nvPr/>
        </p:nvSpPr>
        <p:spPr>
          <a:xfrm>
            <a:off x="1478280" y="6122670"/>
            <a:ext cx="10023475" cy="35941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通过社区教育发展平台和期刊发布新闻信息与文章10篇以上；</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2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sp>
        <p:nvSpPr>
          <p:cNvPr id="4" name="PA-102271"/>
          <p:cNvSpPr/>
          <p:nvPr>
            <p:custDataLst>
              <p:tags r:id="rId2"/>
            </p:custDataLst>
          </p:nvPr>
        </p:nvSpPr>
        <p:spPr>
          <a:xfrm>
            <a:off x="8789606" y="310646"/>
            <a:ext cx="263144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三、三年实施步骤</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1224915" y="1088390"/>
            <a:ext cx="10654030" cy="986155"/>
            <a:chOff x="623888" y="1690577"/>
            <a:chExt cx="5261535" cy="4728782"/>
          </a:xfrm>
        </p:grpSpPr>
        <p:sp>
          <p:nvSpPr>
            <p:cNvPr id="9"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10" name="Rectangle: Rounded Corners 3"/>
            <p:cNvSpPr/>
            <p:nvPr/>
          </p:nvSpPr>
          <p:spPr>
            <a:xfrm>
              <a:off x="623888" y="1690577"/>
              <a:ext cx="5202754" cy="4728782"/>
            </a:xfrm>
            <a:prstGeom prst="roundRect">
              <a:avLst/>
            </a:prstGeom>
            <a:noFill/>
            <a:ln w="12700" cap="flat" cmpd="sng" algn="ctr">
              <a:solidFill>
                <a:schemeClr val="accent1"/>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11" name="Freeform: Shape 13"/>
          <p:cNvSpPr/>
          <p:nvPr/>
        </p:nvSpPr>
        <p:spPr>
          <a:xfrm>
            <a:off x="1510030" y="1201420"/>
            <a:ext cx="3540125" cy="3390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blipFill>
            <a:blip r:embed="rId1"/>
            <a:tile tx="0" ty="0" sx="100000" sy="100000" flip="none" algn="tl"/>
          </a:blip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12" name="TextBox 37"/>
          <p:cNvSpPr txBox="1"/>
          <p:nvPr/>
        </p:nvSpPr>
        <p:spPr>
          <a:xfrm>
            <a:off x="1617510" y="1209492"/>
            <a:ext cx="3239282" cy="230833"/>
          </a:xfrm>
          <a:prstGeom prst="rect">
            <a:avLst/>
          </a:prstGeom>
        </p:spPr>
        <p:txBody>
          <a:bodyPr wrap="none">
            <a:noAutofit/>
          </a:bodyPr>
          <a:p>
            <a:pPr algn="l">
              <a:buClr>
                <a:srgbClr val="000000">
                  <a:lumMod val="85000"/>
                  <a:lumOff val="15000"/>
                </a:srgbClr>
              </a:buClr>
              <a:buSzPct val="105000"/>
            </a:pPr>
            <a:r>
              <a:rPr lang="en-US" sz="1600" b="1">
                <a:solidFill>
                  <a:srgbClr val="FFFFFF"/>
                </a:solidFill>
                <a:latin typeface="微软雅黑" panose="020B0503020204020204" charset="-122"/>
                <a:ea typeface="微软雅黑" panose="020B0503020204020204" charset="-122"/>
              </a:rPr>
              <a:t>1</a:t>
            </a:r>
            <a:r>
              <a:rPr lang="zh-CN" altLang="en-US" sz="1600" b="1">
                <a:solidFill>
                  <a:srgbClr val="FFFFFF"/>
                </a:solidFill>
                <a:latin typeface="微软雅黑" panose="020B0503020204020204" charset="-122"/>
                <a:ea typeface="微软雅黑" panose="020B0503020204020204" charset="-122"/>
              </a:rPr>
              <a:t>、</a:t>
            </a:r>
            <a:r>
              <a:rPr sz="1600" b="1">
                <a:solidFill>
                  <a:srgbClr val="FFFFFF"/>
                </a:solidFill>
                <a:latin typeface="微软雅黑" panose="020B0503020204020204" charset="-122"/>
                <a:ea typeface="微软雅黑" panose="020B0503020204020204" charset="-122"/>
              </a:rPr>
              <a:t>分工合作与重点推进相结合</a:t>
            </a:r>
            <a:endParaRPr sz="1600" b="1">
              <a:solidFill>
                <a:srgbClr val="FFFFFF"/>
              </a:solidFill>
              <a:latin typeface="微软雅黑" panose="020B0503020204020204" charset="-122"/>
              <a:ea typeface="微软雅黑" panose="020B0503020204020204" charset="-122"/>
            </a:endParaRPr>
          </a:p>
        </p:txBody>
      </p:sp>
      <p:sp>
        <p:nvSpPr>
          <p:cNvPr id="13" name="Rectangle 43"/>
          <p:cNvSpPr/>
          <p:nvPr/>
        </p:nvSpPr>
        <p:spPr>
          <a:xfrm>
            <a:off x="1496695" y="1583690"/>
            <a:ext cx="10023475" cy="49022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开展共同体实验工作，五区不必事事同步，既要发挥各自优势，又要合作共赢。先行各方所取得的成果，都要与其他各方分享。</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2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grpSp>
        <p:nvGrpSpPr>
          <p:cNvPr id="18" name="组 34"/>
          <p:cNvGrpSpPr/>
          <p:nvPr/>
        </p:nvGrpSpPr>
        <p:grpSpPr>
          <a:xfrm rot="16200000" flipV="1">
            <a:off x="-2016125" y="3585210"/>
            <a:ext cx="5531485" cy="538480"/>
            <a:chOff x="2782302" y="4331938"/>
            <a:chExt cx="7107110" cy="843180"/>
          </a:xfrm>
          <a:solidFill>
            <a:schemeClr val="accent1"/>
          </a:solidFill>
        </p:grpSpPr>
        <p:sp>
          <p:nvSpPr>
            <p:cNvPr id="19" name="人工智能"/>
            <p:cNvSpPr/>
            <p:nvPr/>
          </p:nvSpPr>
          <p:spPr>
            <a:xfrm>
              <a:off x="2782302" y="4603633"/>
              <a:ext cx="7107110" cy="571485"/>
            </a:xfrm>
            <a:prstGeom prst="rect">
              <a:avLst/>
            </a:prstGeom>
            <a:grpFill/>
            <a:ln w="12700" cap="flat">
              <a:noFill/>
              <a:miter lim="400000"/>
            </a:ln>
            <a:effectLst/>
          </p:spPr>
          <p:txBody>
            <a:bodyPr wrap="square" lIns="50800" tIns="50800" rIns="50800" bIns="50800" numCol="1" anchor="ctr">
              <a:noAutofit/>
            </a:bodyPr>
            <a:lstStyle>
              <a:lvl1pPr>
                <a:defRPr sz="1800" b="0">
                  <a:solidFill>
                    <a:srgbClr val="FFFFFF"/>
                  </a:solidFill>
                  <a:latin typeface="+mn-lt"/>
                  <a:ea typeface="+mn-ea"/>
                  <a:cs typeface="+mn-cs"/>
                  <a:sym typeface="Helvetica Neue Medium"/>
                </a:defRPr>
              </a:lvl1pPr>
            </a:lstStyle>
            <a:p>
              <a:endParaRPr b="1" dirty="0">
                <a:latin typeface="Source Han Sans CN" charset="-122"/>
                <a:ea typeface="Source Han Sans CN" charset="-122"/>
                <a:cs typeface="Source Han Sans CN" charset="-122"/>
              </a:endParaRPr>
            </a:p>
          </p:txBody>
        </p:sp>
        <p:sp>
          <p:nvSpPr>
            <p:cNvPr id="20" name="三角形"/>
            <p:cNvSpPr/>
            <p:nvPr/>
          </p:nvSpPr>
          <p:spPr>
            <a:xfrm>
              <a:off x="2782302" y="4331938"/>
              <a:ext cx="403306" cy="3778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p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sz="1800" b="1">
                <a:latin typeface="Source Han Sans CN" charset="-122"/>
                <a:ea typeface="Source Han Sans CN" charset="-122"/>
                <a:cs typeface="Source Han Sans CN" charset="-122"/>
              </a:endParaRPr>
            </a:p>
          </p:txBody>
        </p:sp>
        <p:sp>
          <p:nvSpPr>
            <p:cNvPr id="21" name="三角形"/>
            <p:cNvSpPr/>
            <p:nvPr/>
          </p:nvSpPr>
          <p:spPr>
            <a:xfrm flipH="1">
              <a:off x="9486108" y="4331938"/>
              <a:ext cx="403304" cy="3778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p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sz="1800" b="1">
                <a:latin typeface="Source Han Sans CN" charset="-122"/>
                <a:ea typeface="Source Han Sans CN" charset="-122"/>
                <a:cs typeface="Source Han Sans CN" charset="-122"/>
              </a:endParaRPr>
            </a:p>
          </p:txBody>
        </p:sp>
      </p:grpSp>
      <p:sp>
        <p:nvSpPr>
          <p:cNvPr id="32" name="文本框 31"/>
          <p:cNvSpPr txBox="1"/>
          <p:nvPr/>
        </p:nvSpPr>
        <p:spPr>
          <a:xfrm>
            <a:off x="422596" y="2422891"/>
            <a:ext cx="481377" cy="2245360"/>
          </a:xfrm>
          <a:prstGeom prst="rect">
            <a:avLst/>
          </a:prstGeom>
          <a:noFill/>
        </p:spPr>
        <p:txBody>
          <a:bodyPr wrap="square" rtlCol="0">
            <a:spAutoFit/>
          </a:bodyPr>
          <a:p>
            <a:r>
              <a:rPr lang="en-US" altLang="zh-CN" sz="2000" b="1" dirty="0">
                <a:solidFill>
                  <a:schemeClr val="bg1"/>
                </a:solidFill>
                <a:latin typeface="Source Han Sans CN" charset="-122"/>
                <a:ea typeface="Source Han Sans CN" charset="-122"/>
                <a:cs typeface="Source Han Sans CN" charset="-122"/>
                <a:sym typeface="+mn-ea"/>
              </a:rPr>
              <a:t>“</a:t>
            </a:r>
            <a:r>
              <a:rPr lang="zh-CN" altLang="en-US" sz="2000" b="1" dirty="0">
                <a:solidFill>
                  <a:schemeClr val="bg1"/>
                </a:solidFill>
                <a:latin typeface="Source Han Sans CN" charset="-122"/>
                <a:ea typeface="Source Han Sans CN" charset="-122"/>
                <a:cs typeface="Source Han Sans CN" charset="-122"/>
                <a:sym typeface="+mn-ea"/>
              </a:rPr>
              <a:t>四个结合</a:t>
            </a:r>
            <a:endParaRPr lang="zh-CN" altLang="en-US" sz="2000" b="1" dirty="0">
              <a:solidFill>
                <a:schemeClr val="bg1"/>
              </a:solidFill>
              <a:latin typeface="Source Han Sans CN" charset="-122"/>
              <a:ea typeface="Source Han Sans CN" charset="-122"/>
              <a:cs typeface="Source Han Sans CN" charset="-122"/>
              <a:sym typeface="+mn-ea"/>
            </a:endParaRPr>
          </a:p>
          <a:p>
            <a:r>
              <a:rPr lang="en-US" altLang="zh-CN" sz="2000" b="1" dirty="0">
                <a:solidFill>
                  <a:schemeClr val="bg1"/>
                </a:solidFill>
                <a:latin typeface="Source Han Sans CN" charset="-122"/>
                <a:ea typeface="Source Han Sans CN" charset="-122"/>
                <a:cs typeface="Source Han Sans CN" charset="-122"/>
                <a:sym typeface="+mn-ea"/>
              </a:rPr>
              <a:t>”</a:t>
            </a:r>
            <a:endParaRPr lang="en-US" altLang="zh-CN" sz="2000" b="1" dirty="0">
              <a:solidFill>
                <a:schemeClr val="bg1"/>
              </a:solidFill>
              <a:latin typeface="Source Han Sans CN" charset="-122"/>
              <a:ea typeface="Source Han Sans CN" charset="-122"/>
              <a:cs typeface="Source Han Sans CN" charset="-122"/>
              <a:sym typeface="+mn-ea"/>
            </a:endParaRPr>
          </a:p>
          <a:p>
            <a:endParaRPr lang="zh-CN" altLang="en-US" sz="2000" b="1" dirty="0">
              <a:solidFill>
                <a:schemeClr val="bg1"/>
              </a:solidFill>
              <a:latin typeface="Source Han Sans CN" charset="-122"/>
              <a:ea typeface="Source Han Sans CN" charset="-122"/>
              <a:cs typeface="Source Han Sans CN" charset="-122"/>
              <a:sym typeface="+mn-ea"/>
            </a:endParaRPr>
          </a:p>
        </p:txBody>
      </p:sp>
      <p:grpSp>
        <p:nvGrpSpPr>
          <p:cNvPr id="15" name="Group 1"/>
          <p:cNvGrpSpPr/>
          <p:nvPr/>
        </p:nvGrpSpPr>
        <p:grpSpPr>
          <a:xfrm>
            <a:off x="1225550" y="2218690"/>
            <a:ext cx="10654030" cy="1550035"/>
            <a:chOff x="623888" y="1690577"/>
            <a:chExt cx="5261535" cy="4728782"/>
          </a:xfrm>
        </p:grpSpPr>
        <p:sp>
          <p:nvSpPr>
            <p:cNvPr id="16"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17"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22" name="Freeform: Shape 13"/>
          <p:cNvSpPr/>
          <p:nvPr/>
        </p:nvSpPr>
        <p:spPr>
          <a:xfrm>
            <a:off x="1499235" y="2342515"/>
            <a:ext cx="3540125" cy="3390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blipFill rotWithShape="1">
            <a:blip r:embed="rId1"/>
            <a:tile tx="0" ty="0" sx="100000" sy="100000" flip="none" algn="tl"/>
          </a:blip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23" name="TextBox 37"/>
          <p:cNvSpPr txBox="1"/>
          <p:nvPr/>
        </p:nvSpPr>
        <p:spPr>
          <a:xfrm>
            <a:off x="1606715" y="2350587"/>
            <a:ext cx="3239282" cy="230833"/>
          </a:xfrm>
          <a:prstGeom prst="rect">
            <a:avLst/>
          </a:prstGeom>
        </p:spPr>
        <p:txBody>
          <a:bodyPr wrap="none">
            <a:noAutofit/>
          </a:bodyPr>
          <a:p>
            <a:pPr algn="l">
              <a:buClr>
                <a:srgbClr val="000000">
                  <a:lumMod val="85000"/>
                  <a:lumOff val="15000"/>
                </a:srgbClr>
              </a:buClr>
              <a:buSzPct val="105000"/>
            </a:pPr>
            <a:r>
              <a:rPr lang="en-US" altLang="zh-CN" sz="1600" b="1">
                <a:solidFill>
                  <a:srgbClr val="FFFFFF"/>
                </a:solidFill>
                <a:latin typeface="微软雅黑" panose="020B0503020204020204" charset="-122"/>
                <a:ea typeface="微软雅黑" panose="020B0503020204020204" charset="-122"/>
              </a:rPr>
              <a:t>2</a:t>
            </a:r>
            <a:r>
              <a:rPr lang="zh-CN" altLang="en-US" sz="1600" b="1">
                <a:solidFill>
                  <a:srgbClr val="FFFFFF"/>
                </a:solidFill>
                <a:latin typeface="微软雅黑" panose="020B0503020204020204" charset="-122"/>
                <a:ea typeface="微软雅黑" panose="020B0503020204020204" charset="-122"/>
              </a:rPr>
              <a:t>、</a:t>
            </a:r>
            <a:r>
              <a:rPr sz="1600" b="1">
                <a:solidFill>
                  <a:srgbClr val="FFFFFF"/>
                </a:solidFill>
                <a:latin typeface="微软雅黑" panose="020B0503020204020204" charset="-122"/>
                <a:ea typeface="微软雅黑" panose="020B0503020204020204" charset="-122"/>
              </a:rPr>
              <a:t>相互学习与共同研讨相结合</a:t>
            </a:r>
            <a:endParaRPr sz="1600" b="1">
              <a:solidFill>
                <a:srgbClr val="FFFFFF"/>
              </a:solidFill>
              <a:latin typeface="微软雅黑" panose="020B0503020204020204" charset="-122"/>
              <a:ea typeface="微软雅黑" panose="020B0503020204020204" charset="-122"/>
            </a:endParaRPr>
          </a:p>
        </p:txBody>
      </p:sp>
      <p:sp>
        <p:nvSpPr>
          <p:cNvPr id="24" name="Rectangle 43"/>
          <p:cNvSpPr/>
          <p:nvPr/>
        </p:nvSpPr>
        <p:spPr>
          <a:xfrm>
            <a:off x="1485900" y="2724785"/>
            <a:ext cx="10023475" cy="35941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实验期间，各成员单位结合本地实际，正常开展常规工作与项目实验工作，实验情况及时通过共同体线上的研讨群，相互通报，取长补短；不定期开展线下研讨活动，探讨实验过程有关问题以及取得的成果，进行实地考察与调研活动，提高共同体各方的实验水平与运作能力。</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2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grpSp>
        <p:nvGrpSpPr>
          <p:cNvPr id="25" name="Group 1"/>
          <p:cNvGrpSpPr/>
          <p:nvPr/>
        </p:nvGrpSpPr>
        <p:grpSpPr>
          <a:xfrm>
            <a:off x="1222375" y="3933825"/>
            <a:ext cx="10654030" cy="1202055"/>
            <a:chOff x="623888" y="1690577"/>
            <a:chExt cx="5261535" cy="4728782"/>
          </a:xfrm>
        </p:grpSpPr>
        <p:sp>
          <p:nvSpPr>
            <p:cNvPr id="26"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27"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28" name="Freeform: Shape 13"/>
          <p:cNvSpPr/>
          <p:nvPr/>
        </p:nvSpPr>
        <p:spPr>
          <a:xfrm>
            <a:off x="1507490" y="4046855"/>
            <a:ext cx="3540125" cy="3390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blipFill rotWithShape="1">
            <a:blip r:embed="rId1"/>
            <a:tile tx="0" ty="0" sx="100000" sy="100000" flip="none" algn="tl"/>
          </a:blip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29" name="TextBox 37"/>
          <p:cNvSpPr txBox="1"/>
          <p:nvPr/>
        </p:nvSpPr>
        <p:spPr>
          <a:xfrm>
            <a:off x="1614970" y="4054927"/>
            <a:ext cx="3239282" cy="230833"/>
          </a:xfrm>
          <a:prstGeom prst="rect">
            <a:avLst/>
          </a:prstGeom>
        </p:spPr>
        <p:txBody>
          <a:bodyPr wrap="none">
            <a:noAutofit/>
          </a:bodyPr>
          <a:p>
            <a:pPr algn="l">
              <a:buClr>
                <a:srgbClr val="000000">
                  <a:lumMod val="85000"/>
                  <a:lumOff val="15000"/>
                </a:srgbClr>
              </a:buClr>
              <a:buSzPct val="105000"/>
            </a:pPr>
            <a:r>
              <a:rPr lang="en-US" altLang="zh-CN" sz="1600" b="1">
                <a:solidFill>
                  <a:srgbClr val="FFFFFF"/>
                </a:solidFill>
                <a:latin typeface="微软雅黑" panose="020B0503020204020204" charset="-122"/>
                <a:ea typeface="微软雅黑" panose="020B0503020204020204" charset="-122"/>
              </a:rPr>
              <a:t>3</a:t>
            </a:r>
            <a:r>
              <a:rPr lang="zh-CN" altLang="en-US" sz="1600" b="1">
                <a:solidFill>
                  <a:srgbClr val="FFFFFF"/>
                </a:solidFill>
                <a:latin typeface="微软雅黑" panose="020B0503020204020204" charset="-122"/>
                <a:ea typeface="微软雅黑" panose="020B0503020204020204" charset="-122"/>
              </a:rPr>
              <a:t>、</a:t>
            </a:r>
            <a:r>
              <a:rPr sz="1600" b="1">
                <a:solidFill>
                  <a:srgbClr val="FFFFFF"/>
                </a:solidFill>
                <a:latin typeface="微软雅黑" panose="020B0503020204020204" charset="-122"/>
                <a:ea typeface="微软雅黑" panose="020B0503020204020204" charset="-122"/>
              </a:rPr>
              <a:t>个案研究与经验梳理相结合</a:t>
            </a:r>
            <a:endParaRPr sz="1600" b="1">
              <a:solidFill>
                <a:srgbClr val="FFFFFF"/>
              </a:solidFill>
              <a:latin typeface="微软雅黑" panose="020B0503020204020204" charset="-122"/>
              <a:ea typeface="微软雅黑" panose="020B0503020204020204" charset="-122"/>
            </a:endParaRPr>
          </a:p>
        </p:txBody>
      </p:sp>
      <p:sp>
        <p:nvSpPr>
          <p:cNvPr id="30" name="Rectangle 43"/>
          <p:cNvSpPr/>
          <p:nvPr/>
        </p:nvSpPr>
        <p:spPr>
          <a:xfrm>
            <a:off x="1494155" y="4429125"/>
            <a:ext cx="10023475" cy="35941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在实验过程中，共同体各方既要注重实践研究，及时撰写个案研究，积累实验过程产生的鲜活材料；又要进行理论研究，进行经验梳理，提高研究能力，创新终身学习发展的深度、宽度与厚度。</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2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grpSp>
        <p:nvGrpSpPr>
          <p:cNvPr id="38" name="Group 1"/>
          <p:cNvGrpSpPr/>
          <p:nvPr/>
        </p:nvGrpSpPr>
        <p:grpSpPr>
          <a:xfrm>
            <a:off x="1214120" y="5298440"/>
            <a:ext cx="10654030" cy="1322070"/>
            <a:chOff x="623888" y="1690577"/>
            <a:chExt cx="5261535" cy="4728782"/>
          </a:xfrm>
        </p:grpSpPr>
        <p:sp>
          <p:nvSpPr>
            <p:cNvPr id="39"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40"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41" name="Freeform: Shape 13"/>
          <p:cNvSpPr/>
          <p:nvPr/>
        </p:nvSpPr>
        <p:spPr>
          <a:xfrm>
            <a:off x="1491615" y="5411470"/>
            <a:ext cx="3540125" cy="339090"/>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blipFill rotWithShape="1">
            <a:blip r:embed="rId1"/>
            <a:tile tx="0" ty="0" sx="100000" sy="100000" flip="none" algn="tl"/>
          </a:blip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42" name="TextBox 37"/>
          <p:cNvSpPr txBox="1"/>
          <p:nvPr/>
        </p:nvSpPr>
        <p:spPr>
          <a:xfrm>
            <a:off x="1599095" y="5419542"/>
            <a:ext cx="3239282" cy="230833"/>
          </a:xfrm>
          <a:prstGeom prst="rect">
            <a:avLst/>
          </a:prstGeom>
        </p:spPr>
        <p:txBody>
          <a:bodyPr wrap="none">
            <a:noAutofit/>
          </a:bodyPr>
          <a:p>
            <a:pPr algn="l">
              <a:buClr>
                <a:srgbClr val="000000">
                  <a:lumMod val="85000"/>
                  <a:lumOff val="15000"/>
                </a:srgbClr>
              </a:buClr>
              <a:buSzPct val="105000"/>
            </a:pPr>
            <a:r>
              <a:rPr lang="en-US" sz="1600" b="1">
                <a:solidFill>
                  <a:srgbClr val="FFFFFF"/>
                </a:solidFill>
                <a:latin typeface="微软雅黑" panose="020B0503020204020204" charset="-122"/>
                <a:ea typeface="微软雅黑" panose="020B0503020204020204" charset="-122"/>
              </a:rPr>
              <a:t>4</a:t>
            </a:r>
            <a:r>
              <a:rPr lang="zh-CN" altLang="en-US" sz="1600" b="1">
                <a:solidFill>
                  <a:srgbClr val="FFFFFF"/>
                </a:solidFill>
                <a:latin typeface="微软雅黑" panose="020B0503020204020204" charset="-122"/>
                <a:ea typeface="微软雅黑" panose="020B0503020204020204" charset="-122"/>
              </a:rPr>
              <a:t>、</a:t>
            </a:r>
            <a:r>
              <a:rPr sz="1600" b="1">
                <a:solidFill>
                  <a:srgbClr val="FFFFFF"/>
                </a:solidFill>
                <a:latin typeface="微软雅黑" panose="020B0503020204020204" charset="-122"/>
                <a:ea typeface="微软雅黑" panose="020B0503020204020204" charset="-122"/>
              </a:rPr>
              <a:t>普及推广与舆论引导相结合</a:t>
            </a:r>
            <a:endParaRPr sz="1600" b="1">
              <a:solidFill>
                <a:srgbClr val="FFFFFF"/>
              </a:solidFill>
              <a:latin typeface="微软雅黑" panose="020B0503020204020204" charset="-122"/>
              <a:ea typeface="微软雅黑" panose="020B0503020204020204" charset="-122"/>
            </a:endParaRPr>
          </a:p>
        </p:txBody>
      </p:sp>
      <p:sp>
        <p:nvSpPr>
          <p:cNvPr id="43" name="Rectangle 43"/>
          <p:cNvSpPr/>
          <p:nvPr/>
        </p:nvSpPr>
        <p:spPr>
          <a:xfrm>
            <a:off x="1478280" y="5793740"/>
            <a:ext cx="10023475" cy="35941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实验共同体各成员单位既要及时推广实验成果，扩大实验效果；又要进行舆论引导，在各自的媒体以及相关网站、报纸、期刊进行广泛传播，提高中成协终身学习发展实验的知名度和美誉度。</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2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sp>
        <p:nvSpPr>
          <p:cNvPr id="4" name="PA-102271"/>
          <p:cNvSpPr/>
          <p:nvPr>
            <p:custDataLst>
              <p:tags r:id="rId2"/>
            </p:custDataLst>
          </p:nvPr>
        </p:nvSpPr>
        <p:spPr>
          <a:xfrm>
            <a:off x="8789606" y="310646"/>
            <a:ext cx="263144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三、三年实施步骤</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1287145"/>
            <a:ext cx="12216130" cy="5707380"/>
            <a:chOff x="-30" y="1641"/>
            <a:chExt cx="19238" cy="9374"/>
          </a:xfrm>
        </p:grpSpPr>
        <p:pic>
          <p:nvPicPr>
            <p:cNvPr id="9" name="图片 8" descr="图片1"/>
            <p:cNvPicPr>
              <a:picLocks noChangeAspect="1"/>
            </p:cNvPicPr>
            <p:nvPr/>
          </p:nvPicPr>
          <p:blipFill>
            <a:blip r:embed="rId1"/>
            <a:srcRect l="125" t="4972" b="31220"/>
            <a:stretch>
              <a:fillRect/>
            </a:stretch>
          </p:blipFill>
          <p:spPr>
            <a:xfrm>
              <a:off x="-30" y="1641"/>
              <a:ext cx="19238" cy="9318"/>
            </a:xfrm>
            <a:prstGeom prst="rect">
              <a:avLst/>
            </a:prstGeom>
          </p:spPr>
        </p:pic>
        <p:sp>
          <p:nvSpPr>
            <p:cNvPr id="10" name="矩形 9"/>
            <p:cNvSpPr/>
            <p:nvPr/>
          </p:nvSpPr>
          <p:spPr>
            <a:xfrm>
              <a:off x="-30" y="1641"/>
              <a:ext cx="19238" cy="9374"/>
            </a:xfrm>
            <a:prstGeom prst="rect">
              <a:avLst/>
            </a:prstGeom>
            <a:gradFill>
              <a:gsLst>
                <a:gs pos="0">
                  <a:schemeClr val="bg1">
                    <a:alpha val="78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192530" y="2677160"/>
            <a:ext cx="10111105" cy="199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3835400" y="3256280"/>
            <a:ext cx="5330825" cy="922020"/>
          </a:xfrm>
          <a:prstGeom prst="rect">
            <a:avLst/>
          </a:prstGeom>
          <a:noFill/>
          <a:ln w="3175">
            <a:solidFill>
              <a:schemeClr val="bg1">
                <a:alpha val="0"/>
              </a:schemeClr>
            </a:solidFill>
          </a:ln>
        </p:spPr>
        <p:txBody>
          <a:bodyPr wrap="square" rtlCol="0">
            <a:spAutoFit/>
          </a:bodyPr>
          <a:lstStyle/>
          <a:p>
            <a:pPr algn="l"/>
            <a:r>
              <a:rPr kumimoji="1" lang="zh-CN" altLang="en-US" sz="5400">
                <a:solidFill>
                  <a:schemeClr val="bg1"/>
                </a:solidFill>
                <a:latin typeface="+mj-ea"/>
                <a:ea typeface="+mj-ea"/>
              </a:rPr>
              <a:t>意见建议</a:t>
            </a:r>
            <a:endParaRPr kumimoji="1" lang="zh-CN" altLang="en-US" sz="5400">
              <a:solidFill>
                <a:schemeClr val="bg1"/>
              </a:solidFill>
              <a:latin typeface="+mj-ea"/>
              <a:ea typeface="+mj-ea"/>
            </a:endParaRPr>
          </a:p>
        </p:txBody>
      </p:sp>
      <p:sp>
        <p:nvSpPr>
          <p:cNvPr id="6" name="矩形 5"/>
          <p:cNvSpPr/>
          <p:nvPr/>
        </p:nvSpPr>
        <p:spPr>
          <a:xfrm>
            <a:off x="1165860" y="-187960"/>
            <a:ext cx="1841500" cy="3421380"/>
          </a:xfrm>
          <a:prstGeom prst="rect">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737445" y="2157345"/>
            <a:ext cx="709930" cy="368300"/>
          </a:xfrm>
          <a:prstGeom prst="rect">
            <a:avLst/>
          </a:prstGeom>
          <a:noFill/>
        </p:spPr>
        <p:txBody>
          <a:bodyPr wrap="none" rtlCol="0">
            <a:spAutoFit/>
          </a:bodyPr>
          <a:lstStyle/>
          <a:p>
            <a:pPr algn="ctr"/>
            <a:r>
              <a:rPr kumimoji="1" lang="en-US" altLang="zh-CN">
                <a:solidFill>
                  <a:schemeClr val="bg1"/>
                </a:solidFill>
                <a:latin typeface="+mj-lt"/>
                <a:sym typeface="+mn-ea"/>
              </a:rPr>
              <a:t>Part</a:t>
            </a:r>
            <a:endParaRPr kumimoji="1" lang="zh-CN" altLang="en-US">
              <a:solidFill>
                <a:schemeClr val="bg1"/>
              </a:solidFill>
              <a:latin typeface="+mj-lt"/>
            </a:endParaRPr>
          </a:p>
        </p:txBody>
      </p:sp>
      <p:sp>
        <p:nvSpPr>
          <p:cNvPr id="8" name="文本框 7"/>
          <p:cNvSpPr txBox="1"/>
          <p:nvPr/>
        </p:nvSpPr>
        <p:spPr>
          <a:xfrm>
            <a:off x="1385181" y="1016600"/>
            <a:ext cx="1402080" cy="1198880"/>
          </a:xfrm>
          <a:prstGeom prst="rect">
            <a:avLst/>
          </a:prstGeom>
          <a:noFill/>
        </p:spPr>
        <p:txBody>
          <a:bodyPr wrap="none" rtlCol="0">
            <a:spAutoFit/>
          </a:bodyPr>
          <a:lstStyle/>
          <a:p>
            <a:r>
              <a:rPr kumimoji="1" lang="en-US" altLang="zh-CN" sz="7200">
                <a:solidFill>
                  <a:schemeClr val="bg1"/>
                </a:solidFill>
                <a:latin typeface="+mj-lt"/>
              </a:rPr>
              <a:t>04</a:t>
            </a:r>
            <a:endParaRPr kumimoji="1" lang="zh-CN" altLang="en-US" sz="7200">
              <a:solidFill>
                <a:schemeClr val="bg1"/>
              </a:solidFill>
              <a:latin typeface="+mj-lt"/>
            </a:endParaRPr>
          </a:p>
        </p:txBody>
      </p:sp>
      <p:pic>
        <p:nvPicPr>
          <p:cNvPr id="3" name="图片 2" descr="c8ff3c1a8e972f917767176062e54b6"/>
          <p:cNvPicPr>
            <a:picLocks noChangeAspect="1"/>
          </p:cNvPicPr>
          <p:nvPr/>
        </p:nvPicPr>
        <p:blipFill>
          <a:blip r:embed="rId2"/>
          <a:stretch>
            <a:fillRect/>
          </a:stretch>
        </p:blipFill>
        <p:spPr>
          <a:xfrm>
            <a:off x="10267950" y="95885"/>
            <a:ext cx="1567180" cy="97726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1330960"/>
            <a:ext cx="12216130" cy="5663565"/>
            <a:chOff x="-30" y="1641"/>
            <a:chExt cx="19238" cy="9374"/>
          </a:xfrm>
        </p:grpSpPr>
        <p:pic>
          <p:nvPicPr>
            <p:cNvPr id="9" name="图片 8" descr="图片1"/>
            <p:cNvPicPr>
              <a:picLocks noChangeAspect="1"/>
            </p:cNvPicPr>
            <p:nvPr/>
          </p:nvPicPr>
          <p:blipFill>
            <a:blip r:embed="rId1"/>
            <a:srcRect l="125" t="4972" b="31220"/>
            <a:stretch>
              <a:fillRect/>
            </a:stretch>
          </p:blipFill>
          <p:spPr>
            <a:xfrm>
              <a:off x="-30" y="1641"/>
              <a:ext cx="19238" cy="9318"/>
            </a:xfrm>
            <a:prstGeom prst="rect">
              <a:avLst/>
            </a:prstGeom>
          </p:spPr>
        </p:pic>
        <p:sp>
          <p:nvSpPr>
            <p:cNvPr id="10" name="矩形 9"/>
            <p:cNvSpPr/>
            <p:nvPr/>
          </p:nvSpPr>
          <p:spPr>
            <a:xfrm>
              <a:off x="-30" y="1641"/>
              <a:ext cx="19238" cy="9374"/>
            </a:xfrm>
            <a:prstGeom prst="rect">
              <a:avLst/>
            </a:prstGeom>
            <a:gradFill>
              <a:gsLst>
                <a:gs pos="0">
                  <a:schemeClr val="bg1">
                    <a:alpha val="78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192530" y="2677160"/>
            <a:ext cx="10111105" cy="199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3835400" y="3256280"/>
            <a:ext cx="5330825" cy="922020"/>
          </a:xfrm>
          <a:prstGeom prst="rect">
            <a:avLst/>
          </a:prstGeom>
          <a:noFill/>
          <a:ln w="3175">
            <a:solidFill>
              <a:schemeClr val="bg1">
                <a:alpha val="0"/>
              </a:schemeClr>
            </a:solidFill>
          </a:ln>
        </p:spPr>
        <p:txBody>
          <a:bodyPr wrap="square" rtlCol="0">
            <a:spAutoFit/>
          </a:bodyPr>
          <a:lstStyle/>
          <a:p>
            <a:pPr algn="l"/>
            <a:r>
              <a:rPr kumimoji="1" lang="en-US" altLang="zh-CN" sz="5400">
                <a:solidFill>
                  <a:schemeClr val="bg1"/>
                </a:solidFill>
                <a:sym typeface="+mn-ea"/>
              </a:rPr>
              <a:t> </a:t>
            </a:r>
            <a:r>
              <a:rPr kumimoji="1" lang="zh-CN" altLang="en-US" sz="5400">
                <a:solidFill>
                  <a:schemeClr val="bg1"/>
                </a:solidFill>
                <a:sym typeface="+mn-ea"/>
              </a:rPr>
              <a:t>共同体组织架构</a:t>
            </a:r>
            <a:endParaRPr kumimoji="1" lang="zh-CN" altLang="en-US" sz="6000">
              <a:solidFill>
                <a:schemeClr val="bg1"/>
              </a:solidFill>
              <a:latin typeface="+mj-ea"/>
              <a:ea typeface="+mj-ea"/>
            </a:endParaRPr>
          </a:p>
        </p:txBody>
      </p:sp>
      <p:sp>
        <p:nvSpPr>
          <p:cNvPr id="6" name="矩形 5"/>
          <p:cNvSpPr/>
          <p:nvPr/>
        </p:nvSpPr>
        <p:spPr>
          <a:xfrm>
            <a:off x="1165860" y="-187960"/>
            <a:ext cx="1841500" cy="3421380"/>
          </a:xfrm>
          <a:prstGeom prst="rect">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737445" y="2157345"/>
            <a:ext cx="709930" cy="368300"/>
          </a:xfrm>
          <a:prstGeom prst="rect">
            <a:avLst/>
          </a:prstGeom>
          <a:noFill/>
        </p:spPr>
        <p:txBody>
          <a:bodyPr wrap="none" rtlCol="0">
            <a:spAutoFit/>
          </a:bodyPr>
          <a:lstStyle/>
          <a:p>
            <a:pPr algn="ctr"/>
            <a:r>
              <a:rPr kumimoji="1" lang="en-US" altLang="zh-CN">
                <a:solidFill>
                  <a:schemeClr val="bg1"/>
                </a:solidFill>
                <a:latin typeface="+mj-lt"/>
                <a:sym typeface="+mn-ea"/>
              </a:rPr>
              <a:t>Part</a:t>
            </a:r>
            <a:endParaRPr kumimoji="1" lang="zh-CN" altLang="en-US">
              <a:solidFill>
                <a:schemeClr val="bg1"/>
              </a:solidFill>
              <a:latin typeface="+mj-lt"/>
            </a:endParaRPr>
          </a:p>
        </p:txBody>
      </p:sp>
      <p:sp>
        <p:nvSpPr>
          <p:cNvPr id="8" name="文本框 7"/>
          <p:cNvSpPr txBox="1"/>
          <p:nvPr/>
        </p:nvSpPr>
        <p:spPr>
          <a:xfrm>
            <a:off x="1385181" y="1016600"/>
            <a:ext cx="1415772" cy="1200329"/>
          </a:xfrm>
          <a:prstGeom prst="rect">
            <a:avLst/>
          </a:prstGeom>
          <a:noFill/>
        </p:spPr>
        <p:txBody>
          <a:bodyPr wrap="none" rtlCol="0">
            <a:spAutoFit/>
          </a:bodyPr>
          <a:lstStyle/>
          <a:p>
            <a:r>
              <a:rPr kumimoji="1" lang="en-US" altLang="zh-CN" sz="7200">
                <a:solidFill>
                  <a:schemeClr val="bg1"/>
                </a:solidFill>
                <a:latin typeface="+mj-lt"/>
              </a:rPr>
              <a:t>01</a:t>
            </a:r>
            <a:endParaRPr kumimoji="1" lang="zh-CN" altLang="en-US" sz="7200">
              <a:solidFill>
                <a:schemeClr val="bg1"/>
              </a:solidFill>
              <a:latin typeface="+mj-lt"/>
            </a:endParaRPr>
          </a:p>
        </p:txBody>
      </p:sp>
      <p:pic>
        <p:nvPicPr>
          <p:cNvPr id="11" name="图片 10" descr="c8ff3c1a8e972f917767176062e54b6"/>
          <p:cNvPicPr>
            <a:picLocks noChangeAspect="1"/>
          </p:cNvPicPr>
          <p:nvPr/>
        </p:nvPicPr>
        <p:blipFill>
          <a:blip r:embed="rId2"/>
          <a:stretch>
            <a:fillRect/>
          </a:stretch>
        </p:blipFill>
        <p:spPr>
          <a:xfrm>
            <a:off x="10267950" y="95885"/>
            <a:ext cx="1567180" cy="97726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1022300"/>
          <p:cNvGrpSpPr/>
          <p:nvPr>
            <p:custDataLst>
              <p:tags r:id="rId1"/>
            </p:custDataLst>
          </p:nvPr>
        </p:nvGrpSpPr>
        <p:grpSpPr>
          <a:xfrm rot="19708718">
            <a:off x="560664" y="1965603"/>
            <a:ext cx="3198812" cy="3527426"/>
            <a:chOff x="4835525" y="1785663"/>
            <a:chExt cx="3198812" cy="3527426"/>
          </a:xfrm>
        </p:grpSpPr>
        <p:sp>
          <p:nvSpPr>
            <p:cNvPr id="33" name="PA-任意多边形 6"/>
            <p:cNvSpPr/>
            <p:nvPr>
              <p:custDataLst>
                <p:tags r:id="rId2"/>
              </p:custDataLst>
            </p:nvPr>
          </p:nvSpPr>
          <p:spPr bwMode="auto">
            <a:xfrm>
              <a:off x="4835525" y="4000226"/>
              <a:ext cx="2682875" cy="977900"/>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chemeClr val="accent1"/>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4" name="PA-任意多边形 7"/>
            <p:cNvSpPr/>
            <p:nvPr>
              <p:custDataLst>
                <p:tags r:id="rId3"/>
              </p:custDataLst>
            </p:nvPr>
          </p:nvSpPr>
          <p:spPr bwMode="auto">
            <a:xfrm>
              <a:off x="6259512" y="1785663"/>
              <a:ext cx="1514475" cy="2322513"/>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chemeClr val="accent1"/>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5" name="PA-任意多边形 8"/>
            <p:cNvSpPr/>
            <p:nvPr>
              <p:custDataLst>
                <p:tags r:id="rId4"/>
              </p:custDataLst>
            </p:nvPr>
          </p:nvSpPr>
          <p:spPr bwMode="auto">
            <a:xfrm>
              <a:off x="6021387" y="5044801"/>
              <a:ext cx="311150" cy="268288"/>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rgbClr val="4D4D4D"/>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6" name="PA-任意多边形 10"/>
            <p:cNvSpPr/>
            <p:nvPr>
              <p:custDataLst>
                <p:tags r:id="rId5"/>
              </p:custDataLst>
            </p:nvPr>
          </p:nvSpPr>
          <p:spPr bwMode="auto">
            <a:xfrm>
              <a:off x="7735887" y="2722288"/>
              <a:ext cx="298450" cy="298450"/>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rgbClr val="4D4D4D"/>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grpSp>
      <p:sp>
        <p:nvSpPr>
          <p:cNvPr id="37" name="PA-1022301"/>
          <p:cNvSpPr/>
          <p:nvPr>
            <p:custDataLst>
              <p:tags r:id="rId6"/>
            </p:custDataLst>
          </p:nvPr>
        </p:nvSpPr>
        <p:spPr>
          <a:xfrm>
            <a:off x="900430" y="3859530"/>
            <a:ext cx="1800860" cy="460375"/>
          </a:xfrm>
          <a:prstGeom prst="rect">
            <a:avLst/>
          </a:prstGeom>
        </p:spPr>
        <p:txBody>
          <a:bodyPr wrap="square">
            <a:spAutoFit/>
          </a:bodyPr>
          <a:p>
            <a:pPr algn="ctr" fontAlgn="base">
              <a:spcBef>
                <a:spcPct val="0"/>
              </a:spcBef>
              <a:spcAft>
                <a:spcPct val="0"/>
              </a:spcAft>
              <a:buFont typeface="Arial" panose="020B0604020202020204" pitchFamily="34" charset="0"/>
              <a:buNone/>
            </a:pPr>
            <a:r>
              <a:rPr lang="zh-CN" altLang="en-US" sz="2400" b="1" dirty="0">
                <a:solidFill>
                  <a:srgbClr val="4D4D4D"/>
                </a:solidFill>
                <a:latin typeface="思源黑体 CN Heavy" panose="020B0A00000000000000" pitchFamily="34" charset="-122"/>
                <a:ea typeface="思源黑体 CN Heavy" panose="020B0A00000000000000" pitchFamily="34" charset="-122"/>
              </a:rPr>
              <a:t>困惑与建议</a:t>
            </a:r>
            <a:endParaRPr lang="zh-CN" altLang="en-US" sz="2400" b="1" dirty="0">
              <a:solidFill>
                <a:srgbClr val="4D4D4D"/>
              </a:solidFill>
              <a:latin typeface="思源黑体 CN Heavy" panose="020B0A00000000000000" pitchFamily="34" charset="-122"/>
              <a:ea typeface="思源黑体 CN Heavy" panose="020B0A00000000000000" pitchFamily="34" charset="-122"/>
            </a:endParaRPr>
          </a:p>
        </p:txBody>
      </p:sp>
      <p:sp>
        <p:nvSpPr>
          <p:cNvPr id="44" name="PA-1022302"/>
          <p:cNvSpPr/>
          <p:nvPr>
            <p:custDataLst>
              <p:tags r:id="rId7"/>
            </p:custDataLst>
          </p:nvPr>
        </p:nvSpPr>
        <p:spPr>
          <a:xfrm>
            <a:off x="4681855" y="4488815"/>
            <a:ext cx="6748145" cy="1450340"/>
          </a:xfrm>
          <a:prstGeom prst="rect">
            <a:avLst/>
          </a:prstGeom>
        </p:spPr>
        <p:txBody>
          <a:bodyPr wrap="square">
            <a:spAutoFit/>
          </a:bodyPr>
          <a:p>
            <a:pPr indent="457200" algn="just" eaLnBrk="0" fontAlgn="base" hangingPunct="0">
              <a:lnSpc>
                <a:spcPct val="130000"/>
              </a:lnSpc>
              <a:spcBef>
                <a:spcPct val="0"/>
              </a:spcBef>
              <a:spcAft>
                <a:spcPct val="0"/>
              </a:spcAft>
            </a:pPr>
            <a:r>
              <a:rPr lang="zh-CN" altLang="en-US" dirty="0">
                <a:latin typeface="微软雅黑" panose="020B0503020204020204" charset="-122"/>
                <a:ea typeface="微软雅黑" panose="020B0503020204020204" charset="-122"/>
                <a:cs typeface="Aparajita" panose="020B0604020202020204" pitchFamily="34" charset="0"/>
              </a:rPr>
              <a:t>发布区域共同体工作标准（活动内容）、指引（指南）</a:t>
            </a:r>
            <a:endParaRPr lang="zh-CN" altLang="en-US" dirty="0">
              <a:latin typeface="微软雅黑" panose="020B0503020204020204" charset="-122"/>
              <a:ea typeface="微软雅黑" panose="020B0503020204020204" charset="-122"/>
              <a:cs typeface="Aparajita" panose="020B0604020202020204" pitchFamily="34" charset="0"/>
            </a:endParaRPr>
          </a:p>
          <a:p>
            <a:pPr indent="457200" algn="just" eaLnBrk="0" fontAlgn="base" hangingPunct="0">
              <a:lnSpc>
                <a:spcPct val="130000"/>
              </a:lnSpc>
              <a:spcBef>
                <a:spcPct val="0"/>
              </a:spcBef>
              <a:spcAft>
                <a:spcPct val="0"/>
              </a:spcAft>
            </a:pPr>
            <a:r>
              <a:rPr lang="zh-CN" altLang="en-US" dirty="0">
                <a:latin typeface="微软雅黑" panose="020B0503020204020204" charset="-122"/>
                <a:ea typeface="微软雅黑" panose="020B0503020204020204" charset="-122"/>
                <a:cs typeface="Aparajita" panose="020B0604020202020204" pitchFamily="34" charset="0"/>
              </a:rPr>
              <a:t>建立有效的信息沟通平台</a:t>
            </a:r>
            <a:endParaRPr lang="zh-CN" altLang="en-US" dirty="0">
              <a:latin typeface="微软雅黑" panose="020B0503020204020204" charset="-122"/>
              <a:ea typeface="微软雅黑" panose="020B0503020204020204" charset="-122"/>
              <a:cs typeface="Aparajita" panose="020B0604020202020204" pitchFamily="34" charset="0"/>
            </a:endParaRPr>
          </a:p>
          <a:p>
            <a:pPr indent="457200" algn="just" eaLnBrk="0" fontAlgn="base" hangingPunct="0">
              <a:lnSpc>
                <a:spcPct val="130000"/>
              </a:lnSpc>
              <a:spcBef>
                <a:spcPct val="0"/>
              </a:spcBef>
              <a:spcAft>
                <a:spcPct val="0"/>
              </a:spcAft>
            </a:pPr>
            <a:r>
              <a:rPr lang="zh-CN" altLang="en-US" sz="1600" dirty="0">
                <a:latin typeface="华文楷体" panose="02010600040101010101" charset="-122"/>
                <a:ea typeface="华文楷体" panose="02010600040101010101" charset="-122"/>
                <a:cs typeface="Aparajita" panose="020B0604020202020204" pitchFamily="34" charset="0"/>
              </a:rPr>
              <a:t>目前感觉过于松散，如何打造成大家离不开、起到事半功倍作用的权  </a:t>
            </a:r>
            <a:endParaRPr lang="zh-CN" altLang="en-US" sz="1600" dirty="0">
              <a:latin typeface="华文楷体" panose="02010600040101010101" charset="-122"/>
              <a:ea typeface="华文楷体" panose="02010600040101010101" charset="-122"/>
              <a:cs typeface="Aparajita" panose="020B0604020202020204" pitchFamily="34" charset="0"/>
            </a:endParaRPr>
          </a:p>
          <a:p>
            <a:pPr indent="457200" algn="just" eaLnBrk="0" fontAlgn="base" hangingPunct="0">
              <a:lnSpc>
                <a:spcPct val="130000"/>
              </a:lnSpc>
              <a:spcBef>
                <a:spcPct val="0"/>
              </a:spcBef>
              <a:spcAft>
                <a:spcPct val="0"/>
              </a:spcAft>
            </a:pPr>
            <a:r>
              <a:rPr lang="zh-CN" altLang="en-US" sz="1600" dirty="0">
                <a:latin typeface="华文楷体" panose="02010600040101010101" charset="-122"/>
                <a:ea typeface="华文楷体" panose="02010600040101010101" charset="-122"/>
                <a:cs typeface="Aparajita" panose="020B0604020202020204" pitchFamily="34" charset="0"/>
              </a:rPr>
              <a:t>威、有效平台，是我们的期盼</a:t>
            </a:r>
            <a:endParaRPr lang="zh-CN" altLang="en-US" sz="1600" dirty="0">
              <a:latin typeface="华文楷体" panose="02010600040101010101" charset="-122"/>
              <a:ea typeface="华文楷体" panose="02010600040101010101" charset="-122"/>
              <a:cs typeface="Aparajita" panose="020B0604020202020204" pitchFamily="34" charset="0"/>
            </a:endParaRPr>
          </a:p>
        </p:txBody>
      </p:sp>
      <p:sp>
        <p:nvSpPr>
          <p:cNvPr id="45" name="PA-1022303"/>
          <p:cNvSpPr>
            <a:spLocks noEditPoints="1"/>
          </p:cNvSpPr>
          <p:nvPr>
            <p:custDataLst>
              <p:tags r:id="rId8"/>
            </p:custDataLst>
          </p:nvPr>
        </p:nvSpPr>
        <p:spPr bwMode="auto">
          <a:xfrm>
            <a:off x="1374426" y="2872589"/>
            <a:ext cx="909637" cy="973138"/>
          </a:xfrm>
          <a:custGeom>
            <a:avLst/>
            <a:gdLst>
              <a:gd name="T0" fmla="*/ 456 w 1204"/>
              <a:gd name="T1" fmla="*/ 800 h 1286"/>
              <a:gd name="T2" fmla="*/ 434 w 1204"/>
              <a:gd name="T3" fmla="*/ 726 h 1286"/>
              <a:gd name="T4" fmla="*/ 526 w 1204"/>
              <a:gd name="T5" fmla="*/ 351 h 1286"/>
              <a:gd name="T6" fmla="*/ 624 w 1204"/>
              <a:gd name="T7" fmla="*/ 656 h 1286"/>
              <a:gd name="T8" fmla="*/ 746 w 1204"/>
              <a:gd name="T9" fmla="*/ 302 h 1286"/>
              <a:gd name="T10" fmla="*/ 476 w 1204"/>
              <a:gd name="T11" fmla="*/ 600 h 1286"/>
              <a:gd name="T12" fmla="*/ 453 w 1204"/>
              <a:gd name="T13" fmla="*/ 640 h 1286"/>
              <a:gd name="T14" fmla="*/ 619 w 1204"/>
              <a:gd name="T15" fmla="*/ 737 h 1286"/>
              <a:gd name="T16" fmla="*/ 794 w 1204"/>
              <a:gd name="T17" fmla="*/ 257 h 1286"/>
              <a:gd name="T18" fmla="*/ 802 w 1204"/>
              <a:gd name="T19" fmla="*/ 164 h 1286"/>
              <a:gd name="T20" fmla="*/ 794 w 1204"/>
              <a:gd name="T21" fmla="*/ 257 h 1286"/>
              <a:gd name="T22" fmla="*/ 940 w 1204"/>
              <a:gd name="T23" fmla="*/ 303 h 1286"/>
              <a:gd name="T24" fmla="*/ 847 w 1204"/>
              <a:gd name="T25" fmla="*/ 311 h 1286"/>
              <a:gd name="T26" fmla="*/ 687 w 1204"/>
              <a:gd name="T27" fmla="*/ 216 h 1286"/>
              <a:gd name="T28" fmla="*/ 648 w 1204"/>
              <a:gd name="T29" fmla="*/ 131 h 1286"/>
              <a:gd name="T30" fmla="*/ 687 w 1204"/>
              <a:gd name="T31" fmla="*/ 216 h 1286"/>
              <a:gd name="T32" fmla="*/ 531 w 1204"/>
              <a:gd name="T33" fmla="*/ 161 h 1286"/>
              <a:gd name="T34" fmla="*/ 540 w 1204"/>
              <a:gd name="T35" fmla="*/ 254 h 1286"/>
              <a:gd name="T36" fmla="*/ 885 w 1204"/>
              <a:gd name="T37" fmla="*/ 459 h 1286"/>
              <a:gd name="T38" fmla="*/ 970 w 1204"/>
              <a:gd name="T39" fmla="*/ 419 h 1286"/>
              <a:gd name="T40" fmla="*/ 885 w 1204"/>
              <a:gd name="T41" fmla="*/ 459 h 1286"/>
              <a:gd name="T42" fmla="*/ 443 w 1204"/>
              <a:gd name="T43" fmla="*/ 658 h 1286"/>
              <a:gd name="T44" fmla="*/ 420 w 1204"/>
              <a:gd name="T45" fmla="*/ 698 h 1286"/>
              <a:gd name="T46" fmla="*/ 585 w 1204"/>
              <a:gd name="T47" fmla="*/ 795 h 1286"/>
              <a:gd name="T48" fmla="*/ 439 w 1204"/>
              <a:gd name="T49" fmla="*/ 1286 h 1286"/>
              <a:gd name="T50" fmla="*/ 470 w 1204"/>
              <a:gd name="T51" fmla="*/ 75 h 1286"/>
              <a:gd name="T52" fmla="*/ 1146 w 1204"/>
              <a:gd name="T53" fmla="*/ 365 h 1286"/>
              <a:gd name="T54" fmla="*/ 1157 w 1204"/>
              <a:gd name="T55" fmla="*/ 559 h 1286"/>
              <a:gd name="T56" fmla="*/ 1190 w 1204"/>
              <a:gd name="T57" fmla="*/ 804 h 1286"/>
              <a:gd name="T58" fmla="*/ 1149 w 1204"/>
              <a:gd name="T59" fmla="*/ 1011 h 1286"/>
              <a:gd name="T60" fmla="*/ 899 w 1204"/>
              <a:gd name="T61" fmla="*/ 1067 h 1286"/>
              <a:gd name="T62" fmla="*/ 439 w 1204"/>
              <a:gd name="T63"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4" h="1286">
                <a:moveTo>
                  <a:pt x="434" y="726"/>
                </a:moveTo>
                <a:cubicBezTo>
                  <a:pt x="421" y="753"/>
                  <a:pt x="430" y="785"/>
                  <a:pt x="456" y="800"/>
                </a:cubicBezTo>
                <a:cubicBezTo>
                  <a:pt x="478" y="812"/>
                  <a:pt x="504" y="809"/>
                  <a:pt x="522" y="793"/>
                </a:cubicBezTo>
                <a:lnTo>
                  <a:pt x="434" y="726"/>
                </a:lnTo>
                <a:close/>
                <a:moveTo>
                  <a:pt x="746" y="302"/>
                </a:moveTo>
                <a:cubicBezTo>
                  <a:pt x="667" y="256"/>
                  <a:pt x="568" y="278"/>
                  <a:pt x="526" y="351"/>
                </a:cubicBezTo>
                <a:cubicBezTo>
                  <a:pt x="483" y="425"/>
                  <a:pt x="539" y="507"/>
                  <a:pt x="500" y="584"/>
                </a:cubicBezTo>
                <a:lnTo>
                  <a:pt x="624" y="656"/>
                </a:lnTo>
                <a:cubicBezTo>
                  <a:pt x="672" y="584"/>
                  <a:pt x="771" y="591"/>
                  <a:pt x="814" y="517"/>
                </a:cubicBezTo>
                <a:cubicBezTo>
                  <a:pt x="856" y="444"/>
                  <a:pt x="826" y="348"/>
                  <a:pt x="746" y="302"/>
                </a:cubicBezTo>
                <a:close/>
                <a:moveTo>
                  <a:pt x="612" y="702"/>
                </a:moveTo>
                <a:lnTo>
                  <a:pt x="476" y="600"/>
                </a:lnTo>
                <a:cubicBezTo>
                  <a:pt x="466" y="592"/>
                  <a:pt x="452" y="595"/>
                  <a:pt x="446" y="606"/>
                </a:cubicBezTo>
                <a:cubicBezTo>
                  <a:pt x="440" y="617"/>
                  <a:pt x="443" y="632"/>
                  <a:pt x="453" y="640"/>
                </a:cubicBezTo>
                <a:lnTo>
                  <a:pt x="588" y="743"/>
                </a:lnTo>
                <a:cubicBezTo>
                  <a:pt x="599" y="750"/>
                  <a:pt x="612" y="748"/>
                  <a:pt x="619" y="737"/>
                </a:cubicBezTo>
                <a:cubicBezTo>
                  <a:pt x="625" y="726"/>
                  <a:pt x="622" y="710"/>
                  <a:pt x="612" y="702"/>
                </a:cubicBezTo>
                <a:close/>
                <a:moveTo>
                  <a:pt x="794" y="257"/>
                </a:moveTo>
                <a:lnTo>
                  <a:pt x="837" y="183"/>
                </a:lnTo>
                <a:lnTo>
                  <a:pt x="802" y="164"/>
                </a:lnTo>
                <a:lnTo>
                  <a:pt x="760" y="237"/>
                </a:lnTo>
                <a:lnTo>
                  <a:pt x="794" y="257"/>
                </a:lnTo>
                <a:close/>
                <a:moveTo>
                  <a:pt x="867" y="345"/>
                </a:moveTo>
                <a:lnTo>
                  <a:pt x="940" y="303"/>
                </a:lnTo>
                <a:lnTo>
                  <a:pt x="920" y="269"/>
                </a:lnTo>
                <a:lnTo>
                  <a:pt x="847" y="311"/>
                </a:lnTo>
                <a:lnTo>
                  <a:pt x="867" y="345"/>
                </a:lnTo>
                <a:close/>
                <a:moveTo>
                  <a:pt x="687" y="216"/>
                </a:moveTo>
                <a:lnTo>
                  <a:pt x="687" y="131"/>
                </a:lnTo>
                <a:lnTo>
                  <a:pt x="648" y="131"/>
                </a:lnTo>
                <a:lnTo>
                  <a:pt x="648" y="216"/>
                </a:lnTo>
                <a:lnTo>
                  <a:pt x="687" y="216"/>
                </a:lnTo>
                <a:close/>
                <a:moveTo>
                  <a:pt x="574" y="234"/>
                </a:moveTo>
                <a:lnTo>
                  <a:pt x="531" y="161"/>
                </a:lnTo>
                <a:lnTo>
                  <a:pt x="497" y="181"/>
                </a:lnTo>
                <a:lnTo>
                  <a:pt x="540" y="254"/>
                </a:lnTo>
                <a:lnTo>
                  <a:pt x="574" y="234"/>
                </a:lnTo>
                <a:close/>
                <a:moveTo>
                  <a:pt x="885" y="459"/>
                </a:moveTo>
                <a:lnTo>
                  <a:pt x="970" y="459"/>
                </a:lnTo>
                <a:lnTo>
                  <a:pt x="970" y="419"/>
                </a:lnTo>
                <a:lnTo>
                  <a:pt x="885" y="419"/>
                </a:lnTo>
                <a:lnTo>
                  <a:pt x="885" y="459"/>
                </a:lnTo>
                <a:close/>
                <a:moveTo>
                  <a:pt x="578" y="760"/>
                </a:moveTo>
                <a:lnTo>
                  <a:pt x="443" y="658"/>
                </a:lnTo>
                <a:cubicBezTo>
                  <a:pt x="433" y="650"/>
                  <a:pt x="419" y="653"/>
                  <a:pt x="412" y="664"/>
                </a:cubicBezTo>
                <a:cubicBezTo>
                  <a:pt x="406" y="675"/>
                  <a:pt x="409" y="690"/>
                  <a:pt x="420" y="698"/>
                </a:cubicBezTo>
                <a:lnTo>
                  <a:pt x="555" y="801"/>
                </a:lnTo>
                <a:cubicBezTo>
                  <a:pt x="565" y="808"/>
                  <a:pt x="579" y="806"/>
                  <a:pt x="585" y="795"/>
                </a:cubicBezTo>
                <a:cubicBezTo>
                  <a:pt x="591" y="784"/>
                  <a:pt x="588" y="768"/>
                  <a:pt x="578" y="760"/>
                </a:cubicBezTo>
                <a:close/>
                <a:moveTo>
                  <a:pt x="439" y="1286"/>
                </a:moveTo>
                <a:cubicBezTo>
                  <a:pt x="454" y="1184"/>
                  <a:pt x="453" y="1077"/>
                  <a:pt x="426" y="982"/>
                </a:cubicBezTo>
                <a:cubicBezTo>
                  <a:pt x="0" y="742"/>
                  <a:pt x="111" y="187"/>
                  <a:pt x="470" y="75"/>
                </a:cubicBezTo>
                <a:cubicBezTo>
                  <a:pt x="658" y="0"/>
                  <a:pt x="915" y="45"/>
                  <a:pt x="1083" y="212"/>
                </a:cubicBezTo>
                <a:cubicBezTo>
                  <a:pt x="1204" y="334"/>
                  <a:pt x="1146" y="365"/>
                  <a:pt x="1146" y="365"/>
                </a:cubicBezTo>
                <a:lnTo>
                  <a:pt x="1119" y="380"/>
                </a:lnTo>
                <a:cubicBezTo>
                  <a:pt x="1134" y="438"/>
                  <a:pt x="1160" y="545"/>
                  <a:pt x="1157" y="559"/>
                </a:cubicBezTo>
                <a:cubicBezTo>
                  <a:pt x="1152" y="579"/>
                  <a:pt x="1130" y="600"/>
                  <a:pt x="1130" y="600"/>
                </a:cubicBezTo>
                <a:lnTo>
                  <a:pt x="1190" y="804"/>
                </a:lnTo>
                <a:lnTo>
                  <a:pt x="1136" y="826"/>
                </a:lnTo>
                <a:cubicBezTo>
                  <a:pt x="1148" y="892"/>
                  <a:pt x="1155" y="946"/>
                  <a:pt x="1149" y="1011"/>
                </a:cubicBezTo>
                <a:cubicBezTo>
                  <a:pt x="1148" y="1022"/>
                  <a:pt x="1111" y="1054"/>
                  <a:pt x="1082" y="1056"/>
                </a:cubicBezTo>
                <a:lnTo>
                  <a:pt x="899" y="1067"/>
                </a:lnTo>
                <a:lnTo>
                  <a:pt x="911" y="1286"/>
                </a:lnTo>
                <a:lnTo>
                  <a:pt x="439" y="1286"/>
                </a:lnTo>
                <a:close/>
              </a:path>
            </a:pathLst>
          </a:custGeom>
          <a:solidFill>
            <a:schemeClr val="accent1"/>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思源黑体 CN Heavy" panose="020B0A00000000000000" pitchFamily="34" charset="-122"/>
              <a:ea typeface="思源黑体 CN Heavy" panose="020B0A00000000000000" pitchFamily="34" charset="-122"/>
            </a:endParaRPr>
          </a:p>
        </p:txBody>
      </p:sp>
      <p:sp>
        <p:nvSpPr>
          <p:cNvPr id="48" name="PA-102280"/>
          <p:cNvSpPr/>
          <p:nvPr>
            <p:custDataLst>
              <p:tags r:id="rId9"/>
            </p:custDataLst>
          </p:nvPr>
        </p:nvSpPr>
        <p:spPr bwMode="auto">
          <a:xfrm>
            <a:off x="3830955" y="1043940"/>
            <a:ext cx="7745095" cy="29279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49" name="PA-文本框 20"/>
          <p:cNvSpPr txBox="1"/>
          <p:nvPr>
            <p:custDataLst>
              <p:tags r:id="rId10"/>
            </p:custDataLst>
          </p:nvPr>
        </p:nvSpPr>
        <p:spPr>
          <a:xfrm>
            <a:off x="4021455" y="1207135"/>
            <a:ext cx="527050" cy="270510"/>
          </a:xfrm>
          <a:prstGeom prst="rect">
            <a:avLst/>
          </a:prstGeom>
          <a:solidFill>
            <a:schemeClr val="accent1"/>
          </a:solidFill>
        </p:spPr>
        <p:txBody>
          <a:bodyPr wrap="none" lIns="0" tIns="0" rIns="0" bIns="0" rtlCol="0" anchor="ctr">
            <a:noAutofit/>
          </a:bodyPr>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rPr>
              <a:t>1</a:t>
            </a:r>
            <a:endParaRPr kumimoji="0" lang="zh-CN" altLang="en-US" sz="2400"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sp>
        <p:nvSpPr>
          <p:cNvPr id="98" name="PA-1022133"/>
          <p:cNvSpPr/>
          <p:nvPr>
            <p:custDataLst>
              <p:tags r:id="rId11"/>
            </p:custDataLst>
          </p:nvPr>
        </p:nvSpPr>
        <p:spPr>
          <a:xfrm>
            <a:off x="4620895" y="1073150"/>
            <a:ext cx="6608445" cy="2870200"/>
          </a:xfrm>
          <a:prstGeom prst="rect">
            <a:avLst/>
          </a:prstGeom>
        </p:spPr>
        <p:txBody>
          <a:bodyPr wrap="square">
            <a:spAutoFit/>
          </a:bodyPr>
          <a:p>
            <a:pPr algn="just" fontAlgn="base">
              <a:lnSpc>
                <a:spcPct val="120000"/>
              </a:lnSpc>
              <a:spcBef>
                <a:spcPts val="400"/>
              </a:spcBef>
              <a:spcAft>
                <a:spcPts val="400"/>
              </a:spcAft>
            </a:pPr>
            <a:r>
              <a:rPr lang="zh-CN" altLang="en-US" kern="100" dirty="0">
                <a:solidFill>
                  <a:srgbClr val="3D3D3D"/>
                </a:solidFill>
                <a:latin typeface="微软雅黑" panose="020B0503020204020204" charset="-122"/>
                <a:ea typeface="微软雅黑" panose="020B0503020204020204" charset="-122"/>
                <a:cs typeface="+mn-ea"/>
                <a:sym typeface="+mn-lt"/>
              </a:rPr>
              <a:t>区域共同体的主要任务和目的是什么？</a:t>
            </a:r>
            <a:endParaRPr lang="zh-CN" altLang="en-US" kern="100" dirty="0">
              <a:solidFill>
                <a:srgbClr val="3D3D3D"/>
              </a:solidFill>
              <a:latin typeface="微软雅黑" panose="020B0503020204020204" charset="-122"/>
              <a:ea typeface="微软雅黑" panose="020B0503020204020204" charset="-122"/>
              <a:cs typeface="+mn-ea"/>
              <a:sym typeface="+mn-lt"/>
            </a:endParaRPr>
          </a:p>
          <a:p>
            <a:pPr algn="just" fontAlgn="base">
              <a:lnSpc>
                <a:spcPct val="120000"/>
              </a:lnSpc>
              <a:spcBef>
                <a:spcPts val="400"/>
              </a:spcBef>
              <a:spcAft>
                <a:spcPts val="400"/>
              </a:spcAft>
            </a:pPr>
            <a:r>
              <a:rPr lang="zh-CN" altLang="en-US" sz="1600" kern="100" dirty="0">
                <a:solidFill>
                  <a:srgbClr val="3D3D3D"/>
                </a:solidFill>
                <a:latin typeface="华文楷体" panose="02010600040101010101" charset="-122"/>
                <a:ea typeface="华文楷体" panose="02010600040101010101" charset="-122"/>
                <a:cs typeface="+mn-ea"/>
                <a:sym typeface="+mn-lt"/>
              </a:rPr>
              <a:t>目前不太清晰，感觉更多是倾向于通过撰写案例进行沟通交流。最终给一个什么成果作为此次实验的收尾？如何形成一套可复制、可推广的实践体系？不像创建示范区、数字化学习先行区，目标目的明确。</a:t>
            </a:r>
            <a:endParaRPr lang="zh-CN" altLang="en-US" kern="100" dirty="0">
              <a:solidFill>
                <a:srgbClr val="3D3D3D"/>
              </a:solidFill>
              <a:latin typeface="华文楷体" panose="02010600040101010101" charset="-122"/>
              <a:ea typeface="华文楷体" panose="02010600040101010101" charset="-122"/>
              <a:cs typeface="+mn-ea"/>
              <a:sym typeface="+mn-lt"/>
            </a:endParaRPr>
          </a:p>
          <a:p>
            <a:pPr algn="just" fontAlgn="base">
              <a:lnSpc>
                <a:spcPct val="120000"/>
              </a:lnSpc>
              <a:spcBef>
                <a:spcPts val="400"/>
              </a:spcBef>
              <a:spcAft>
                <a:spcPts val="400"/>
              </a:spcAft>
            </a:pPr>
            <a:r>
              <a:rPr lang="zh-CN" altLang="en-US" kern="100" dirty="0">
                <a:solidFill>
                  <a:srgbClr val="3D3D3D"/>
                </a:solidFill>
                <a:latin typeface="微软雅黑" panose="020B0503020204020204" charset="-122"/>
                <a:ea typeface="微软雅黑" panose="020B0503020204020204" charset="-122"/>
                <a:cs typeface="+mn-ea"/>
                <a:sym typeface="+mn-lt"/>
              </a:rPr>
              <a:t>如何聚合力量联合开展区域重点实验项目？</a:t>
            </a:r>
            <a:endParaRPr lang="zh-CN" altLang="en-US" kern="100" dirty="0">
              <a:solidFill>
                <a:srgbClr val="3D3D3D"/>
              </a:solidFill>
              <a:latin typeface="微软雅黑" panose="020B0503020204020204" charset="-122"/>
              <a:ea typeface="微软雅黑" panose="020B0503020204020204" charset="-122"/>
              <a:cs typeface="+mn-ea"/>
              <a:sym typeface="+mn-lt"/>
            </a:endParaRPr>
          </a:p>
          <a:p>
            <a:pPr algn="just" fontAlgn="base">
              <a:lnSpc>
                <a:spcPct val="120000"/>
              </a:lnSpc>
              <a:spcBef>
                <a:spcPts val="400"/>
              </a:spcBef>
              <a:spcAft>
                <a:spcPts val="400"/>
              </a:spcAft>
            </a:pPr>
            <a:r>
              <a:rPr lang="zh-CN" altLang="en-US" sz="1600" kern="100" dirty="0">
                <a:solidFill>
                  <a:srgbClr val="3D3D3D"/>
                </a:solidFill>
                <a:latin typeface="华文楷体" panose="02010600040101010101" charset="-122"/>
                <a:ea typeface="华文楷体" panose="02010600040101010101" charset="-122"/>
                <a:cs typeface="+mn-ea"/>
                <a:sym typeface="+mn-lt"/>
              </a:rPr>
              <a:t>受体制的局限，要共同推进项目或举办活动，经费、人员统筹不了，目前只能是各自按既定的方式，以各干各的为主，没有或很难形成优势互补、共同推进机制</a:t>
            </a:r>
            <a:r>
              <a:rPr lang="zh-CN" altLang="en-US" kern="100" dirty="0">
                <a:solidFill>
                  <a:srgbClr val="3D3D3D"/>
                </a:solidFill>
                <a:latin typeface="华文楷体" panose="02010600040101010101" charset="-122"/>
                <a:ea typeface="华文楷体" panose="02010600040101010101" charset="-122"/>
                <a:cs typeface="+mn-ea"/>
                <a:sym typeface="+mn-lt"/>
              </a:rPr>
              <a:t>。</a:t>
            </a:r>
            <a:endParaRPr lang="zh-CN" altLang="en-US" kern="100" dirty="0">
              <a:solidFill>
                <a:srgbClr val="3D3D3D"/>
              </a:solidFill>
              <a:latin typeface="华文楷体" panose="02010600040101010101" charset="-122"/>
              <a:ea typeface="华文楷体" panose="02010600040101010101" charset="-122"/>
              <a:cs typeface="+mn-ea"/>
              <a:sym typeface="+mn-lt"/>
            </a:endParaRPr>
          </a:p>
        </p:txBody>
      </p:sp>
      <p:sp>
        <p:nvSpPr>
          <p:cNvPr id="51" name="PA-文本框 20"/>
          <p:cNvSpPr txBox="1"/>
          <p:nvPr>
            <p:custDataLst>
              <p:tags r:id="rId12"/>
            </p:custDataLst>
          </p:nvPr>
        </p:nvSpPr>
        <p:spPr>
          <a:xfrm>
            <a:off x="4021455" y="2999105"/>
            <a:ext cx="527050" cy="270510"/>
          </a:xfrm>
          <a:prstGeom prst="rect">
            <a:avLst/>
          </a:prstGeom>
          <a:solidFill>
            <a:schemeClr val="accent1"/>
          </a:solidFill>
        </p:spPr>
        <p:txBody>
          <a:bodyPr wrap="none" lIns="0" tIns="0" rIns="0" bIns="0" rtlCol="0" anchor="ctr">
            <a:noAutofit/>
          </a:bodyPr>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rPr>
              <a:t>2</a:t>
            </a:r>
            <a:endParaRPr kumimoji="0" lang="en-US" altLang="zh-CN" sz="2400"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sp>
        <p:nvSpPr>
          <p:cNvPr id="53" name="PA-102280"/>
          <p:cNvSpPr/>
          <p:nvPr>
            <p:custDataLst>
              <p:tags r:id="rId13"/>
            </p:custDataLst>
          </p:nvPr>
        </p:nvSpPr>
        <p:spPr bwMode="auto">
          <a:xfrm>
            <a:off x="3895090" y="4319905"/>
            <a:ext cx="7681595" cy="161925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54" name="PA-文本框 20"/>
          <p:cNvSpPr txBox="1"/>
          <p:nvPr>
            <p:custDataLst>
              <p:tags r:id="rId14"/>
            </p:custDataLst>
          </p:nvPr>
        </p:nvSpPr>
        <p:spPr>
          <a:xfrm>
            <a:off x="4021455" y="5057775"/>
            <a:ext cx="527050" cy="270510"/>
          </a:xfrm>
          <a:prstGeom prst="rect">
            <a:avLst/>
          </a:prstGeom>
          <a:solidFill>
            <a:schemeClr val="accent1"/>
          </a:solidFill>
        </p:spPr>
        <p:txBody>
          <a:bodyPr wrap="none" lIns="0" tIns="0" rIns="0" bIns="0" rtlCol="0" anchor="ctr">
            <a:noAutofit/>
          </a:bodyPr>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rPr>
              <a:t>建议</a:t>
            </a:r>
            <a:endParaRPr kumimoji="0" lang="zh-CN" altLang="en-US"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sp>
        <p:nvSpPr>
          <p:cNvPr id="4" name="PA-102271"/>
          <p:cNvSpPr/>
          <p:nvPr>
            <p:custDataLst>
              <p:tags r:id="rId15"/>
            </p:custDataLst>
          </p:nvPr>
        </p:nvSpPr>
        <p:spPr>
          <a:xfrm>
            <a:off x="8789606" y="310646"/>
            <a:ext cx="201930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四、意见建议</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
        <p:nvSpPr>
          <p:cNvPr id="2" name="PA-文本框 20"/>
          <p:cNvSpPr txBox="1"/>
          <p:nvPr>
            <p:custDataLst>
              <p:tags r:id="rId16"/>
            </p:custDataLst>
          </p:nvPr>
        </p:nvSpPr>
        <p:spPr>
          <a:xfrm>
            <a:off x="4681855" y="4603750"/>
            <a:ext cx="404495" cy="270510"/>
          </a:xfrm>
          <a:prstGeom prst="rect">
            <a:avLst/>
          </a:prstGeom>
          <a:solidFill>
            <a:schemeClr val="accent1"/>
          </a:solidFill>
        </p:spPr>
        <p:txBody>
          <a:bodyPr wrap="none" lIns="0" tIns="0" rIns="0" bIns="0" rtlCol="0" anchor="ctr">
            <a:noAutofit/>
          </a:bodyPr>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rPr>
              <a:t>1</a:t>
            </a:r>
            <a:endParaRPr kumimoji="0" lang="zh-CN" altLang="en-US" sz="2400"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sp>
        <p:nvSpPr>
          <p:cNvPr id="3" name="PA-文本框 20"/>
          <p:cNvSpPr txBox="1"/>
          <p:nvPr>
            <p:custDataLst>
              <p:tags r:id="rId17"/>
            </p:custDataLst>
          </p:nvPr>
        </p:nvSpPr>
        <p:spPr>
          <a:xfrm>
            <a:off x="4681855" y="4994275"/>
            <a:ext cx="404495" cy="270510"/>
          </a:xfrm>
          <a:prstGeom prst="rect">
            <a:avLst/>
          </a:prstGeom>
          <a:solidFill>
            <a:schemeClr val="accent1"/>
          </a:solidFill>
        </p:spPr>
        <p:txBody>
          <a:bodyPr wrap="none" lIns="0" tIns="0" rIns="0" bIns="0" rtlCol="0" anchor="ctr">
            <a:noAutofit/>
          </a:bodyPr>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rPr>
              <a:t>2</a:t>
            </a:r>
            <a:endParaRPr kumimoji="0" lang="en-US" altLang="zh-CN" sz="2400" b="1" i="0" u="none" strike="noStrike" kern="0" cap="none" spc="0" normalizeH="0" baseline="0" noProof="0" dirty="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42035"/>
            <a:ext cx="12216130" cy="5952490"/>
            <a:chOff x="-30" y="1641"/>
            <a:chExt cx="19238" cy="9374"/>
          </a:xfrm>
        </p:grpSpPr>
        <p:pic>
          <p:nvPicPr>
            <p:cNvPr id="8" name="图片 7" descr="图片1"/>
            <p:cNvPicPr>
              <a:picLocks noChangeAspect="1"/>
            </p:cNvPicPr>
            <p:nvPr/>
          </p:nvPicPr>
          <p:blipFill>
            <a:blip r:embed="rId1"/>
            <a:srcRect l="125" t="4972" b="31220"/>
            <a:stretch>
              <a:fillRect/>
            </a:stretch>
          </p:blipFill>
          <p:spPr>
            <a:xfrm>
              <a:off x="-30" y="1641"/>
              <a:ext cx="19238" cy="9318"/>
            </a:xfrm>
            <a:prstGeom prst="rect">
              <a:avLst/>
            </a:prstGeom>
          </p:spPr>
        </p:pic>
        <p:sp>
          <p:nvSpPr>
            <p:cNvPr id="7" name="矩形 6"/>
            <p:cNvSpPr/>
            <p:nvPr/>
          </p:nvSpPr>
          <p:spPr>
            <a:xfrm>
              <a:off x="-30" y="1641"/>
              <a:ext cx="19238" cy="9374"/>
            </a:xfrm>
            <a:prstGeom prst="rect">
              <a:avLst/>
            </a:prstGeom>
            <a:gradFill>
              <a:gsLst>
                <a:gs pos="0">
                  <a:schemeClr val="bg1">
                    <a:alpha val="78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640080" y="2331085"/>
            <a:ext cx="10638155" cy="922020"/>
          </a:xfrm>
          <a:prstGeom prst="rect">
            <a:avLst/>
          </a:prstGeom>
          <a:noFill/>
          <a:effectLst>
            <a:outerShdw blurRad="25400" dist="25400" dir="3000000" algn="ctr" rotWithShape="0">
              <a:srgbClr val="404040">
                <a:alpha val="38000"/>
              </a:srgbClr>
            </a:outerShdw>
          </a:effectLst>
          <a:scene3d>
            <a:camera prst="orthographicFront"/>
            <a:lightRig rig="threePt" dir="t"/>
          </a:scene3d>
          <a:sp3d>
            <a:extrusionClr>
              <a:schemeClr val="bg1"/>
            </a:extrusionClr>
          </a:sp3d>
        </p:spPr>
        <p:txBody>
          <a:bodyPr wrap="square" rtlCol="0">
            <a:spAutoFit/>
          </a:bodyPr>
          <a:lstStyle/>
          <a:p>
            <a:pPr algn="ctr"/>
            <a:r>
              <a:rPr kumimoji="1" lang="zh-CN" altLang="en-US" sz="5400" b="1">
                <a:solidFill>
                  <a:schemeClr val="accent1"/>
                </a:solidFill>
                <a:effectLst>
                  <a:outerShdw blurRad="38100" dist="25400" dir="5400000" algn="ctr" rotWithShape="0">
                    <a:srgbClr val="6E747A">
                      <a:alpha val="43000"/>
                    </a:srgbClr>
                  </a:outerShdw>
                </a:effectLst>
                <a:latin typeface="+mj-ea"/>
                <a:ea typeface="+mj-ea"/>
                <a:sym typeface="+mn-ea"/>
              </a:rPr>
              <a:t>汇报完毕！谢谢</a:t>
            </a:r>
            <a:endParaRPr kumimoji="1" lang="zh-CN" altLang="en-US" sz="5400" b="1">
              <a:solidFill>
                <a:schemeClr val="accent1"/>
              </a:solidFill>
              <a:effectLst>
                <a:outerShdw blurRad="38100" dist="25400" dir="5400000" algn="ctr" rotWithShape="0">
                  <a:srgbClr val="6E747A">
                    <a:alpha val="43000"/>
                  </a:srgbClr>
                </a:outerShdw>
              </a:effectLst>
              <a:latin typeface="+mj-ea"/>
              <a:ea typeface="+mj-ea"/>
              <a:sym typeface="+mn-ea"/>
            </a:endParaRPr>
          </a:p>
        </p:txBody>
      </p:sp>
      <p:pic>
        <p:nvPicPr>
          <p:cNvPr id="4" name="图片 3" descr="c8ff3c1a8e972f917767176062e54b6"/>
          <p:cNvPicPr>
            <a:picLocks noChangeAspect="1"/>
          </p:cNvPicPr>
          <p:nvPr/>
        </p:nvPicPr>
        <p:blipFill>
          <a:blip r:embed="rId2"/>
          <a:stretch>
            <a:fillRect/>
          </a:stretch>
        </p:blipFill>
        <p:spPr>
          <a:xfrm>
            <a:off x="1359535" y="64770"/>
            <a:ext cx="1567180" cy="977265"/>
          </a:xfrm>
          <a:prstGeom prst="rect">
            <a:avLst/>
          </a:prstGeom>
        </p:spPr>
      </p:pic>
      <p:sp>
        <p:nvSpPr>
          <p:cNvPr id="11" name="PA-10227"/>
          <p:cNvSpPr/>
          <p:nvPr>
            <p:custDataLst>
              <p:tags r:id="rId3"/>
            </p:custDataLst>
          </p:nvPr>
        </p:nvSpPr>
        <p:spPr>
          <a:xfrm>
            <a:off x="2383790" y="4229100"/>
            <a:ext cx="3994150" cy="494159"/>
          </a:xfrm>
          <a:prstGeom prst="roundRect">
            <a:avLst>
              <a:gd name="adj" fmla="val 50000"/>
            </a:avLst>
          </a:prstGeom>
          <a:noFill/>
          <a:ln>
            <a:noFill/>
            <a:prstDash val="sysDot"/>
          </a:ln>
        </p:spPr>
        <p:txBody>
          <a:bodyPr wrap="square">
            <a:spAutoFit/>
          </a:bodyPr>
          <a:p>
            <a:pPr algn="ctr">
              <a:lnSpc>
                <a:spcPts val="1900"/>
              </a:lnSpc>
              <a:defRPr/>
            </a:pP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汇报：深圳市宝安区城市学院</a:t>
            </a:r>
            <a:endPar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endParaRPr>
          </a:p>
        </p:txBody>
      </p:sp>
      <p:grpSp>
        <p:nvGrpSpPr>
          <p:cNvPr id="12" name="PA-10228"/>
          <p:cNvGrpSpPr/>
          <p:nvPr>
            <p:custDataLst>
              <p:tags r:id="rId4"/>
            </p:custDataLst>
          </p:nvPr>
        </p:nvGrpSpPr>
        <p:grpSpPr>
          <a:xfrm>
            <a:off x="2601930" y="4289708"/>
            <a:ext cx="358009" cy="358009"/>
            <a:chOff x="801291" y="3535885"/>
            <a:chExt cx="219347" cy="219347"/>
          </a:xfrm>
          <a:solidFill>
            <a:schemeClr val="accent1"/>
          </a:solidFill>
          <a:effectLst/>
        </p:grpSpPr>
        <p:sp>
          <p:nvSpPr>
            <p:cNvPr id="13" name="PA-椭圆 10"/>
            <p:cNvSpPr>
              <a:spLocks noChangeArrowheads="1"/>
            </p:cNvSpPr>
            <p:nvPr>
              <p:custDataLst>
                <p:tags r:id="rId5"/>
              </p:custDataLst>
            </p:nvPr>
          </p:nvSpPr>
          <p:spPr bwMode="auto">
            <a:xfrm>
              <a:off x="801291" y="3535885"/>
              <a:ext cx="219347" cy="219347"/>
            </a:xfrm>
            <a:prstGeom prst="ellipse">
              <a:avLst/>
            </a:prstGeom>
            <a:grp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fontAlgn="base">
                <a:spcBef>
                  <a:spcPct val="0"/>
                </a:spcBef>
                <a:spcAft>
                  <a:spcPct val="0"/>
                </a:spcAft>
              </a:pPr>
              <a:endParaRPr lang="zh-CN" altLang="en-US" sz="800">
                <a:solidFill>
                  <a:srgbClr val="FFFDEF"/>
                </a:solidFill>
                <a:cs typeface="+mn-ea"/>
                <a:sym typeface="+mn-lt"/>
              </a:endParaRPr>
            </a:p>
          </p:txBody>
        </p:sp>
        <p:grpSp>
          <p:nvGrpSpPr>
            <p:cNvPr id="14" name="组合 13"/>
            <p:cNvGrpSpPr/>
            <p:nvPr/>
          </p:nvGrpSpPr>
          <p:grpSpPr>
            <a:xfrm>
              <a:off x="860980" y="3583766"/>
              <a:ext cx="100336" cy="114060"/>
              <a:chOff x="860980" y="3583766"/>
              <a:chExt cx="100336" cy="114060"/>
            </a:xfrm>
            <a:grpFill/>
          </p:grpSpPr>
          <p:sp>
            <p:nvSpPr>
              <p:cNvPr id="15" name="PA-任意多边形 12"/>
              <p:cNvSpPr>
                <a:spLocks noEditPoints="1"/>
              </p:cNvSpPr>
              <p:nvPr>
                <p:custDataLst>
                  <p:tags r:id="rId6"/>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p>
                <a:pPr algn="dist"/>
                <a:endParaRPr lang="zh-CN" altLang="en-US" sz="1600">
                  <a:solidFill>
                    <a:schemeClr val="tx1">
                      <a:lumMod val="65000"/>
                      <a:lumOff val="35000"/>
                    </a:schemeClr>
                  </a:solidFill>
                  <a:cs typeface="+mn-ea"/>
                  <a:sym typeface="+mn-lt"/>
                </a:endParaRPr>
              </a:p>
            </p:txBody>
          </p:sp>
          <p:sp>
            <p:nvSpPr>
              <p:cNvPr id="16" name="PA-任意多边形 13"/>
              <p:cNvSpPr/>
              <p:nvPr>
                <p:custDataLst>
                  <p:tags r:id="rId7"/>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p>
                <a:pPr algn="dist"/>
                <a:endParaRPr lang="zh-CN" altLang="en-US" sz="1600">
                  <a:solidFill>
                    <a:schemeClr val="tx1">
                      <a:lumMod val="65000"/>
                      <a:lumOff val="35000"/>
                    </a:schemeClr>
                  </a:solidFill>
                  <a:cs typeface="+mn-ea"/>
                  <a:sym typeface="+mn-lt"/>
                </a:endParaRPr>
              </a:p>
            </p:txBody>
          </p:sp>
        </p:grpSp>
      </p:grpSp>
      <p:grpSp>
        <p:nvGrpSpPr>
          <p:cNvPr id="17" name="PA-10229"/>
          <p:cNvGrpSpPr/>
          <p:nvPr>
            <p:custDataLst>
              <p:tags r:id="rId8"/>
            </p:custDataLst>
          </p:nvPr>
        </p:nvGrpSpPr>
        <p:grpSpPr>
          <a:xfrm>
            <a:off x="6631121" y="4289462"/>
            <a:ext cx="358009" cy="358009"/>
            <a:chOff x="10244494" y="3928282"/>
            <a:chExt cx="358149" cy="358149"/>
          </a:xfrm>
          <a:solidFill>
            <a:schemeClr val="accent1"/>
          </a:solidFill>
        </p:grpSpPr>
        <p:sp>
          <p:nvSpPr>
            <p:cNvPr id="18" name="PA-椭圆 10"/>
            <p:cNvSpPr>
              <a:spLocks noChangeArrowheads="1"/>
            </p:cNvSpPr>
            <p:nvPr>
              <p:custDataLst>
                <p:tags r:id="rId9"/>
              </p:custDataLst>
            </p:nvPr>
          </p:nvSpPr>
          <p:spPr bwMode="auto">
            <a:xfrm>
              <a:off x="10244494" y="3928282"/>
              <a:ext cx="358149" cy="358149"/>
            </a:xfrm>
            <a:prstGeom prst="ellipse">
              <a:avLst/>
            </a:prstGeom>
            <a:grp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fontAlgn="base">
                <a:spcBef>
                  <a:spcPct val="0"/>
                </a:spcBef>
                <a:spcAft>
                  <a:spcPct val="0"/>
                </a:spcAft>
              </a:pPr>
              <a:endParaRPr lang="zh-CN" altLang="en-US" sz="800">
                <a:solidFill>
                  <a:srgbClr val="FFFDEF"/>
                </a:solidFill>
                <a:cs typeface="+mn-ea"/>
                <a:sym typeface="+mn-lt"/>
              </a:endParaRPr>
            </a:p>
          </p:txBody>
        </p:sp>
        <p:grpSp>
          <p:nvGrpSpPr>
            <p:cNvPr id="19" name="Group 16"/>
            <p:cNvGrpSpPr/>
            <p:nvPr/>
          </p:nvGrpSpPr>
          <p:grpSpPr bwMode="auto">
            <a:xfrm>
              <a:off x="10365730" y="4000027"/>
              <a:ext cx="128337" cy="206279"/>
              <a:chOff x="4441" y="3144"/>
              <a:chExt cx="215" cy="345"/>
            </a:xfrm>
            <a:grpFill/>
          </p:grpSpPr>
          <p:sp>
            <p:nvSpPr>
              <p:cNvPr id="20" name="PA-任意多边形 17"/>
              <p:cNvSpPr>
                <a:spLocks noEditPoints="1"/>
              </p:cNvSpPr>
              <p:nvPr>
                <p:custDataLst>
                  <p:tags r:id="rId10"/>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p>
                <a:pPr algn="dist"/>
                <a:endParaRPr lang="zh-CN" altLang="en-US" sz="1600">
                  <a:noFill/>
                  <a:cs typeface="+mn-ea"/>
                  <a:sym typeface="+mn-lt"/>
                </a:endParaRPr>
              </a:p>
            </p:txBody>
          </p:sp>
          <p:sp>
            <p:nvSpPr>
              <p:cNvPr id="21" name="PA-任意多边形 18"/>
              <p:cNvSpPr/>
              <p:nvPr>
                <p:custDataLst>
                  <p:tags r:id="rId11"/>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p>
                <a:pPr algn="dist"/>
                <a:endParaRPr lang="zh-CN" altLang="en-US" sz="1600">
                  <a:noFill/>
                  <a:cs typeface="+mn-ea"/>
                  <a:sym typeface="+mn-lt"/>
                </a:endParaRPr>
              </a:p>
            </p:txBody>
          </p:sp>
        </p:grpSp>
      </p:grpSp>
      <p:sp>
        <p:nvSpPr>
          <p:cNvPr id="22" name="PA-102210"/>
          <p:cNvSpPr/>
          <p:nvPr>
            <p:custDataLst>
              <p:tags r:id="rId12"/>
            </p:custDataLst>
          </p:nvPr>
        </p:nvSpPr>
        <p:spPr>
          <a:xfrm>
            <a:off x="6663652" y="4229334"/>
            <a:ext cx="2831955" cy="473255"/>
          </a:xfrm>
          <a:prstGeom prst="roundRect">
            <a:avLst>
              <a:gd name="adj" fmla="val 50000"/>
            </a:avLst>
          </a:prstGeom>
          <a:noFill/>
          <a:ln>
            <a:noFill/>
            <a:prstDash val="sysDot"/>
          </a:ln>
        </p:spPr>
        <p:txBody>
          <a:bodyPr wrap="square">
            <a:spAutoFit/>
          </a:bodyPr>
          <a:p>
            <a:pPr algn="ctr">
              <a:lnSpc>
                <a:spcPts val="1900"/>
              </a:lnSpc>
              <a:defRPr/>
            </a:pP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时间：</a:t>
            </a:r>
            <a:r>
              <a:rPr lang="en-US" altLang="zh-CN" sz="1600" dirty="0">
                <a:solidFill>
                  <a:srgbClr val="E7E6E6">
                    <a:lumMod val="25000"/>
                  </a:srgbClr>
                </a:solidFill>
                <a:latin typeface="思源黑体 CN Light" panose="020B0300000000000000" pitchFamily="34" charset="-122"/>
                <a:ea typeface="思源黑体 CN Light" panose="020B0300000000000000" pitchFamily="34" charset="-122"/>
              </a:rPr>
              <a:t>2021</a:t>
            </a: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年</a:t>
            </a:r>
            <a:r>
              <a:rPr lang="en-US" altLang="zh-CN" sz="1600" dirty="0">
                <a:solidFill>
                  <a:srgbClr val="E7E6E6">
                    <a:lumMod val="25000"/>
                  </a:srgbClr>
                </a:solidFill>
                <a:latin typeface="思源黑体 CN Light" panose="020B0300000000000000" pitchFamily="34" charset="-122"/>
                <a:ea typeface="思源黑体 CN Light" panose="020B0300000000000000" pitchFamily="34" charset="-122"/>
              </a:rPr>
              <a:t>4</a:t>
            </a: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月</a:t>
            </a:r>
            <a:r>
              <a:rPr lang="en-US" altLang="zh-CN" sz="1600" dirty="0">
                <a:solidFill>
                  <a:srgbClr val="E7E6E6">
                    <a:lumMod val="25000"/>
                  </a:srgbClr>
                </a:solidFill>
                <a:latin typeface="思源黑体 CN Light" panose="020B0300000000000000" pitchFamily="34" charset="-122"/>
                <a:ea typeface="思源黑体 CN Light" panose="020B0300000000000000" pitchFamily="34" charset="-122"/>
              </a:rPr>
              <a:t>15</a:t>
            </a:r>
            <a:r>
              <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rPr>
              <a:t>日</a:t>
            </a:r>
            <a:endParaRPr lang="zh-CN" altLang="en-US" sz="1600" dirty="0">
              <a:solidFill>
                <a:srgbClr val="E7E6E6">
                  <a:lumMod val="25000"/>
                </a:srgbClr>
              </a:solidFill>
              <a:latin typeface="思源黑体 CN Light" panose="020B0300000000000000" pitchFamily="34" charset="-122"/>
              <a:ea typeface="思源黑体 CN Light" panose="020B0300000000000000" pitchFamily="34" charset="-122"/>
            </a:endParaRPr>
          </a:p>
        </p:txBody>
      </p:sp>
      <p:sp>
        <p:nvSpPr>
          <p:cNvPr id="3" name="文本框 2"/>
          <p:cNvSpPr txBox="1"/>
          <p:nvPr/>
        </p:nvSpPr>
        <p:spPr>
          <a:xfrm>
            <a:off x="427990" y="3580130"/>
            <a:ext cx="10638155" cy="583565"/>
          </a:xfrm>
          <a:prstGeom prst="rect">
            <a:avLst/>
          </a:prstGeom>
          <a:noFill/>
          <a:effectLst>
            <a:outerShdw blurRad="25400" dist="25400" dir="3000000" algn="ctr" rotWithShape="0">
              <a:srgbClr val="404040">
                <a:alpha val="38000"/>
              </a:srgbClr>
            </a:outerShdw>
          </a:effectLst>
          <a:scene3d>
            <a:camera prst="orthographicFront"/>
            <a:lightRig rig="threePt" dir="t"/>
          </a:scene3d>
          <a:sp3d>
            <a:extrusionClr>
              <a:schemeClr val="bg1"/>
            </a:extrusionClr>
          </a:sp3d>
        </p:spPr>
        <p:txBody>
          <a:bodyPr wrap="square" rtlCol="0">
            <a:spAutoFit/>
          </a:bodyPr>
          <a:p>
            <a:pPr algn="ctr"/>
            <a:r>
              <a:rPr kumimoji="1" lang="en-US" altLang="zh-CN" sz="32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r>
              <a:rPr kumimoji="1" lang="zh-CN" altLang="en-US" sz="32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五花托三果</a:t>
            </a:r>
            <a:r>
              <a:rPr kumimoji="1" lang="en-US" altLang="zh-CN" sz="32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r>
              <a:rPr kumimoji="1" lang="zh-CN" altLang="en-US" sz="32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学习共同体情况汇报</a:t>
            </a:r>
            <a:endParaRPr kumimoji="1" lang="zh-CN" altLang="en-US" sz="3200">
              <a:solidFill>
                <a:srgbClr val="A32026"/>
              </a:solidFill>
              <a:latin typeface="+mj-ea"/>
              <a:ea typeface="+mj-ea"/>
              <a:sym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520700" y="965200"/>
          <a:ext cx="11206480" cy="51727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PA-102271"/>
          <p:cNvSpPr/>
          <p:nvPr>
            <p:custDataLst>
              <p:tags r:id="rId6"/>
            </p:custDataLst>
          </p:nvPr>
        </p:nvSpPr>
        <p:spPr>
          <a:xfrm>
            <a:off x="8789606" y="310646"/>
            <a:ext cx="293751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一、共同体组织架构</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PA-102271"/>
          <p:cNvSpPr/>
          <p:nvPr>
            <p:custDataLst>
              <p:tags r:id="rId1"/>
            </p:custDataLst>
          </p:nvPr>
        </p:nvSpPr>
        <p:spPr>
          <a:xfrm>
            <a:off x="8789606" y="310646"/>
            <a:ext cx="293751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一、共同体组织架构</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pic>
        <p:nvPicPr>
          <p:cNvPr id="14" name="图片 6" descr="微信图片_202007201515025"/>
          <p:cNvPicPr>
            <a:picLocks noChangeAspect="1"/>
          </p:cNvPicPr>
          <p:nvPr/>
        </p:nvPicPr>
        <p:blipFill>
          <a:blip r:embed="rId2" cstate="print"/>
          <a:stretch>
            <a:fillRect/>
          </a:stretch>
        </p:blipFill>
        <p:spPr>
          <a:xfrm>
            <a:off x="89535" y="1042670"/>
            <a:ext cx="2411730" cy="3362325"/>
          </a:xfrm>
          <a:prstGeom prst="rect">
            <a:avLst/>
          </a:prstGeom>
        </p:spPr>
      </p:pic>
      <p:pic>
        <p:nvPicPr>
          <p:cNvPr id="15" name="图片 5" descr="微信图片_202011131631571"/>
          <p:cNvPicPr>
            <a:picLocks noChangeAspect="1"/>
          </p:cNvPicPr>
          <p:nvPr/>
        </p:nvPicPr>
        <p:blipFill>
          <a:blip r:embed="rId3" cstate="print"/>
          <a:stretch>
            <a:fillRect/>
          </a:stretch>
        </p:blipFill>
        <p:spPr>
          <a:xfrm>
            <a:off x="2501265" y="3354705"/>
            <a:ext cx="2411730" cy="3214370"/>
          </a:xfrm>
          <a:prstGeom prst="rect">
            <a:avLst/>
          </a:prstGeom>
        </p:spPr>
      </p:pic>
      <p:pic>
        <p:nvPicPr>
          <p:cNvPr id="16" name="图片 2" descr="微信图片_20201113163156"/>
          <p:cNvPicPr>
            <a:picLocks noChangeAspect="1"/>
          </p:cNvPicPr>
          <p:nvPr/>
        </p:nvPicPr>
        <p:blipFill>
          <a:blip r:embed="rId4" cstate="print"/>
          <a:stretch>
            <a:fillRect/>
          </a:stretch>
        </p:blipFill>
        <p:spPr>
          <a:xfrm>
            <a:off x="4912995" y="1041400"/>
            <a:ext cx="2411730" cy="3362960"/>
          </a:xfrm>
          <a:prstGeom prst="rect">
            <a:avLst/>
          </a:prstGeom>
        </p:spPr>
      </p:pic>
      <p:pic>
        <p:nvPicPr>
          <p:cNvPr id="17" name="图片 4" descr="微信图片_202011131631561"/>
          <p:cNvPicPr>
            <a:picLocks noChangeAspect="1"/>
          </p:cNvPicPr>
          <p:nvPr/>
        </p:nvPicPr>
        <p:blipFill>
          <a:blip r:embed="rId5" cstate="print"/>
          <a:stretch>
            <a:fillRect/>
          </a:stretch>
        </p:blipFill>
        <p:spPr>
          <a:xfrm>
            <a:off x="7324725" y="3354705"/>
            <a:ext cx="2411730" cy="3214370"/>
          </a:xfrm>
          <a:prstGeom prst="rect">
            <a:avLst/>
          </a:prstGeom>
        </p:spPr>
      </p:pic>
      <p:pic>
        <p:nvPicPr>
          <p:cNvPr id="18" name="图片 17" descr="微信图片_20201113163157"/>
          <p:cNvPicPr>
            <a:picLocks noChangeAspect="1"/>
          </p:cNvPicPr>
          <p:nvPr/>
        </p:nvPicPr>
        <p:blipFill>
          <a:blip r:embed="rId6" cstate="print"/>
          <a:stretch>
            <a:fillRect/>
          </a:stretch>
        </p:blipFill>
        <p:spPr>
          <a:xfrm>
            <a:off x="9736455" y="1041400"/>
            <a:ext cx="2411730" cy="3363595"/>
          </a:xfrm>
          <a:prstGeom prst="rect">
            <a:avLst/>
          </a:prstGeom>
        </p:spPr>
      </p:pic>
      <p:sp>
        <p:nvSpPr>
          <p:cNvPr id="19" name="文本框 18"/>
          <p:cNvSpPr txBox="1"/>
          <p:nvPr/>
        </p:nvSpPr>
        <p:spPr>
          <a:xfrm>
            <a:off x="89535" y="4671695"/>
            <a:ext cx="2336165" cy="737235"/>
          </a:xfrm>
          <a:prstGeom prst="rect">
            <a:avLst/>
          </a:prstGeom>
          <a:noFill/>
        </p:spPr>
        <p:txBody>
          <a:bodyPr wrap="square" rtlCol="0" anchor="t">
            <a:spAutoFit/>
          </a:bodyPr>
          <a:p>
            <a:r>
              <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rPr>
              <a:t>深圳市宝安区职业训练中心</a:t>
            </a:r>
            <a:endPar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endParaRPr>
          </a:p>
          <a:p>
            <a:r>
              <a:rPr lang="zh-CN" altLang="en-US" sz="1400" b="1">
                <a:latin typeface="微软雅黑" panose="020B0503020204020204" charset="-122"/>
                <a:ea typeface="微软雅黑" panose="020B0503020204020204" charset="-122"/>
              </a:rPr>
              <a:t>（城市学院、素质工程领导小组办公室）</a:t>
            </a:r>
            <a:endParaRPr lang="zh-CN" altLang="en-US" sz="1400" b="1">
              <a:latin typeface="微软雅黑" panose="020B0503020204020204" charset="-122"/>
              <a:ea typeface="微软雅黑" panose="020B0503020204020204" charset="-122"/>
            </a:endParaRPr>
          </a:p>
        </p:txBody>
      </p:sp>
      <p:sp>
        <p:nvSpPr>
          <p:cNvPr id="20" name="文本框 19"/>
          <p:cNvSpPr txBox="1"/>
          <p:nvPr/>
        </p:nvSpPr>
        <p:spPr>
          <a:xfrm>
            <a:off x="89535" y="5370195"/>
            <a:ext cx="2334895" cy="1198880"/>
          </a:xfrm>
          <a:prstGeom prst="rect">
            <a:avLst/>
          </a:prstGeom>
          <a:noFill/>
        </p:spPr>
        <p:txBody>
          <a:bodyPr wrap="square" rtlCol="0" anchor="t">
            <a:spAutoFit/>
          </a:bodyPr>
          <a:p>
            <a:r>
              <a:rPr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rPr>
              <a:t>全国首批“社区教育实验区”、“社区教育示范区”，全国“数字化学习先行区”，“联合国城市社区学习中心建设（CLC）实验点”，中成协终身教育与研究中心南方分中心</a:t>
            </a:r>
            <a:r>
              <a:rPr lang="zh-CN"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rPr>
              <a:t>。</a:t>
            </a:r>
            <a:endParaRPr lang="zh-CN"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endParaRPr>
          </a:p>
        </p:txBody>
      </p:sp>
      <p:sp>
        <p:nvSpPr>
          <p:cNvPr id="21" name="文本框 20"/>
          <p:cNvSpPr txBox="1"/>
          <p:nvPr/>
        </p:nvSpPr>
        <p:spPr>
          <a:xfrm>
            <a:off x="2581275" y="1301115"/>
            <a:ext cx="2251075" cy="306705"/>
          </a:xfrm>
          <a:prstGeom prst="rect">
            <a:avLst/>
          </a:prstGeom>
          <a:noFill/>
        </p:spPr>
        <p:txBody>
          <a:bodyPr wrap="square" rtlCol="0" anchor="t">
            <a:spAutoFit/>
          </a:bodyPr>
          <a:p>
            <a:pPr algn="ctr"/>
            <a:r>
              <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rPr>
              <a:t>广州市黄埔社区学院</a:t>
            </a:r>
            <a:endParaRPr lang="zh-CN" altLang="en-US" sz="1400">
              <a:latin typeface="微软雅黑" panose="020B0503020204020204" charset="-122"/>
              <a:ea typeface="微软雅黑" panose="020B0503020204020204" charset="-122"/>
            </a:endParaRPr>
          </a:p>
        </p:txBody>
      </p:sp>
      <p:sp>
        <p:nvSpPr>
          <p:cNvPr id="22" name="文本框 21"/>
          <p:cNvSpPr txBox="1"/>
          <p:nvPr/>
        </p:nvSpPr>
        <p:spPr>
          <a:xfrm>
            <a:off x="2581275" y="1831975"/>
            <a:ext cx="2251710" cy="1198880"/>
          </a:xfrm>
          <a:prstGeom prst="rect">
            <a:avLst/>
          </a:prstGeom>
          <a:noFill/>
        </p:spPr>
        <p:txBody>
          <a:bodyPr wrap="square" rtlCol="0" anchor="t">
            <a:spAutoFit/>
          </a:bodyPr>
          <a:p>
            <a:r>
              <a:rPr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rPr>
              <a:t>2015年获得“全国社区教育实验区”，夏港街与永和街荣获“全国社区教育示范街”；黄埔青少年宫获得2016年“全国终身学习品牌”，夏港街获得“全国老年教育先进单位”</a:t>
            </a:r>
            <a:r>
              <a:rPr lang="zh-CN"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rPr>
              <a:t>。</a:t>
            </a:r>
            <a:endParaRPr lang="zh-CN"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endParaRPr>
          </a:p>
        </p:txBody>
      </p:sp>
      <p:sp>
        <p:nvSpPr>
          <p:cNvPr id="23" name="文本框 22"/>
          <p:cNvSpPr txBox="1"/>
          <p:nvPr/>
        </p:nvSpPr>
        <p:spPr>
          <a:xfrm>
            <a:off x="4912995" y="4671695"/>
            <a:ext cx="2373630" cy="306705"/>
          </a:xfrm>
          <a:prstGeom prst="rect">
            <a:avLst/>
          </a:prstGeom>
          <a:noFill/>
        </p:spPr>
        <p:txBody>
          <a:bodyPr wrap="square" rtlCol="0" anchor="t">
            <a:spAutoFit/>
          </a:bodyPr>
          <a:p>
            <a:pPr algn="ctr"/>
            <a:r>
              <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rPr>
              <a:t>北京市顺义区社区教育中心</a:t>
            </a:r>
            <a:endPar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endParaRPr>
          </a:p>
        </p:txBody>
      </p:sp>
      <p:sp>
        <p:nvSpPr>
          <p:cNvPr id="24" name="文本框 23"/>
          <p:cNvSpPr txBox="1"/>
          <p:nvPr/>
        </p:nvSpPr>
        <p:spPr>
          <a:xfrm>
            <a:off x="4951730" y="5125720"/>
            <a:ext cx="2334895" cy="1198880"/>
          </a:xfrm>
          <a:prstGeom prst="rect">
            <a:avLst/>
          </a:prstGeom>
          <a:noFill/>
        </p:spPr>
        <p:txBody>
          <a:bodyPr wrap="square" rtlCol="0" anchor="t">
            <a:spAutoFit/>
          </a:bodyPr>
          <a:p>
            <a:r>
              <a:rPr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rPr>
              <a:t>以立德树人为根本任务，从区域层面系统推进家庭教育工作，积极构建“共谋、共建、共育、共升”的家庭、社会、学校三位一体合作育人工作格局，打造了全国知名的家庭教育品牌。</a:t>
            </a:r>
            <a:endParaRPr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endParaRPr>
          </a:p>
        </p:txBody>
      </p:sp>
      <p:sp>
        <p:nvSpPr>
          <p:cNvPr id="25" name="文本框 24"/>
          <p:cNvSpPr txBox="1"/>
          <p:nvPr/>
        </p:nvSpPr>
        <p:spPr>
          <a:xfrm>
            <a:off x="7404735" y="1238885"/>
            <a:ext cx="2251075" cy="521970"/>
          </a:xfrm>
          <a:prstGeom prst="rect">
            <a:avLst/>
          </a:prstGeom>
          <a:noFill/>
        </p:spPr>
        <p:txBody>
          <a:bodyPr wrap="square" rtlCol="0" anchor="t">
            <a:spAutoFit/>
          </a:bodyPr>
          <a:p>
            <a:pPr algn="ctr"/>
            <a:r>
              <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rPr>
              <a:t>东莞市凤岗镇成人文化技术学校（社区学院）</a:t>
            </a:r>
            <a:endPar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endParaRPr>
          </a:p>
        </p:txBody>
      </p:sp>
      <p:sp>
        <p:nvSpPr>
          <p:cNvPr id="26" name="文本框 25"/>
          <p:cNvSpPr txBox="1"/>
          <p:nvPr/>
        </p:nvSpPr>
        <p:spPr>
          <a:xfrm>
            <a:off x="7404100" y="1831975"/>
            <a:ext cx="2251710" cy="1383665"/>
          </a:xfrm>
          <a:prstGeom prst="rect">
            <a:avLst/>
          </a:prstGeom>
          <a:noFill/>
        </p:spPr>
        <p:txBody>
          <a:bodyPr wrap="square" rtlCol="0" anchor="t">
            <a:spAutoFit/>
          </a:bodyPr>
          <a:p>
            <a:r>
              <a:rPr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rPr>
              <a:t>广东省成人教育先进单位、“省级示范性乡镇成人文化技术学校”、“全国优秀成人文化继续教育院校”，“客侨大讲堂”被评为2019年全国“终身学习品牌项目”。 “  广东省社区教育实验区”。</a:t>
            </a:r>
            <a:endParaRPr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endParaRPr>
          </a:p>
        </p:txBody>
      </p:sp>
      <p:sp>
        <p:nvSpPr>
          <p:cNvPr id="27" name="文本框 26"/>
          <p:cNvSpPr txBox="1"/>
          <p:nvPr/>
        </p:nvSpPr>
        <p:spPr>
          <a:xfrm>
            <a:off x="9816465" y="4582795"/>
            <a:ext cx="2251075" cy="521970"/>
          </a:xfrm>
          <a:prstGeom prst="rect">
            <a:avLst/>
          </a:prstGeom>
          <a:noFill/>
        </p:spPr>
        <p:txBody>
          <a:bodyPr wrap="square" rtlCol="0" anchor="t">
            <a:spAutoFit/>
          </a:bodyPr>
          <a:p>
            <a:pPr algn="ctr"/>
            <a:r>
              <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rPr>
              <a:t>东莞市寮步镇成人文化技术学校（镇社区学院）</a:t>
            </a:r>
            <a:endParaRPr sz="1400" b="1" dirty="0">
              <a:solidFill>
                <a:schemeClr val="bg2">
                  <a:lumMod val="25000"/>
                </a:schemeClr>
              </a:solidFill>
              <a:latin typeface="微软雅黑" panose="020B0503020204020204" charset="-122"/>
              <a:ea typeface="微软雅黑" panose="020B0503020204020204" charset="-122"/>
              <a:cs typeface="Source Han Sans CN" charset="-122"/>
              <a:sym typeface="+mn-ea"/>
            </a:endParaRPr>
          </a:p>
        </p:txBody>
      </p:sp>
      <p:sp>
        <p:nvSpPr>
          <p:cNvPr id="28" name="文本框 27"/>
          <p:cNvSpPr txBox="1"/>
          <p:nvPr/>
        </p:nvSpPr>
        <p:spPr>
          <a:xfrm>
            <a:off x="9813290" y="5125720"/>
            <a:ext cx="2334895" cy="1014730"/>
          </a:xfrm>
          <a:prstGeom prst="rect">
            <a:avLst/>
          </a:prstGeom>
          <a:noFill/>
        </p:spPr>
        <p:txBody>
          <a:bodyPr wrap="square" rtlCol="0" anchor="t">
            <a:spAutoFit/>
          </a:bodyPr>
          <a:p>
            <a:r>
              <a:rPr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rPr>
              <a:t>“省级示范性乡镇成人文化技术学校”，全国“事迹特别突出的优秀成人继续教育院校”；“广东省社区教育实验区”、“全国社区教育示范街道（乡镇）”</a:t>
            </a:r>
            <a:endParaRPr sz="1200" dirty="0">
              <a:solidFill>
                <a:schemeClr val="bg2">
                  <a:lumMod val="25000"/>
                </a:schemeClr>
              </a:solidFill>
              <a:latin typeface="华文仿宋" panose="02010600040101010101" charset="-122"/>
              <a:ea typeface="华文仿宋" panose="02010600040101010101" charset="-122"/>
              <a:cs typeface="华文仿宋" panose="02010600040101010101"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1022195"/>
          <p:cNvSpPr txBox="1">
            <a:spLocks noChangeArrowheads="1"/>
          </p:cNvSpPr>
          <p:nvPr>
            <p:custDataLst>
              <p:tags r:id="rId1"/>
            </p:custDataLst>
          </p:nvPr>
        </p:nvSpPr>
        <p:spPr bwMode="auto">
          <a:xfrm>
            <a:off x="1450569" y="1644531"/>
            <a:ext cx="3517683"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charset="-122"/>
                <a:ea typeface="华文琥珀" panose="02010800040101010101" charset="-122"/>
                <a:cs typeface="+mn-ea"/>
                <a:sym typeface="+mn-lt"/>
              </a:rPr>
              <a:t>项目工作小组</a:t>
            </a:r>
            <a:endParaRPr lang="en-US" altLang="zh-CN" sz="2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charset="-122"/>
              <a:ea typeface="华文琥珀" panose="02010800040101010101" charset="-122"/>
              <a:cs typeface="+mn-ea"/>
              <a:sym typeface="+mn-lt"/>
            </a:endParaRPr>
          </a:p>
        </p:txBody>
      </p:sp>
      <p:sp>
        <p:nvSpPr>
          <p:cNvPr id="23" name="PA-1022196"/>
          <p:cNvSpPr>
            <a:spLocks noChangeShapeType="1"/>
          </p:cNvSpPr>
          <p:nvPr>
            <p:custDataLst>
              <p:tags r:id="rId2"/>
            </p:custDataLst>
          </p:nvPr>
        </p:nvSpPr>
        <p:spPr bwMode="auto">
          <a:xfrm flipH="1">
            <a:off x="1001857" y="2056731"/>
            <a:ext cx="2532915" cy="0"/>
          </a:xfrm>
          <a:prstGeom prst="line">
            <a:avLst/>
          </a:prstGeom>
          <a:noFill/>
          <a:ln w="28575" cap="flat" cmpd="sng">
            <a:solidFill>
              <a:schemeClr val="accent1">
                <a:shade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方正粗黑宋简体" panose="020F0502020204030204"/>
              <a:ea typeface="方正粗黑宋简体" panose="020F0502020204030204"/>
              <a:cs typeface="+mn-ea"/>
              <a:sym typeface="+mn-lt"/>
            </a:endParaRPr>
          </a:p>
        </p:txBody>
      </p:sp>
      <p:sp>
        <p:nvSpPr>
          <p:cNvPr id="25" name="PA-1022198"/>
          <p:cNvSpPr/>
          <p:nvPr>
            <p:custDataLst>
              <p:tags r:id="rId3"/>
            </p:custDataLst>
          </p:nvPr>
        </p:nvSpPr>
        <p:spPr>
          <a:xfrm>
            <a:off x="599253" y="1898533"/>
            <a:ext cx="2869750" cy="618374"/>
          </a:xfrm>
          <a:prstGeom prst="rect">
            <a:avLst/>
          </a:prstGeom>
          <a:noFill/>
        </p:spPr>
        <p:txBody>
          <a:bodyPr wrap="square">
            <a:spAutoFit/>
          </a:bodyPr>
          <a:lstStyle/>
          <a:p>
            <a:pPr>
              <a:lnSpc>
                <a:spcPts val="2700"/>
              </a:lnSpc>
              <a:defRPr/>
            </a:pPr>
            <a:r>
              <a:rPr lang="en-US" altLang="zh-CN" sz="7200" i="1">
                <a:solidFill>
                  <a:schemeClr val="accent1"/>
                </a:solidFill>
                <a:latin typeface="方正粗黑宋简体" panose="020F0502020204030204"/>
                <a:ea typeface="方正粗黑宋简体" panose="020F0502020204030204"/>
                <a:cs typeface="+mn-ea"/>
                <a:sym typeface="+mn-lt"/>
              </a:rPr>
              <a:t>1</a:t>
            </a:r>
            <a:endParaRPr lang="en-US" altLang="zh-CN" sz="7200" i="1" dirty="0">
              <a:solidFill>
                <a:schemeClr val="accent1"/>
              </a:solidFill>
              <a:latin typeface="方正粗黑宋简体" panose="020F0502020204030204"/>
              <a:ea typeface="方正粗黑宋简体" panose="020F0502020204030204"/>
              <a:cs typeface="+mn-ea"/>
              <a:sym typeface="+mn-lt"/>
            </a:endParaRPr>
          </a:p>
        </p:txBody>
      </p:sp>
      <p:sp>
        <p:nvSpPr>
          <p:cNvPr id="26" name="PA-1022199"/>
          <p:cNvSpPr>
            <a:spLocks noChangeArrowheads="1"/>
          </p:cNvSpPr>
          <p:nvPr>
            <p:custDataLst>
              <p:tags r:id="rId4"/>
            </p:custDataLst>
          </p:nvPr>
        </p:nvSpPr>
        <p:spPr bwMode="auto">
          <a:xfrm>
            <a:off x="526415" y="2292350"/>
            <a:ext cx="3332480" cy="4062095"/>
          </a:xfrm>
          <a:prstGeom prst="rect">
            <a:avLst/>
          </a:prstGeom>
          <a:solidFill>
            <a:srgbClr val="F2F2F2">
              <a:alpha val="60000"/>
            </a:srgbClr>
          </a:solidFill>
          <a:ln w="28575" cmpd="sng">
            <a:solidFill>
              <a:schemeClr val="accent1">
                <a:shade val="50000"/>
              </a:schemeClr>
            </a:solidFill>
            <a:prstDash val="sysDot"/>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a:latin typeface="方正粗黑宋简体" panose="020F0502020204030204"/>
              <a:ea typeface="方正粗黑宋简体" panose="020F0502020204030204"/>
              <a:cs typeface="+mn-ea"/>
              <a:sym typeface="+mn-lt"/>
            </a:endParaRPr>
          </a:p>
        </p:txBody>
      </p:sp>
      <p:sp>
        <p:nvSpPr>
          <p:cNvPr id="27" name="PA-1022200"/>
          <p:cNvSpPr txBox="1"/>
          <p:nvPr>
            <p:custDataLst>
              <p:tags r:id="rId5"/>
            </p:custDataLst>
          </p:nvPr>
        </p:nvSpPr>
        <p:spPr>
          <a:xfrm>
            <a:off x="764086" y="2349600"/>
            <a:ext cx="3004498" cy="4004945"/>
          </a:xfrm>
          <a:prstGeom prst="rect">
            <a:avLst/>
          </a:prstGeom>
          <a:noFill/>
        </p:spPr>
        <p:txBody>
          <a:bodyPr wrap="square" rtlCol="0">
            <a:spAutoFit/>
          </a:bodyPr>
          <a:lstStyle/>
          <a:p>
            <a:pPr fontAlgn="base">
              <a:lnSpc>
                <a:spcPct val="130000"/>
              </a:lnSpc>
              <a:spcBef>
                <a:spcPct val="0"/>
              </a:spcBef>
              <a:spcAft>
                <a:spcPct val="0"/>
              </a:spcAft>
              <a:buClr>
                <a:srgbClr val="FF0000"/>
              </a:buClr>
              <a:defRPr/>
            </a:pPr>
            <a:r>
              <a:rPr sz="1400" dirty="0">
                <a:latin typeface="+mn-ea"/>
                <a:sym typeface="+mn-lt"/>
              </a:rPr>
              <a:t>顾 问：陈光耀 社区教育资深专家</a:t>
            </a:r>
            <a:endParaRPr sz="1400" dirty="0">
              <a:latin typeface="+mn-ea"/>
              <a:sym typeface="+mn-lt"/>
            </a:endParaRPr>
          </a:p>
          <a:p>
            <a:pPr fontAlgn="base">
              <a:lnSpc>
                <a:spcPct val="130000"/>
              </a:lnSpc>
              <a:spcBef>
                <a:spcPct val="0"/>
              </a:spcBef>
              <a:spcAft>
                <a:spcPct val="0"/>
              </a:spcAft>
              <a:buClr>
                <a:srgbClr val="FF0000"/>
              </a:buClr>
              <a:defRPr/>
            </a:pPr>
            <a:r>
              <a:rPr sz="1400" dirty="0">
                <a:latin typeface="+mn-ea"/>
                <a:sym typeface="+mn-lt"/>
              </a:rPr>
              <a:t>组 长：郭东江 深圳市宝安区训练中心（城市学院）党组书记、主任、院长</a:t>
            </a:r>
            <a:endParaRPr sz="1400" dirty="0">
              <a:latin typeface="+mn-ea"/>
              <a:sym typeface="+mn-lt"/>
            </a:endParaRPr>
          </a:p>
          <a:p>
            <a:pPr fontAlgn="base">
              <a:lnSpc>
                <a:spcPct val="130000"/>
              </a:lnSpc>
              <a:spcBef>
                <a:spcPct val="0"/>
              </a:spcBef>
              <a:spcAft>
                <a:spcPct val="0"/>
              </a:spcAft>
              <a:buClr>
                <a:srgbClr val="FF0000"/>
              </a:buClr>
              <a:defRPr/>
            </a:pPr>
            <a:r>
              <a:rPr sz="1400" dirty="0">
                <a:latin typeface="+mn-ea"/>
                <a:sym typeface="+mn-lt"/>
              </a:rPr>
              <a:t>执行组长：傅海茫 深圳市宝安区训练中心（城市学院）党组成员、教务长、副院长 </a:t>
            </a:r>
            <a:endParaRPr sz="1400" dirty="0">
              <a:latin typeface="+mn-ea"/>
              <a:sym typeface="+mn-lt"/>
            </a:endParaRPr>
          </a:p>
          <a:p>
            <a:pPr fontAlgn="base">
              <a:lnSpc>
                <a:spcPct val="130000"/>
              </a:lnSpc>
              <a:spcBef>
                <a:spcPct val="0"/>
              </a:spcBef>
              <a:spcAft>
                <a:spcPct val="0"/>
              </a:spcAft>
              <a:buClr>
                <a:srgbClr val="FF0000"/>
              </a:buClr>
              <a:defRPr/>
            </a:pPr>
            <a:r>
              <a:rPr sz="1400" dirty="0">
                <a:latin typeface="+mn-ea"/>
                <a:sym typeface="+mn-lt"/>
              </a:rPr>
              <a:t>副组长：孙奇琦（广州市黄埔区社区学院院长）、彭仿兰（东莞市凤岗镇宣传教育文体局副局长、成人文化技术学校校长）陈境全（东莞市寮步镇成人文化技术学校校长）、李建军（北京市顺义区社区教育中心主任）</a:t>
            </a:r>
            <a:endParaRPr sz="1400" dirty="0">
              <a:latin typeface="+mn-ea"/>
              <a:sym typeface="+mn-lt"/>
            </a:endParaRPr>
          </a:p>
        </p:txBody>
      </p:sp>
      <p:sp>
        <p:nvSpPr>
          <p:cNvPr id="28" name="PA-1022201"/>
          <p:cNvSpPr txBox="1">
            <a:spLocks noChangeArrowheads="1"/>
          </p:cNvSpPr>
          <p:nvPr>
            <p:custDataLst>
              <p:tags r:id="rId6"/>
            </p:custDataLst>
          </p:nvPr>
        </p:nvSpPr>
        <p:spPr bwMode="auto">
          <a:xfrm>
            <a:off x="5324079" y="1644531"/>
            <a:ext cx="3517683"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scene3d>
              <a:camera prst="orthographicFront"/>
              <a:lightRig rig="threePt" dir="t"/>
            </a:scene3d>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charset="-122"/>
                <a:ea typeface="华文琥珀" panose="02010800040101010101" charset="-122"/>
                <a:cs typeface="+mn-ea"/>
                <a:sym typeface="+mn-lt"/>
              </a:rPr>
              <a:t>秘书处</a:t>
            </a:r>
            <a:endParaRPr lang="zh-CN" altLang="en-US" sz="2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charset="-122"/>
              <a:ea typeface="华文琥珀" panose="02010800040101010101" charset="-122"/>
              <a:cs typeface="+mn-ea"/>
              <a:sym typeface="+mn-lt"/>
            </a:endParaRPr>
          </a:p>
        </p:txBody>
      </p:sp>
      <p:sp>
        <p:nvSpPr>
          <p:cNvPr id="29" name="PA-1022202"/>
          <p:cNvSpPr>
            <a:spLocks noChangeShapeType="1"/>
          </p:cNvSpPr>
          <p:nvPr>
            <p:custDataLst>
              <p:tags r:id="rId7"/>
            </p:custDataLst>
          </p:nvPr>
        </p:nvSpPr>
        <p:spPr bwMode="auto">
          <a:xfrm flipH="1">
            <a:off x="4875367" y="2056731"/>
            <a:ext cx="2532915" cy="0"/>
          </a:xfrm>
          <a:prstGeom prst="line">
            <a:avLst/>
          </a:prstGeom>
          <a:ln w="28575" cmpd="sng">
            <a:solidFill>
              <a:schemeClr val="accent1">
                <a:shade val="50000"/>
              </a:schemeClr>
            </a:solidFill>
            <a:prstDash val="soli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a:defRPr/>
            </a:pPr>
            <a:endParaRPr lang="zh-CN" altLang="en-US">
              <a:solidFill>
                <a:prstClr val="white"/>
              </a:solidFill>
              <a:latin typeface="方正粗黑宋简体" panose="020F0502020204030204"/>
              <a:ea typeface="方正粗黑宋简体" panose="020F0502020204030204"/>
              <a:cs typeface="+mn-ea"/>
              <a:sym typeface="+mn-lt"/>
            </a:endParaRPr>
          </a:p>
        </p:txBody>
      </p:sp>
      <p:sp>
        <p:nvSpPr>
          <p:cNvPr id="31" name="PA-1022204"/>
          <p:cNvSpPr/>
          <p:nvPr>
            <p:custDataLst>
              <p:tags r:id="rId8"/>
            </p:custDataLst>
          </p:nvPr>
        </p:nvSpPr>
        <p:spPr>
          <a:xfrm>
            <a:off x="4472763" y="1898533"/>
            <a:ext cx="2869750" cy="618374"/>
          </a:xfrm>
          <a:prstGeom prst="rect">
            <a:avLst/>
          </a:prstGeom>
          <a:noFill/>
        </p:spPr>
        <p:txBody>
          <a:bodyPr wrap="square">
            <a:spAutoFit/>
          </a:bodyPr>
          <a:lstStyle/>
          <a:p>
            <a:pPr>
              <a:lnSpc>
                <a:spcPts val="2700"/>
              </a:lnSpc>
              <a:defRPr/>
            </a:pPr>
            <a:r>
              <a:rPr lang="en-US" altLang="zh-CN" sz="7200" i="1">
                <a:solidFill>
                  <a:schemeClr val="accent1"/>
                </a:solidFill>
                <a:latin typeface="方正粗黑宋简体" panose="020F0502020204030204"/>
                <a:ea typeface="方正粗黑宋简体" panose="020F0502020204030204"/>
                <a:cs typeface="+mn-ea"/>
                <a:sym typeface="+mn-lt"/>
              </a:rPr>
              <a:t>2</a:t>
            </a:r>
            <a:endParaRPr lang="en-US" altLang="zh-CN" sz="7200" i="1" dirty="0">
              <a:solidFill>
                <a:schemeClr val="accent1"/>
              </a:solidFill>
              <a:latin typeface="方正粗黑宋简体" panose="020F0502020204030204"/>
              <a:ea typeface="方正粗黑宋简体" panose="020F0502020204030204"/>
              <a:cs typeface="+mn-ea"/>
              <a:sym typeface="+mn-lt"/>
            </a:endParaRPr>
          </a:p>
        </p:txBody>
      </p:sp>
      <p:sp>
        <p:nvSpPr>
          <p:cNvPr id="32" name="PA-1022205"/>
          <p:cNvSpPr>
            <a:spLocks noChangeArrowheads="1"/>
          </p:cNvSpPr>
          <p:nvPr>
            <p:custDataLst>
              <p:tags r:id="rId9"/>
            </p:custDataLst>
          </p:nvPr>
        </p:nvSpPr>
        <p:spPr bwMode="auto">
          <a:xfrm>
            <a:off x="4399915" y="2292350"/>
            <a:ext cx="3332480" cy="4062095"/>
          </a:xfrm>
          <a:prstGeom prst="rect">
            <a:avLst/>
          </a:prstGeom>
          <a:solidFill>
            <a:srgbClr val="F2F2F2">
              <a:alpha val="60000"/>
            </a:srgbClr>
          </a:solidFill>
          <a:ln w="28575" cmpd="sng">
            <a:solidFill>
              <a:schemeClr val="accent1">
                <a:shade val="50000"/>
              </a:schemeClr>
            </a:solidFill>
            <a:prstDash val="sysDot"/>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a:latin typeface="方正粗黑宋简体" panose="020F0502020204030204"/>
              <a:ea typeface="方正粗黑宋简体" panose="020F0502020204030204"/>
              <a:cs typeface="+mn-ea"/>
              <a:sym typeface="+mn-lt"/>
            </a:endParaRPr>
          </a:p>
        </p:txBody>
      </p:sp>
      <p:sp>
        <p:nvSpPr>
          <p:cNvPr id="33" name="PA-1022206"/>
          <p:cNvSpPr txBox="1"/>
          <p:nvPr>
            <p:custDataLst>
              <p:tags r:id="rId10"/>
            </p:custDataLst>
          </p:nvPr>
        </p:nvSpPr>
        <p:spPr>
          <a:xfrm>
            <a:off x="4629373" y="2349600"/>
            <a:ext cx="3004498" cy="1529715"/>
          </a:xfrm>
          <a:prstGeom prst="rect">
            <a:avLst/>
          </a:prstGeom>
          <a:noFill/>
        </p:spPr>
        <p:txBody>
          <a:bodyPr wrap="square" rtlCol="0">
            <a:spAutoFit/>
          </a:bodyPr>
          <a:lstStyle/>
          <a:p>
            <a:pPr fontAlgn="base">
              <a:lnSpc>
                <a:spcPct val="130000"/>
              </a:lnSpc>
              <a:spcBef>
                <a:spcPct val="0"/>
              </a:spcBef>
              <a:spcAft>
                <a:spcPct val="0"/>
              </a:spcAft>
              <a:buClr>
                <a:srgbClr val="FF0000"/>
              </a:buClr>
              <a:defRPr/>
            </a:pPr>
            <a:r>
              <a:rPr lang="zh-CN" altLang="en-US" dirty="0">
                <a:latin typeface="+mn-ea"/>
                <a:sym typeface="+mn-lt"/>
              </a:rPr>
              <a:t>负责日常事务及联络宣传等工作；</a:t>
            </a:r>
            <a:endParaRPr lang="zh-CN" altLang="en-US" dirty="0">
              <a:latin typeface="+mn-ea"/>
              <a:sym typeface="+mn-lt"/>
            </a:endParaRPr>
          </a:p>
          <a:p>
            <a:pPr fontAlgn="base">
              <a:lnSpc>
                <a:spcPct val="130000"/>
              </a:lnSpc>
              <a:spcBef>
                <a:spcPct val="0"/>
              </a:spcBef>
              <a:spcAft>
                <a:spcPct val="0"/>
              </a:spcAft>
              <a:buClr>
                <a:srgbClr val="FF0000"/>
              </a:buClr>
              <a:defRPr/>
            </a:pPr>
            <a:r>
              <a:rPr lang="zh-CN" altLang="en-US" dirty="0">
                <a:latin typeface="+mn-ea"/>
                <a:sym typeface="+mn-lt"/>
              </a:rPr>
              <a:t>秘书长：梁远萍（宝安区城市学院社区教育部副部长）</a:t>
            </a:r>
            <a:endParaRPr lang="zh-CN" altLang="en-US" dirty="0">
              <a:latin typeface="+mn-ea"/>
              <a:sym typeface="+mn-lt"/>
            </a:endParaRPr>
          </a:p>
        </p:txBody>
      </p:sp>
      <p:sp>
        <p:nvSpPr>
          <p:cNvPr id="35" name="PA-1022208"/>
          <p:cNvSpPr>
            <a:spLocks noChangeShapeType="1"/>
          </p:cNvSpPr>
          <p:nvPr>
            <p:custDataLst>
              <p:tags r:id="rId11"/>
            </p:custDataLst>
          </p:nvPr>
        </p:nvSpPr>
        <p:spPr bwMode="auto">
          <a:xfrm flipH="1">
            <a:off x="8697035" y="2056731"/>
            <a:ext cx="2532915" cy="0"/>
          </a:xfrm>
          <a:prstGeom prst="line">
            <a:avLst/>
          </a:prstGeom>
          <a:noFill/>
          <a:ln w="28575" cap="flat" cmpd="sng">
            <a:solidFill>
              <a:schemeClr val="accent1">
                <a:shade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方正粗黑宋简体" panose="020F0502020204030204"/>
              <a:ea typeface="方正粗黑宋简体" panose="020F0502020204030204"/>
              <a:cs typeface="+mn-ea"/>
              <a:sym typeface="+mn-lt"/>
            </a:endParaRPr>
          </a:p>
        </p:txBody>
      </p:sp>
      <p:sp>
        <p:nvSpPr>
          <p:cNvPr id="37" name="PA-1022210"/>
          <p:cNvSpPr/>
          <p:nvPr>
            <p:custDataLst>
              <p:tags r:id="rId12"/>
            </p:custDataLst>
          </p:nvPr>
        </p:nvSpPr>
        <p:spPr>
          <a:xfrm>
            <a:off x="8190376" y="1898533"/>
            <a:ext cx="2869750" cy="618374"/>
          </a:xfrm>
          <a:prstGeom prst="rect">
            <a:avLst/>
          </a:prstGeom>
          <a:noFill/>
        </p:spPr>
        <p:txBody>
          <a:bodyPr wrap="square">
            <a:spAutoFit/>
          </a:bodyPr>
          <a:lstStyle/>
          <a:p>
            <a:pPr>
              <a:lnSpc>
                <a:spcPts val="2700"/>
              </a:lnSpc>
              <a:defRPr/>
            </a:pPr>
            <a:r>
              <a:rPr lang="en-US" altLang="zh-CN" sz="7200" i="1">
                <a:solidFill>
                  <a:schemeClr val="accent1"/>
                </a:solidFill>
                <a:latin typeface="方正粗黑宋简体" panose="020F0502020204030204"/>
                <a:ea typeface="方正粗黑宋简体" panose="020F0502020204030204"/>
                <a:cs typeface="+mn-ea"/>
                <a:sym typeface="+mn-lt"/>
              </a:rPr>
              <a:t>3</a:t>
            </a:r>
            <a:endParaRPr lang="en-US" altLang="zh-CN" sz="7200" i="1" dirty="0">
              <a:solidFill>
                <a:schemeClr val="accent1"/>
              </a:solidFill>
              <a:latin typeface="方正粗黑宋简体" panose="020F0502020204030204"/>
              <a:ea typeface="方正粗黑宋简体" panose="020F0502020204030204"/>
              <a:cs typeface="+mn-ea"/>
              <a:sym typeface="+mn-lt"/>
            </a:endParaRPr>
          </a:p>
        </p:txBody>
      </p:sp>
      <p:sp>
        <p:nvSpPr>
          <p:cNvPr id="38" name="PA-1022211"/>
          <p:cNvSpPr>
            <a:spLocks noChangeArrowheads="1"/>
          </p:cNvSpPr>
          <p:nvPr>
            <p:custDataLst>
              <p:tags r:id="rId13"/>
            </p:custDataLst>
          </p:nvPr>
        </p:nvSpPr>
        <p:spPr bwMode="auto">
          <a:xfrm>
            <a:off x="8221980" y="2292350"/>
            <a:ext cx="3332480" cy="4061460"/>
          </a:xfrm>
          <a:prstGeom prst="rect">
            <a:avLst/>
          </a:prstGeom>
          <a:solidFill>
            <a:srgbClr val="F2F2F2">
              <a:alpha val="60000"/>
            </a:srgbClr>
          </a:solidFill>
          <a:ln w="28575" cmpd="sng">
            <a:solidFill>
              <a:schemeClr val="accent1">
                <a:shade val="50000"/>
              </a:schemeClr>
            </a:solidFill>
            <a:prstDash val="sysDot"/>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a:latin typeface="方正粗黑宋简体" panose="020F0502020204030204"/>
              <a:ea typeface="方正粗黑宋简体" panose="020F0502020204030204"/>
              <a:cs typeface="+mn-ea"/>
              <a:sym typeface="+mn-lt"/>
            </a:endParaRPr>
          </a:p>
        </p:txBody>
      </p:sp>
      <p:sp>
        <p:nvSpPr>
          <p:cNvPr id="39" name="PA-1022212"/>
          <p:cNvSpPr txBox="1"/>
          <p:nvPr>
            <p:custDataLst>
              <p:tags r:id="rId14"/>
            </p:custDataLst>
          </p:nvPr>
        </p:nvSpPr>
        <p:spPr>
          <a:xfrm>
            <a:off x="8273549" y="2349600"/>
            <a:ext cx="3181990" cy="1170305"/>
          </a:xfrm>
          <a:prstGeom prst="rect">
            <a:avLst/>
          </a:prstGeom>
          <a:noFill/>
        </p:spPr>
        <p:txBody>
          <a:bodyPr wrap="square" rtlCol="0">
            <a:spAutoFit/>
          </a:bodyPr>
          <a:lstStyle/>
          <a:p>
            <a:pPr fontAlgn="base">
              <a:lnSpc>
                <a:spcPct val="130000"/>
              </a:lnSpc>
              <a:spcBef>
                <a:spcPct val="0"/>
              </a:spcBef>
              <a:spcAft>
                <a:spcPct val="0"/>
              </a:spcAft>
              <a:buClr>
                <a:srgbClr val="FF0000"/>
              </a:buClr>
              <a:defRPr/>
            </a:pPr>
            <a:r>
              <a:rPr lang="zh-CN" altLang="en-US" dirty="0">
                <a:latin typeface="+mn-ea"/>
                <a:sym typeface="+mn-lt"/>
              </a:rPr>
              <a:t>主要成员：</a:t>
            </a:r>
            <a:endParaRPr lang="zh-CN" altLang="en-US" dirty="0">
              <a:latin typeface="+mn-ea"/>
              <a:sym typeface="+mn-lt"/>
            </a:endParaRPr>
          </a:p>
          <a:p>
            <a:pPr fontAlgn="base">
              <a:lnSpc>
                <a:spcPct val="130000"/>
              </a:lnSpc>
              <a:spcBef>
                <a:spcPct val="0"/>
              </a:spcBef>
              <a:spcAft>
                <a:spcPct val="0"/>
              </a:spcAft>
              <a:buClr>
                <a:srgbClr val="FF0000"/>
              </a:buClr>
              <a:defRPr/>
            </a:pPr>
            <a:r>
              <a:rPr lang="zh-CN" altLang="en-US" dirty="0">
                <a:latin typeface="+mn-ea"/>
                <a:sym typeface="+mn-lt"/>
              </a:rPr>
              <a:t>     李荣华、周延军、庄俭、张永、杨绿、陈光耀（兼）</a:t>
            </a:r>
            <a:endParaRPr lang="zh-CN" altLang="en-US" dirty="0">
              <a:latin typeface="+mn-ea"/>
              <a:sym typeface="+mn-lt"/>
            </a:endParaRPr>
          </a:p>
        </p:txBody>
      </p:sp>
      <p:sp>
        <p:nvSpPr>
          <p:cNvPr id="34" name="PA-1022207"/>
          <p:cNvSpPr txBox="1">
            <a:spLocks noChangeArrowheads="1"/>
          </p:cNvSpPr>
          <p:nvPr>
            <p:custDataLst>
              <p:tags r:id="rId15"/>
            </p:custDataLst>
          </p:nvPr>
        </p:nvSpPr>
        <p:spPr bwMode="auto">
          <a:xfrm>
            <a:off x="9145905" y="1628775"/>
            <a:ext cx="244983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scene3d>
              <a:camera prst="orthographicFront"/>
              <a:lightRig rig="threePt" dir="t"/>
            </a:scene3d>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charset="-122"/>
                <a:ea typeface="华文琥珀" panose="02010800040101010101" charset="-122"/>
                <a:cs typeface="+mn-ea"/>
                <a:sym typeface="+mn-lt"/>
              </a:rPr>
              <a:t>项目专家指导小组</a:t>
            </a:r>
            <a:endParaRPr lang="zh-CN" altLang="en-US" sz="2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charset="-122"/>
              <a:ea typeface="华文琥珀" panose="02010800040101010101" charset="-122"/>
              <a:cs typeface="+mn-ea"/>
              <a:sym typeface="+mn-lt"/>
            </a:endParaRPr>
          </a:p>
        </p:txBody>
      </p:sp>
      <p:sp>
        <p:nvSpPr>
          <p:cNvPr id="7" name="PA-102271"/>
          <p:cNvSpPr/>
          <p:nvPr>
            <p:custDataLst>
              <p:tags r:id="rId16"/>
            </p:custDataLst>
          </p:nvPr>
        </p:nvSpPr>
        <p:spPr>
          <a:xfrm>
            <a:off x="8789606" y="310646"/>
            <a:ext cx="293751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一、共同体组织架构</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1287145"/>
            <a:ext cx="12216130" cy="5707380"/>
            <a:chOff x="-30" y="1641"/>
            <a:chExt cx="19238" cy="9374"/>
          </a:xfrm>
        </p:grpSpPr>
        <p:pic>
          <p:nvPicPr>
            <p:cNvPr id="9" name="图片 8" descr="图片1"/>
            <p:cNvPicPr>
              <a:picLocks noChangeAspect="1"/>
            </p:cNvPicPr>
            <p:nvPr/>
          </p:nvPicPr>
          <p:blipFill>
            <a:blip r:embed="rId1"/>
            <a:srcRect l="125" t="4972" b="31220"/>
            <a:stretch>
              <a:fillRect/>
            </a:stretch>
          </p:blipFill>
          <p:spPr>
            <a:xfrm>
              <a:off x="-30" y="1641"/>
              <a:ext cx="19238" cy="9318"/>
            </a:xfrm>
            <a:prstGeom prst="rect">
              <a:avLst/>
            </a:prstGeom>
          </p:spPr>
        </p:pic>
        <p:sp>
          <p:nvSpPr>
            <p:cNvPr id="10" name="矩形 9"/>
            <p:cNvSpPr/>
            <p:nvPr/>
          </p:nvSpPr>
          <p:spPr>
            <a:xfrm>
              <a:off x="-30" y="1641"/>
              <a:ext cx="19238" cy="9374"/>
            </a:xfrm>
            <a:prstGeom prst="rect">
              <a:avLst/>
            </a:prstGeom>
            <a:gradFill>
              <a:gsLst>
                <a:gs pos="0">
                  <a:schemeClr val="bg1">
                    <a:alpha val="78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192530" y="2677160"/>
            <a:ext cx="10111105" cy="199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3835400" y="3256280"/>
            <a:ext cx="5330825" cy="922020"/>
          </a:xfrm>
          <a:prstGeom prst="rect">
            <a:avLst/>
          </a:prstGeom>
          <a:noFill/>
          <a:ln w="3175">
            <a:solidFill>
              <a:schemeClr val="bg1">
                <a:alpha val="0"/>
              </a:schemeClr>
            </a:solidFill>
          </a:ln>
        </p:spPr>
        <p:txBody>
          <a:bodyPr wrap="square" rtlCol="0">
            <a:spAutoFit/>
          </a:bodyPr>
          <a:lstStyle/>
          <a:p>
            <a:pPr algn="l"/>
            <a:r>
              <a:rPr kumimoji="1" lang="zh-CN" altLang="en-US" sz="5400">
                <a:solidFill>
                  <a:schemeClr val="bg1"/>
                </a:solidFill>
                <a:sym typeface="+mn-ea"/>
              </a:rPr>
              <a:t>工作进展情况</a:t>
            </a:r>
            <a:endParaRPr kumimoji="1" lang="zh-CN" altLang="en-US" sz="5400">
              <a:solidFill>
                <a:schemeClr val="bg1"/>
              </a:solidFill>
              <a:latin typeface="+mj-ea"/>
              <a:ea typeface="+mj-ea"/>
            </a:endParaRPr>
          </a:p>
        </p:txBody>
      </p:sp>
      <p:sp>
        <p:nvSpPr>
          <p:cNvPr id="6" name="矩形 5"/>
          <p:cNvSpPr/>
          <p:nvPr/>
        </p:nvSpPr>
        <p:spPr>
          <a:xfrm>
            <a:off x="1165860" y="-187960"/>
            <a:ext cx="1841500" cy="3421380"/>
          </a:xfrm>
          <a:prstGeom prst="rect">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737445" y="2157345"/>
            <a:ext cx="709930" cy="368300"/>
          </a:xfrm>
          <a:prstGeom prst="rect">
            <a:avLst/>
          </a:prstGeom>
          <a:noFill/>
        </p:spPr>
        <p:txBody>
          <a:bodyPr wrap="none" rtlCol="0">
            <a:spAutoFit/>
          </a:bodyPr>
          <a:lstStyle/>
          <a:p>
            <a:pPr algn="ctr"/>
            <a:r>
              <a:rPr kumimoji="1" lang="en-US" altLang="zh-CN">
                <a:solidFill>
                  <a:schemeClr val="bg1"/>
                </a:solidFill>
                <a:latin typeface="+mj-lt"/>
                <a:sym typeface="+mn-ea"/>
              </a:rPr>
              <a:t>Part</a:t>
            </a:r>
            <a:endParaRPr kumimoji="1" lang="zh-CN" altLang="en-US">
              <a:solidFill>
                <a:schemeClr val="bg1"/>
              </a:solidFill>
              <a:latin typeface="+mj-lt"/>
            </a:endParaRPr>
          </a:p>
        </p:txBody>
      </p:sp>
      <p:sp>
        <p:nvSpPr>
          <p:cNvPr id="8" name="文本框 7"/>
          <p:cNvSpPr txBox="1"/>
          <p:nvPr/>
        </p:nvSpPr>
        <p:spPr>
          <a:xfrm>
            <a:off x="1385181" y="1016600"/>
            <a:ext cx="1402080" cy="1198880"/>
          </a:xfrm>
          <a:prstGeom prst="rect">
            <a:avLst/>
          </a:prstGeom>
          <a:noFill/>
        </p:spPr>
        <p:txBody>
          <a:bodyPr wrap="none" rtlCol="0">
            <a:spAutoFit/>
          </a:bodyPr>
          <a:lstStyle/>
          <a:p>
            <a:r>
              <a:rPr kumimoji="1" lang="en-US" altLang="zh-CN" sz="7200">
                <a:solidFill>
                  <a:schemeClr val="bg1"/>
                </a:solidFill>
                <a:latin typeface="+mj-lt"/>
              </a:rPr>
              <a:t>02</a:t>
            </a:r>
            <a:endParaRPr kumimoji="1" lang="zh-CN" altLang="en-US" sz="7200">
              <a:solidFill>
                <a:schemeClr val="bg1"/>
              </a:solidFill>
              <a:latin typeface="+mj-lt"/>
            </a:endParaRPr>
          </a:p>
        </p:txBody>
      </p:sp>
      <p:pic>
        <p:nvPicPr>
          <p:cNvPr id="3" name="图片 2" descr="c8ff3c1a8e972f917767176062e54b6"/>
          <p:cNvPicPr>
            <a:picLocks noChangeAspect="1"/>
          </p:cNvPicPr>
          <p:nvPr/>
        </p:nvPicPr>
        <p:blipFill>
          <a:blip r:embed="rId2"/>
          <a:stretch>
            <a:fillRect/>
          </a:stretch>
        </p:blipFill>
        <p:spPr>
          <a:xfrm>
            <a:off x="10267950" y="95885"/>
            <a:ext cx="1567180" cy="97726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2450" y="1337945"/>
            <a:ext cx="11211560" cy="1569720"/>
            <a:chOff x="623888" y="1690577"/>
            <a:chExt cx="5261535" cy="4728782"/>
          </a:xfrm>
        </p:grpSpPr>
        <p:sp>
          <p:nvSpPr>
            <p:cNvPr id="5"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6"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10" name="Rectangle 43"/>
          <p:cNvSpPr/>
          <p:nvPr/>
        </p:nvSpPr>
        <p:spPr>
          <a:xfrm>
            <a:off x="1225550" y="1492885"/>
            <a:ext cx="9766300" cy="1310640"/>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2020.11.17 在东莞凤岗召开第一次工作会议，邀请中成协网络教育管理中心李荣华主任、社区教育资深专家陈光耀教授及各成员单位负责人参加                                </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    --审议通过了《“五花托三果”区域终身学习发展共同体实施方案》</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    --签署区域终身学习发展共同体五方合作协议</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endParaRPr lang="zh-CN" altLang="en-US" sz="105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pic>
        <p:nvPicPr>
          <p:cNvPr id="12" name="图片 12" descr="会议1"/>
          <p:cNvPicPr>
            <a:picLocks noChangeAspect="1"/>
          </p:cNvPicPr>
          <p:nvPr/>
        </p:nvPicPr>
        <p:blipFill>
          <a:blip r:embed="rId1" cstate="print"/>
          <a:stretch>
            <a:fillRect/>
          </a:stretch>
        </p:blipFill>
        <p:spPr>
          <a:xfrm>
            <a:off x="439420" y="3171825"/>
            <a:ext cx="3856355" cy="3004820"/>
          </a:xfrm>
          <a:prstGeom prst="rect">
            <a:avLst/>
          </a:prstGeom>
        </p:spPr>
      </p:pic>
      <p:pic>
        <p:nvPicPr>
          <p:cNvPr id="13" name="图片 9" descr="签协议"/>
          <p:cNvPicPr>
            <a:picLocks noChangeAspect="1"/>
          </p:cNvPicPr>
          <p:nvPr/>
        </p:nvPicPr>
        <p:blipFill>
          <a:blip r:embed="rId2" cstate="print"/>
          <a:stretch>
            <a:fillRect/>
          </a:stretch>
        </p:blipFill>
        <p:spPr>
          <a:xfrm>
            <a:off x="4407535" y="3171825"/>
            <a:ext cx="3818255" cy="3004185"/>
          </a:xfrm>
          <a:prstGeom prst="rect">
            <a:avLst/>
          </a:prstGeom>
        </p:spPr>
      </p:pic>
      <p:pic>
        <p:nvPicPr>
          <p:cNvPr id="14" name="图片 13"/>
          <p:cNvPicPr>
            <a:picLocks noChangeAspect="1"/>
          </p:cNvPicPr>
          <p:nvPr/>
        </p:nvPicPr>
        <p:blipFill>
          <a:blip r:embed="rId3"/>
          <a:stretch>
            <a:fillRect/>
          </a:stretch>
        </p:blipFill>
        <p:spPr>
          <a:xfrm>
            <a:off x="8225790" y="3171190"/>
            <a:ext cx="3571875" cy="3004820"/>
          </a:xfrm>
          <a:prstGeom prst="rect">
            <a:avLst/>
          </a:prstGeom>
        </p:spPr>
      </p:pic>
      <p:sp>
        <p:nvSpPr>
          <p:cNvPr id="3" name="PA-102271"/>
          <p:cNvSpPr/>
          <p:nvPr>
            <p:custDataLst>
              <p:tags r:id="rId4"/>
            </p:custDataLst>
          </p:nvPr>
        </p:nvSpPr>
        <p:spPr>
          <a:xfrm>
            <a:off x="8789606" y="310646"/>
            <a:ext cx="263144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二、工作进展情况</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
        <p:nvSpPr>
          <p:cNvPr id="15" name="î$ľîḍé"/>
          <p:cNvSpPr/>
          <p:nvPr/>
        </p:nvSpPr>
        <p:spPr>
          <a:xfrm>
            <a:off x="2972586" y="1071880"/>
            <a:ext cx="6479240" cy="482324"/>
          </a:xfrm>
          <a:prstGeom prst="roundRect">
            <a:avLst>
              <a:gd name="adj" fmla="val 50000"/>
            </a:avLst>
          </a:prstGeom>
          <a:gradFill flip="none" rotWithShape="1">
            <a:gsLst>
              <a:gs pos="0">
                <a:srgbClr val="007BD3"/>
              </a:gs>
              <a:gs pos="100000">
                <a:srgbClr val="034373"/>
              </a:gs>
            </a:gsLst>
            <a:lin ang="3600000" scaled="0"/>
          </a:gradFill>
          <a:ln w="12700" cap="flat" cmpd="sng" algn="ctr">
            <a:noFill/>
            <a:prstDash val="solid"/>
            <a:miter lim="800000"/>
          </a:ln>
          <a:effectLst/>
        </p:spPr>
        <p:txBody>
          <a:bodyPr wrap="none" anchor="ctr">
            <a:noAutofit/>
          </a:bodyPr>
          <a:p>
            <a:pPr lvl="0" algn="ctr" defTabSz="914400">
              <a:defRPr/>
            </a:pPr>
            <a:r>
              <a:rPr lang="zh-CN" altLang="en-US" sz="2800" b="1" kern="0" spc="300" dirty="0">
                <a:solidFill>
                  <a:srgbClr val="FFFFFF"/>
                </a:solidFill>
                <a:latin typeface="华文新魏" panose="02010800040101010101" charset="-122"/>
                <a:ea typeface="华文新魏" panose="02010800040101010101" charset="-122"/>
              </a:rPr>
              <a:t>召开两次工作会议</a:t>
            </a:r>
            <a:endParaRPr lang="zh-CN" altLang="en-US" sz="2800" b="1" kern="0" spc="300" dirty="0">
              <a:solidFill>
                <a:srgbClr val="FFFFFF"/>
              </a:solidFill>
              <a:latin typeface="华文新魏" panose="02010800040101010101" charset="-122"/>
              <a:ea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225550" y="1687830"/>
          <a:ext cx="9535160" cy="41319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PA-102271"/>
          <p:cNvSpPr/>
          <p:nvPr>
            <p:custDataLst>
              <p:tags r:id="rId6"/>
            </p:custDataLst>
          </p:nvPr>
        </p:nvSpPr>
        <p:spPr>
          <a:xfrm>
            <a:off x="8789606" y="310646"/>
            <a:ext cx="263144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二、工作进展情况</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
        <p:nvSpPr>
          <p:cNvPr id="15" name="î$ľîḍé"/>
          <p:cNvSpPr/>
          <p:nvPr/>
        </p:nvSpPr>
        <p:spPr>
          <a:xfrm>
            <a:off x="2972586" y="1071880"/>
            <a:ext cx="6479240" cy="482324"/>
          </a:xfrm>
          <a:prstGeom prst="roundRect">
            <a:avLst>
              <a:gd name="adj" fmla="val 50000"/>
            </a:avLst>
          </a:prstGeom>
          <a:gradFill flip="none" rotWithShape="1">
            <a:gsLst>
              <a:gs pos="0">
                <a:srgbClr val="007BD3"/>
              </a:gs>
              <a:gs pos="100000">
                <a:srgbClr val="034373"/>
              </a:gs>
            </a:gsLst>
            <a:lin ang="3600000" scaled="0"/>
          </a:gradFill>
          <a:ln w="12700" cap="flat" cmpd="sng" algn="ctr">
            <a:noFill/>
            <a:prstDash val="solid"/>
            <a:miter lim="800000"/>
          </a:ln>
          <a:effectLst/>
        </p:spPr>
        <p:txBody>
          <a:bodyPr wrap="none" anchor="ctr">
            <a:noAutofit/>
          </a:bodyPr>
          <a:p>
            <a:pPr lvl="0" algn="ctr" defTabSz="914400">
              <a:defRPr/>
            </a:pPr>
            <a:r>
              <a:rPr lang="zh-CN" altLang="en-US" sz="2800" b="1" kern="0" spc="300" dirty="0">
                <a:solidFill>
                  <a:srgbClr val="FFFFFF"/>
                </a:solidFill>
                <a:latin typeface="华文新魏" panose="02010800040101010101" charset="-122"/>
                <a:ea typeface="华文新魏" panose="02010800040101010101" charset="-122"/>
              </a:rPr>
              <a:t>确定实验项目</a:t>
            </a:r>
            <a:endParaRPr lang="zh-CN" altLang="en-US" sz="2800" b="1" kern="0" spc="300" dirty="0">
              <a:solidFill>
                <a:srgbClr val="FFFFFF"/>
              </a:solidFill>
              <a:latin typeface="华文新魏" panose="02010800040101010101" charset="-122"/>
              <a:ea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552450" y="1400175"/>
            <a:ext cx="11211560" cy="1440815"/>
            <a:chOff x="623888" y="1690577"/>
            <a:chExt cx="5261535" cy="4728782"/>
          </a:xfrm>
        </p:grpSpPr>
        <p:sp>
          <p:nvSpPr>
            <p:cNvPr id="5" name="Rectangle: Rounded Corners 2"/>
            <p:cNvSpPr/>
            <p:nvPr/>
          </p:nvSpPr>
          <p:spPr>
            <a:xfrm>
              <a:off x="682670" y="1763714"/>
              <a:ext cx="5202753" cy="4108091"/>
            </a:xfrm>
            <a:prstGeom prst="roundRect">
              <a:avLst/>
            </a:prstGeom>
            <a:noFill/>
            <a:ln w="12700" cap="flat" cmpd="sng" algn="ctr">
              <a:no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sp>
          <p:nvSpPr>
            <p:cNvPr id="6" name="Rectangle: Rounded Corners 3"/>
            <p:cNvSpPr/>
            <p:nvPr/>
          </p:nvSpPr>
          <p:spPr>
            <a:xfrm>
              <a:off x="623888" y="1690577"/>
              <a:ext cx="5202754" cy="4728782"/>
            </a:xfrm>
            <a:prstGeom prst="roundRect">
              <a:avLst/>
            </a:prstGeom>
            <a:noFill/>
            <a:ln w="12700" cap="flat" cmpd="sng" algn="ctr">
              <a:solidFill>
                <a:schemeClr val="accent1">
                  <a:shade val="50000"/>
                </a:schemeClr>
              </a:solidFill>
              <a:prstDash val="solid"/>
              <a:miter lim="800000"/>
            </a:ln>
            <a:effectLst/>
          </p:spPr>
          <p:txBody>
            <a:bodyPr anchor="ctr"/>
            <a:p>
              <a:pPr algn="ctr" defTabSz="914400">
                <a:defRPr/>
              </a:pPr>
              <a:endParaRPr sz="1015" kern="0">
                <a:solidFill>
                  <a:srgbClr val="FFFFFF"/>
                </a:solidFill>
                <a:latin typeface="微软雅黑" panose="020B0503020204020204" charset="-122"/>
                <a:ea typeface="微软雅黑" panose="020B0503020204020204" charset="-122"/>
              </a:endParaRPr>
            </a:p>
          </p:txBody>
        </p:sp>
      </p:grpSp>
      <p:sp>
        <p:nvSpPr>
          <p:cNvPr id="10" name="Rectangle 43"/>
          <p:cNvSpPr/>
          <p:nvPr/>
        </p:nvSpPr>
        <p:spPr>
          <a:xfrm>
            <a:off x="1225550" y="1536700"/>
            <a:ext cx="9766300" cy="1303655"/>
          </a:xfrm>
          <a:prstGeom prst="rect">
            <a:avLst/>
          </a:prstGeom>
        </p:spPr>
        <p:txBody>
          <a:bodyPr wrap="square" lIns="0" tIns="0" rIns="0" bIns="0">
            <a:noAutofit/>
          </a:bodyPr>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2021年2月2日 在宝安召开会议</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共同体执行组长傅海茫、项目指导小组专家陈光耀教授、秘书长梁远萍等参加</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进一步明确2021年度工作任务</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a:p>
            <a:pPr>
              <a:lnSpc>
                <a:spcPct val="150000"/>
              </a:lnSpc>
              <a:defRPr/>
            </a:pP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rPr>
              <a:t>印发《2021年“五花托三果”（终身学习发展共同体）工作会议纪要》</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charset="-122"/>
              <a:ea typeface="微软雅黑" panose="020B0503020204020204" charset="-122"/>
              <a:sym typeface="Gill Sans" charset="0"/>
            </a:endParaRPr>
          </a:p>
        </p:txBody>
      </p:sp>
      <p:pic>
        <p:nvPicPr>
          <p:cNvPr id="3" name="图片 2"/>
          <p:cNvPicPr>
            <a:picLocks noChangeAspect="1"/>
          </p:cNvPicPr>
          <p:nvPr/>
        </p:nvPicPr>
        <p:blipFill>
          <a:blip r:embed="rId1"/>
          <a:stretch>
            <a:fillRect/>
          </a:stretch>
        </p:blipFill>
        <p:spPr>
          <a:xfrm>
            <a:off x="630555" y="2955925"/>
            <a:ext cx="5374005" cy="3580765"/>
          </a:xfrm>
          <a:prstGeom prst="rect">
            <a:avLst/>
          </a:prstGeom>
        </p:spPr>
      </p:pic>
      <p:pic>
        <p:nvPicPr>
          <p:cNvPr id="4" name="图片 3"/>
          <p:cNvPicPr>
            <a:picLocks noChangeAspect="1"/>
          </p:cNvPicPr>
          <p:nvPr/>
        </p:nvPicPr>
        <p:blipFill>
          <a:blip r:embed="rId2"/>
          <a:stretch>
            <a:fillRect/>
          </a:stretch>
        </p:blipFill>
        <p:spPr>
          <a:xfrm>
            <a:off x="6908800" y="3100705"/>
            <a:ext cx="4083050" cy="3435985"/>
          </a:xfrm>
          <a:prstGeom prst="rect">
            <a:avLst/>
          </a:prstGeom>
        </p:spPr>
      </p:pic>
      <p:sp>
        <p:nvSpPr>
          <p:cNvPr id="8" name="PA-102271"/>
          <p:cNvSpPr/>
          <p:nvPr>
            <p:custDataLst>
              <p:tags r:id="rId3"/>
            </p:custDataLst>
          </p:nvPr>
        </p:nvSpPr>
        <p:spPr>
          <a:xfrm>
            <a:off x="8789606" y="310646"/>
            <a:ext cx="2631440" cy="829945"/>
          </a:xfrm>
          <a:prstGeom prst="rect">
            <a:avLst/>
          </a:prstGeom>
        </p:spPr>
        <p:txBody>
          <a:bodyPr wrap="none">
            <a:spAutoFit/>
          </a:bodyPr>
          <a:p>
            <a:pPr algn="l"/>
            <a:r>
              <a:rPr lang="zh-CN" sz="2400" b="1"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二、工作进展情况</a:t>
            </a:r>
            <a:endParaRPr lang="zh-CN" sz="2400" b="1" dirty="0">
              <a:solidFill>
                <a:srgbClr val="C00000"/>
              </a:solidFill>
              <a:latin typeface="思源黑体 CN Heavy" panose="020B0A00000000000000" pitchFamily="34" charset="-122"/>
              <a:ea typeface="思源黑体 CN Heavy" panose="020B0A00000000000000" pitchFamily="34" charset="-122"/>
              <a:sym typeface="+mn-ea"/>
            </a:endParaRPr>
          </a:p>
          <a:p>
            <a:endParaRPr lang="zh-CN" altLang="en-US" sz="2400" b="1" dirty="0">
              <a:solidFill>
                <a:srgbClr val="C00000"/>
              </a:solidFill>
              <a:latin typeface="思源黑体 CN Heavy" panose="020B0A00000000000000" pitchFamily="34" charset="-122"/>
              <a:ea typeface="思源黑体 CN Heavy" panose="020B0A00000000000000" pitchFamily="34" charset="-122"/>
              <a:sym typeface="+mn-ea"/>
            </a:endParaRPr>
          </a:p>
        </p:txBody>
      </p:sp>
      <p:sp>
        <p:nvSpPr>
          <p:cNvPr id="15" name="î$ľîḍé"/>
          <p:cNvSpPr/>
          <p:nvPr/>
        </p:nvSpPr>
        <p:spPr>
          <a:xfrm>
            <a:off x="2972586" y="1071880"/>
            <a:ext cx="6479240" cy="482324"/>
          </a:xfrm>
          <a:prstGeom prst="roundRect">
            <a:avLst>
              <a:gd name="adj" fmla="val 50000"/>
            </a:avLst>
          </a:prstGeom>
          <a:gradFill>
            <a:gsLst>
              <a:gs pos="0">
                <a:srgbClr val="007BD3"/>
              </a:gs>
              <a:gs pos="100000">
                <a:srgbClr val="034373"/>
              </a:gs>
            </a:gsLst>
            <a:lin ang="3600000" scaled="0"/>
          </a:gradFill>
          <a:ln w="12700" cap="flat" cmpd="sng" algn="ctr">
            <a:noFill/>
            <a:prstDash val="solid"/>
            <a:miter lim="800000"/>
          </a:ln>
          <a:effectLst/>
        </p:spPr>
        <p:txBody>
          <a:bodyPr wrap="none" anchor="ctr">
            <a:noAutofit/>
          </a:bodyPr>
          <a:p>
            <a:pPr lvl="0" algn="ctr" defTabSz="914400">
              <a:defRPr/>
            </a:pPr>
            <a:r>
              <a:rPr lang="zh-CN" altLang="en-US" sz="2800" b="1" kern="0" spc="300" dirty="0">
                <a:solidFill>
                  <a:srgbClr val="FFFFFF"/>
                </a:solidFill>
                <a:latin typeface="华文新魏" panose="02010800040101010101" charset="-122"/>
                <a:ea typeface="华文新魏" panose="02010800040101010101" charset="-122"/>
              </a:rPr>
              <a:t>召开两次工作会议</a:t>
            </a:r>
            <a:endParaRPr lang="zh-CN" altLang="en-US" sz="2800" b="1" kern="0" spc="300" dirty="0">
              <a:solidFill>
                <a:srgbClr val="FFFFFF"/>
              </a:solidFill>
              <a:latin typeface="华文新魏" panose="02010800040101010101" charset="-122"/>
              <a:ea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par>
    </p:tn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3262</Words>
  <Application>WPS 演示</Application>
  <PresentationFormat>宽屏</PresentationFormat>
  <Paragraphs>267</Paragraphs>
  <Slides>21</Slides>
  <Notes>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21</vt:i4>
      </vt:variant>
    </vt:vector>
  </HeadingPairs>
  <TitlesOfParts>
    <vt:vector size="48" baseType="lpstr">
      <vt:lpstr>Arial</vt:lpstr>
      <vt:lpstr>宋体</vt:lpstr>
      <vt:lpstr>Wingdings</vt:lpstr>
      <vt:lpstr>Arial</vt:lpstr>
      <vt:lpstr>思源黑体 CN Light</vt:lpstr>
      <vt:lpstr>黑体</vt:lpstr>
      <vt:lpstr>思源黑体 CN Heavy</vt:lpstr>
      <vt:lpstr>Source Han Sans CN</vt:lpstr>
      <vt:lpstr>微软雅黑</vt:lpstr>
      <vt:lpstr>华文仿宋</vt:lpstr>
      <vt:lpstr>华文琥珀</vt:lpstr>
      <vt:lpstr>方正粗黑宋简体</vt:lpstr>
      <vt:lpstr>仿宋_GB2312</vt:lpstr>
      <vt:lpstr>Gill Sans</vt:lpstr>
      <vt:lpstr>Gill Sans MT</vt:lpstr>
      <vt:lpstr>华文新魏</vt:lpstr>
      <vt:lpstr>思源黑体 CN Bold</vt:lpstr>
      <vt:lpstr>Arial Unicode MS</vt:lpstr>
      <vt:lpstr>等线</vt:lpstr>
      <vt:lpstr>Calibri</vt:lpstr>
      <vt:lpstr>Helvetica Neue Medium</vt:lpstr>
      <vt:lpstr>Aparajita</vt:lpstr>
      <vt:lpstr>华文楷体</vt:lpstr>
      <vt:lpstr>思源黑体 CN Regular</vt:lpstr>
      <vt:lpstr>Arial Black</vt:lpstr>
      <vt:lpstr>Nirmala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傅海茫</cp:lastModifiedBy>
  <cp:revision>1135</cp:revision>
  <dcterms:created xsi:type="dcterms:W3CDTF">2018-06-17T04:53:00Z</dcterms:created>
  <dcterms:modified xsi:type="dcterms:W3CDTF">2021-04-14T02:56:43Z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2052-11.8.2.8696</vt:lpwstr>
  </property>
</Properties>
</file>